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315" y="947165"/>
            <a:ext cx="8621369" cy="1459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122046"/>
            <a:ext cx="8834120" cy="12141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315" y="1632965"/>
            <a:ext cx="8621369" cy="41178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04357" y="6457188"/>
            <a:ext cx="3085758" cy="288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1044" y="6294353"/>
            <a:ext cx="4009246" cy="5434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11" Type="http://schemas.openxmlformats.org/officeDocument/2006/relationships/image" Target="../media/image63.jpg"/><Relationship Id="rId5" Type="http://schemas.openxmlformats.org/officeDocument/2006/relationships/image" Target="../media/image57.jpg"/><Relationship Id="rId10" Type="http://schemas.openxmlformats.org/officeDocument/2006/relationships/image" Target="../media/image62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g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jpg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g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jp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669898" y="3195142"/>
            <a:ext cx="603217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b="1" spc="10" dirty="0" smtClean="0">
                <a:solidFill>
                  <a:srgbClr val="FF0066"/>
                </a:solidFill>
                <a:latin typeface="Arial"/>
                <a:cs typeface="Arial"/>
              </a:rPr>
              <a:t>System programing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86007" y="4876800"/>
            <a:ext cx="6399957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7" y="426970"/>
            <a:ext cx="1479232" cy="1650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355" y="796782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3" y="339682"/>
            <a:ext cx="125703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6100" y="239351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685" y="417730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Lec8-IO-Interface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51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79272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Oth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endParaRPr sz="3200">
              <a:latin typeface="Arial"/>
              <a:cs typeface="Arial"/>
            </a:endParaRPr>
          </a:p>
          <a:p>
            <a:pPr marR="62230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OUTS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7757159" cy="1937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27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nsecu</a:t>
            </a:r>
            <a:r>
              <a:rPr sz="2800" spc="-10" dirty="0" smtClean="0">
                <a:latin typeface="Arial"/>
                <a:cs typeface="Arial"/>
              </a:rPr>
              <a:t>tiv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ports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tua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8-b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PC</a:t>
            </a:r>
            <a:r>
              <a:rPr sz="3975" b="1" spc="-15" baseline="-25157" dirty="0" smtClean="0">
                <a:latin typeface="Arial"/>
                <a:cs typeface="Arial"/>
              </a:rPr>
              <a:t>7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</a:t>
            </a:r>
            <a:r>
              <a:rPr sz="4000" b="1" spc="-35" dirty="0" smtClean="0">
                <a:latin typeface="Arial"/>
                <a:cs typeface="Arial"/>
              </a:rPr>
              <a:t>C</a:t>
            </a:r>
            <a:r>
              <a:rPr sz="3975" b="1" spc="0" baseline="-25157" dirty="0" smtClean="0">
                <a:latin typeface="Arial"/>
                <a:cs typeface="Arial"/>
              </a:rPr>
              <a:t>6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7692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7</a:t>
            </a:r>
            <a:r>
              <a:rPr sz="3200" spc="-10" dirty="0" smtClean="0">
                <a:latin typeface="Arial"/>
                <a:cs typeface="Arial"/>
              </a:rPr>
              <a:t> 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endParaRPr sz="3200">
              <a:latin typeface="Arial"/>
              <a:cs typeface="Arial"/>
            </a:endParaRPr>
          </a:p>
          <a:p>
            <a:pPr marR="17780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vail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10" dirty="0" smtClean="0">
                <a:latin typeface="Arial"/>
                <a:cs typeface="Arial"/>
              </a:rPr>
              <a:t>Strob</a:t>
            </a:r>
            <a:r>
              <a:rPr sz="4200" b="1" spc="-140" dirty="0" smtClean="0">
                <a:latin typeface="Arial"/>
                <a:cs typeface="Arial"/>
              </a:rPr>
              <a:t>e</a:t>
            </a:r>
            <a:r>
              <a:rPr sz="4200" b="1" spc="-130" dirty="0" smtClean="0">
                <a:latin typeface="Arial"/>
                <a:cs typeface="Arial"/>
              </a:rPr>
              <a:t>d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55" dirty="0" smtClean="0">
                <a:latin typeface="Arial"/>
                <a:cs typeface="Arial"/>
              </a:rPr>
              <a:t>I</a:t>
            </a:r>
            <a:r>
              <a:rPr sz="4200" b="1" spc="-130" dirty="0" smtClean="0">
                <a:latin typeface="Arial"/>
                <a:cs typeface="Arial"/>
              </a:rPr>
              <a:t>n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100" dirty="0" smtClean="0">
                <a:latin typeface="Arial"/>
                <a:cs typeface="Arial"/>
              </a:rPr>
              <a:t>ut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Exa</a:t>
            </a:r>
            <a:r>
              <a:rPr sz="4200" b="1" spc="-204" dirty="0" smtClean="0">
                <a:latin typeface="Arial"/>
                <a:cs typeface="Arial"/>
              </a:rPr>
              <a:t>m</a:t>
            </a:r>
            <a:r>
              <a:rPr sz="4200" b="1" spc="-105" dirty="0" smtClean="0">
                <a:latin typeface="Arial"/>
                <a:cs typeface="Arial"/>
              </a:rPr>
              <a:t>ple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62035" cy="4116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stro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keyb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7289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keybo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ces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 s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itch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stro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whe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ever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key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R="15875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utp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nta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CI</a:t>
            </a:r>
            <a:r>
              <a:rPr sz="2800" spc="2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k</a:t>
            </a:r>
            <a:r>
              <a:rPr sz="2800" spc="-15" dirty="0" smtClean="0">
                <a:latin typeface="Arial"/>
                <a:cs typeface="Arial"/>
              </a:rPr>
              <a:t>ey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908" y="134365"/>
            <a:ext cx="140398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11-28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8667" y="134365"/>
            <a:ext cx="592836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Using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82C55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strobed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input</a:t>
            </a:r>
            <a:r>
              <a:rPr sz="1750" b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operation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keyboard.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3147" y="3733800"/>
            <a:ext cx="139065" cy="784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850" spc="-1687" baseline="-20655" dirty="0" smtClean="0">
                <a:solidFill>
                  <a:srgbClr val="242424"/>
                </a:solidFill>
                <a:latin typeface="Arial"/>
                <a:cs typeface="Arial"/>
              </a:rPr>
              <a:t>-</a:t>
            </a:r>
            <a:r>
              <a:rPr sz="950" spc="-125" dirty="0" smtClean="0">
                <a:solidFill>
                  <a:srgbClr val="242424"/>
                </a:solidFill>
                <a:latin typeface="Arial"/>
                <a:cs typeface="Arial"/>
              </a:rPr>
              <a:t>.....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42424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29867" y="978408"/>
          <a:ext cx="6704837" cy="482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680"/>
                <a:gridCol w="500634"/>
                <a:gridCol w="2162556"/>
                <a:gridCol w="1991105"/>
              </a:tblGrid>
              <a:tr h="1113282">
                <a:tc rowSpan="4"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</a:pPr>
                      <a:r>
                        <a:rPr sz="1650" b="1" dirty="0" smtClean="0">
                          <a:solidFill>
                            <a:srgbClr val="3A3A3A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1950" b="1" baseline="-19230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950" baseline="-19230">
                        <a:latin typeface="Times New Roman"/>
                        <a:cs typeface="Times New Roman"/>
                      </a:endParaRPr>
                    </a:p>
                    <a:p>
                      <a:pPr marR="278130" algn="r">
                        <a:lnSpc>
                          <a:spcPts val="6580"/>
                        </a:lnSpc>
                      </a:pPr>
                      <a:r>
                        <a:rPr sz="5750" b="1" dirty="0" smtClean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5750">
                        <a:latin typeface="Arial"/>
                        <a:cs typeface="Arial"/>
                      </a:endParaRPr>
                    </a:p>
                    <a:p>
                      <a:pPr marR="127000" algn="r">
                        <a:lnSpc>
                          <a:spcPts val="1245"/>
                        </a:lnSpc>
                        <a:tabLst>
                          <a:tab pos="278765" algn="l"/>
                        </a:tabLst>
                      </a:pPr>
                      <a:r>
                        <a:rPr sz="1550" b="1" dirty="0" smtClean="0">
                          <a:solidFill>
                            <a:srgbClr val="3A3A3A"/>
                          </a:solidFill>
                          <a:latin typeface="Arial"/>
                          <a:cs typeface="Arial"/>
                        </a:rPr>
                        <a:t>p	</a:t>
                      </a:r>
                      <a:r>
                        <a:rPr sz="1200" b="1" dirty="0" smtClean="0">
                          <a:solidFill>
                            <a:srgbClr val="707070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12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32"/>
                        </a:spcBef>
                      </a:pPr>
                      <a:endParaRPr sz="5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PC</a:t>
                      </a:r>
                      <a:r>
                        <a:rPr sz="1800" b="1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endParaRPr sz="1100"/>
                    </a:p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sz="1700" b="1" dirty="0" smtClean="0">
                          <a:solidFill>
                            <a:srgbClr val="3A3A3A"/>
                          </a:solidFill>
                          <a:latin typeface="Arial"/>
                          <a:cs typeface="Arial"/>
                        </a:rPr>
                        <a:t>H2C55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3F3F3F"/>
                      </a:solidFill>
                      <a:prstDash val="solid"/>
                    </a:lnR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</a:pPr>
                      <a:r>
                        <a:rPr sz="1750" b="1" dirty="0" smtClean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Keyboard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25"/>
                        </a:spcBef>
                      </a:pPr>
                      <a:endParaRPr sz="9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R="1289050" algn="ctr">
                        <a:lnSpc>
                          <a:spcPct val="100000"/>
                        </a:lnSpc>
                      </a:pPr>
                      <a:r>
                        <a:rPr sz="1800" b="1" spc="-35" dirty="0" smtClean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b="1" spc="0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1334135" algn="ctr">
                        <a:lnSpc>
                          <a:spcPts val="6509"/>
                        </a:lnSpc>
                      </a:pPr>
                      <a:r>
                        <a:rPr sz="6900" dirty="0" smtClean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6900">
                        <a:latin typeface="Arial"/>
                        <a:cs typeface="Arial"/>
                      </a:endParaRPr>
                    </a:p>
                    <a:p>
                      <a:pPr marR="1296035" algn="ctr">
                        <a:lnSpc>
                          <a:spcPts val="1614"/>
                        </a:lnSpc>
                      </a:pPr>
                      <a:r>
                        <a:rPr sz="2450" b="1" spc="-15" dirty="0" smtClean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450" b="1" spc="0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100"/>
                        </a:lnSpc>
                        <a:spcBef>
                          <a:spcPts val="83"/>
                        </a:spcBef>
                      </a:pPr>
                      <a:endParaRPr sz="1100"/>
                    </a:p>
                    <a:p>
                      <a:pPr marR="1232535" algn="ctr">
                        <a:lnSpc>
                          <a:spcPct val="100000"/>
                        </a:lnSpc>
                      </a:pPr>
                      <a:r>
                        <a:rPr sz="1550" b="1" dirty="0" smtClean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DAY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27432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  <a:tr h="688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690245" algn="l"/>
                          <a:tab pos="1119505" algn="l"/>
                        </a:tabLst>
                      </a:pPr>
                      <a:r>
                        <a:rPr sz="10800" baseline="-24305" dirty="0" smtClean="0">
                          <a:solidFill>
                            <a:srgbClr val="242424"/>
                          </a:solidFill>
                          <a:latin typeface="Arial"/>
                          <a:cs typeface="Arial"/>
                        </a:rPr>
                        <a:t>K	</a:t>
                      </a:r>
                      <a:r>
                        <a:rPr sz="2325" b="1" baseline="1792" dirty="0" smtClean="0">
                          <a:solidFill>
                            <a:srgbClr val="3A3A3A"/>
                          </a:solidFill>
                          <a:latin typeface="Arial"/>
                          <a:cs typeface="Arial"/>
                        </a:rPr>
                        <a:t>A	</a:t>
                      </a:r>
                      <a:r>
                        <a:rPr sz="1750" dirty="0" smtClean="0">
                          <a:solidFill>
                            <a:srgbClr val="3A3A3A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444444"/>
                      </a:solidFill>
                      <a:prstDash val="solid"/>
                    </a:lnT>
                    <a:lnB w="18288">
                      <a:solidFill>
                        <a:srgbClr val="48484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27432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  <a:tr h="14561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595"/>
                        </a:lnSpc>
                      </a:pPr>
                      <a:r>
                        <a:rPr sz="1550" spc="-480" dirty="0" smtClean="0">
                          <a:solidFill>
                            <a:srgbClr val="010101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550" spc="0" dirty="0" smtClean="0">
                          <a:solidFill>
                            <a:srgbClr val="24242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ts val="1495"/>
                        </a:lnSpc>
                      </a:pPr>
                      <a:r>
                        <a:rPr sz="1750" b="1" dirty="0" smtClean="0">
                          <a:solidFill>
                            <a:srgbClr val="3A3A3A"/>
                          </a:solidFill>
                          <a:latin typeface="Times New Roman"/>
                          <a:cs typeface="Times New Roman"/>
                        </a:rPr>
                        <a:t>STB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7432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5454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27432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  <a:tr h="15407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3F3F3F"/>
                      </a:solidFill>
                      <a:prstDash val="solid"/>
                    </a:lnR>
                    <a:lnT w="2286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27432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1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Strob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Outp</a:t>
            </a:r>
            <a:r>
              <a:rPr sz="4000" b="1" spc="-40" dirty="0" smtClean="0">
                <a:latin typeface="Arial"/>
                <a:cs typeface="Arial"/>
              </a:rPr>
              <a:t>u</a:t>
            </a:r>
            <a:r>
              <a:rPr sz="4000" b="1" spc="-15" dirty="0" smtClean="0"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759190" cy="5031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460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config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 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 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a strob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28295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simil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cept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handshaking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stro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ort,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output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buffer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full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0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8808" y="1152144"/>
            <a:ext cx="173736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3744" y="1719072"/>
            <a:ext cx="1874520" cy="144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0911" y="1156716"/>
            <a:ext cx="1792224" cy="1769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4911" y="3694176"/>
            <a:ext cx="1673352" cy="9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4315" y="4069079"/>
            <a:ext cx="2290572" cy="1001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5264" y="5541264"/>
            <a:ext cx="754379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7176" y="5532120"/>
            <a:ext cx="1097279" cy="123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150" y="1129283"/>
            <a:ext cx="0" cy="2007108"/>
          </a:xfrm>
          <a:custGeom>
            <a:avLst/>
            <a:gdLst/>
            <a:ahLst/>
            <a:cxnLst/>
            <a:rect l="l" t="t" r="r" b="b"/>
            <a:pathLst>
              <a:path h="2007108">
                <a:moveTo>
                  <a:pt x="0" y="2007108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9291" y="1515617"/>
            <a:ext cx="740663" cy="0"/>
          </a:xfrm>
          <a:custGeom>
            <a:avLst/>
            <a:gdLst/>
            <a:ahLst/>
            <a:cxnLst/>
            <a:rect l="l" t="t" r="r" b="b"/>
            <a:pathLst>
              <a:path w="740663">
                <a:moveTo>
                  <a:pt x="0" y="0"/>
                </a:moveTo>
                <a:lnTo>
                  <a:pt x="740663" y="0"/>
                </a:lnTo>
              </a:path>
            </a:pathLst>
          </a:custGeom>
          <a:ln w="13716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2605" y="1129283"/>
            <a:ext cx="0" cy="1110995"/>
          </a:xfrm>
          <a:custGeom>
            <a:avLst/>
            <a:gdLst/>
            <a:ahLst/>
            <a:cxnLst/>
            <a:rect l="l" t="t" r="r" b="b"/>
            <a:pathLst>
              <a:path h="1110995">
                <a:moveTo>
                  <a:pt x="0" y="1110995"/>
                </a:moveTo>
                <a:lnTo>
                  <a:pt x="0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9291" y="1273302"/>
            <a:ext cx="745236" cy="0"/>
          </a:xfrm>
          <a:custGeom>
            <a:avLst/>
            <a:gdLst/>
            <a:ahLst/>
            <a:cxnLst/>
            <a:rect l="l" t="t" r="r" b="b"/>
            <a:pathLst>
              <a:path w="745236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13716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9773" y="1133855"/>
            <a:ext cx="0" cy="598932"/>
          </a:xfrm>
          <a:custGeom>
            <a:avLst/>
            <a:gdLst/>
            <a:ahLst/>
            <a:cxnLst/>
            <a:rect l="l" t="t" r="r" b="b"/>
            <a:pathLst>
              <a:path h="598932">
                <a:moveTo>
                  <a:pt x="0" y="598932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93891" y="2795777"/>
            <a:ext cx="534924" cy="0"/>
          </a:xfrm>
          <a:custGeom>
            <a:avLst/>
            <a:gdLst/>
            <a:ahLst/>
            <a:cxnLst/>
            <a:rect l="l" t="t" r="r" b="b"/>
            <a:pathLst>
              <a:path w="53492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2915" y="3129533"/>
            <a:ext cx="941832" cy="0"/>
          </a:xfrm>
          <a:custGeom>
            <a:avLst/>
            <a:gdLst/>
            <a:ahLst/>
            <a:cxnLst/>
            <a:rect l="l" t="t" r="r" b="b"/>
            <a:pathLst>
              <a:path w="941832">
                <a:moveTo>
                  <a:pt x="0" y="0"/>
                </a:moveTo>
                <a:lnTo>
                  <a:pt x="941832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6028" y="3721608"/>
            <a:ext cx="2318004" cy="0"/>
          </a:xfrm>
          <a:custGeom>
            <a:avLst/>
            <a:gdLst/>
            <a:ahLst/>
            <a:cxnLst/>
            <a:rect l="l" t="t" r="r" b="b"/>
            <a:pathLst>
              <a:path w="2318004">
                <a:moveTo>
                  <a:pt x="0" y="0"/>
                </a:moveTo>
                <a:lnTo>
                  <a:pt x="2318004" y="0"/>
                </a:lnTo>
              </a:path>
            </a:pathLst>
          </a:custGeom>
          <a:ln w="1828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8696" y="4062221"/>
            <a:ext cx="1540763" cy="0"/>
          </a:xfrm>
          <a:custGeom>
            <a:avLst/>
            <a:gdLst/>
            <a:ahLst/>
            <a:cxnLst/>
            <a:rect l="l" t="t" r="r" b="b"/>
            <a:pathLst>
              <a:path w="1540763">
                <a:moveTo>
                  <a:pt x="0" y="0"/>
                </a:moveTo>
                <a:lnTo>
                  <a:pt x="1540763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4135" y="4624578"/>
            <a:ext cx="1133855" cy="0"/>
          </a:xfrm>
          <a:custGeom>
            <a:avLst/>
            <a:gdLst/>
            <a:ahLst/>
            <a:cxnLst/>
            <a:rect l="l" t="t" r="r" b="b"/>
            <a:pathLst>
              <a:path w="1133855">
                <a:moveTo>
                  <a:pt x="0" y="0"/>
                </a:moveTo>
                <a:lnTo>
                  <a:pt x="1133855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7026" y="3835908"/>
            <a:ext cx="0" cy="1641347"/>
          </a:xfrm>
          <a:custGeom>
            <a:avLst/>
            <a:gdLst/>
            <a:ahLst/>
            <a:cxnLst/>
            <a:rect l="l" t="t" r="r" b="b"/>
            <a:pathLst>
              <a:path h="1641347">
                <a:moveTo>
                  <a:pt x="0" y="1641347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1044" y="5106923"/>
            <a:ext cx="3310128" cy="0"/>
          </a:xfrm>
          <a:custGeom>
            <a:avLst/>
            <a:gdLst/>
            <a:ahLst/>
            <a:cxnLst/>
            <a:rect l="l" t="t" r="r" b="b"/>
            <a:pathLst>
              <a:path w="3310128">
                <a:moveTo>
                  <a:pt x="0" y="0"/>
                </a:moveTo>
                <a:lnTo>
                  <a:pt x="3310128" y="0"/>
                </a:lnTo>
              </a:path>
            </a:pathLst>
          </a:custGeom>
          <a:ln w="2743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4959" y="5052059"/>
            <a:ext cx="0" cy="370331"/>
          </a:xfrm>
          <a:custGeom>
            <a:avLst/>
            <a:gdLst/>
            <a:ahLst/>
            <a:cxnLst/>
            <a:rect l="l" t="t" r="r" b="b"/>
            <a:pathLst>
              <a:path h="370331">
                <a:moveTo>
                  <a:pt x="0" y="370331"/>
                </a:moveTo>
                <a:lnTo>
                  <a:pt x="0" y="0"/>
                </a:lnTo>
              </a:path>
            </a:pathLst>
          </a:custGeom>
          <a:ln w="1828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04872" y="4766309"/>
            <a:ext cx="2089403" cy="0"/>
          </a:xfrm>
          <a:custGeom>
            <a:avLst/>
            <a:gdLst/>
            <a:ahLst/>
            <a:cxnLst/>
            <a:rect l="l" t="t" r="r" b="b"/>
            <a:pathLst>
              <a:path w="2089403">
                <a:moveTo>
                  <a:pt x="0" y="0"/>
                </a:moveTo>
                <a:lnTo>
                  <a:pt x="2089403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9444" y="5109209"/>
            <a:ext cx="1106423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3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4872" y="5392673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58184" y="5388102"/>
            <a:ext cx="3351275" cy="0"/>
          </a:xfrm>
          <a:custGeom>
            <a:avLst/>
            <a:gdLst/>
            <a:ahLst/>
            <a:cxnLst/>
            <a:rect l="l" t="t" r="r" b="b"/>
            <a:pathLst>
              <a:path w="3351275">
                <a:moveTo>
                  <a:pt x="0" y="0"/>
                </a:moveTo>
                <a:lnTo>
                  <a:pt x="3351275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0763" y="126631"/>
            <a:ext cx="856424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  <a:tabLst>
                <a:tab pos="153035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11-29	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Strobed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output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operation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mode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1)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82C55.</a:t>
            </a:r>
            <a:r>
              <a:rPr sz="17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Internal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structure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timing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diagram.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75635" y="974852"/>
            <a:ext cx="69215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u="heavy" spc="-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Model</a:t>
            </a:r>
            <a:r>
              <a:rPr sz="1000" b="1" u="heavy" spc="60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000" b="1" u="heavy" spc="-60" dirty="0" smtClean="0">
                <a:solidFill>
                  <a:srgbClr val="444444"/>
                </a:solidFill>
                <a:latin typeface="Times New Roman"/>
                <a:cs typeface="Times New Roman"/>
              </a:rPr>
              <a:t>PoriA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76520" y="970279"/>
            <a:ext cx="68961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95" dirty="0" smtClean="0">
                <a:solidFill>
                  <a:srgbClr val="333333"/>
                </a:solidFill>
                <a:latin typeface="Times New Roman"/>
                <a:cs typeface="Times New Roman"/>
              </a:rPr>
              <a:t>Mode</a:t>
            </a:r>
            <a:r>
              <a:rPr sz="950" b="1" spc="9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950" b="1" spc="-95" dirty="0" smtClean="0">
                <a:solidFill>
                  <a:srgbClr val="626262"/>
                </a:solidFill>
                <a:latin typeface="Times New Roman"/>
                <a:cs typeface="Times New Roman"/>
              </a:rPr>
              <a:t>I</a:t>
            </a:r>
            <a:r>
              <a:rPr sz="950" b="1" spc="9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00" b="1" spc="-90" dirty="0" smtClean="0">
                <a:solidFill>
                  <a:srgbClr val="444444"/>
                </a:solidFill>
                <a:latin typeface="Times New Roman"/>
                <a:cs typeface="Times New Roman"/>
              </a:rPr>
              <a:t>Pon</a:t>
            </a:r>
            <a:r>
              <a:rPr sz="1000" b="1" spc="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950" b="1" spc="140" dirty="0" smtClean="0">
                <a:solidFill>
                  <a:srgbClr val="333333"/>
                </a:solidFill>
                <a:latin typeface="Times New Roman"/>
                <a:cs typeface="Times New Roman"/>
              </a:rPr>
              <a:t>8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2876" y="1840738"/>
            <a:ext cx="9271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10" dirty="0" smtClean="0">
                <a:solidFill>
                  <a:srgbClr val="333333"/>
                </a:solidFill>
                <a:latin typeface="Arial"/>
                <a:cs typeface="Arial"/>
              </a:rPr>
              <a:t>.----</a:t>
            </a:r>
            <a:r>
              <a:rPr sz="950" spc="-8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950" b="1" spc="-75" dirty="0" smtClean="0">
                <a:solidFill>
                  <a:srgbClr val="333333"/>
                </a:solidFill>
                <a:latin typeface="Arial"/>
                <a:cs typeface="Arial"/>
              </a:rPr>
              <a:t>ACX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52876" y="1975103"/>
            <a:ext cx="922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84530" algn="l"/>
              </a:tabLst>
            </a:pPr>
            <a:r>
              <a:rPr sz="1800" b="1" spc="20" dirty="0" smtClean="0">
                <a:solidFill>
                  <a:srgbClr val="626262"/>
                </a:solidFill>
                <a:latin typeface="Times New Roman"/>
                <a:cs typeface="Times New Roman"/>
              </a:rPr>
              <a:t>1--</a:t>
            </a:r>
            <a:r>
              <a:rPr sz="1800" b="1" spc="-105" dirty="0" smtClean="0">
                <a:solidFill>
                  <a:srgbClr val="626262"/>
                </a:solidFill>
                <a:latin typeface="Times New Roman"/>
                <a:cs typeface="Times New Roman"/>
              </a:rPr>
              <a:t>-</a:t>
            </a:r>
            <a:r>
              <a:rPr sz="1800" b="1" spc="985" dirty="0" smtClean="0">
                <a:solidFill>
                  <a:srgbClr val="444444"/>
                </a:solidFill>
                <a:latin typeface="Times New Roman"/>
                <a:cs typeface="Times New Roman"/>
              </a:rPr>
              <a:t>-	</a:t>
            </a:r>
            <a:r>
              <a:rPr sz="950" b="1" spc="-105" dirty="0" smtClean="0">
                <a:solidFill>
                  <a:srgbClr val="444444"/>
                </a:solidFill>
                <a:latin typeface="Arial"/>
                <a:cs typeface="Arial"/>
              </a:rPr>
              <a:t>OBP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49188" y="1833371"/>
            <a:ext cx="918210" cy="384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60" dirty="0" smtClean="0">
                <a:solidFill>
                  <a:srgbClr val="333333"/>
                </a:solidFill>
                <a:latin typeface="Arial"/>
                <a:cs typeface="Arial"/>
              </a:rPr>
              <a:t>t-</a:t>
            </a:r>
            <a:r>
              <a:rPr sz="900" b="1" spc="105" dirty="0" smtClean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900" b="1" spc="880" dirty="0" smtClean="0">
                <a:solidFill>
                  <a:srgbClr val="626262"/>
                </a:solidFill>
                <a:latin typeface="Arial"/>
                <a:cs typeface="Arial"/>
              </a:rPr>
              <a:t>--- </a:t>
            </a:r>
            <a:r>
              <a:rPr sz="900" b="1" spc="-9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b="1" spc="-130" dirty="0" smtClean="0">
                <a:solidFill>
                  <a:srgbClr val="444444"/>
                </a:solidFill>
                <a:latin typeface="Arial"/>
                <a:cs typeface="Arial"/>
              </a:rPr>
              <a:t>A.CK</a:t>
            </a:r>
            <a:endParaRPr sz="9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2"/>
              </a:spcBef>
            </a:pPr>
            <a:endParaRPr sz="850"/>
          </a:p>
          <a:p>
            <a:pPr marL="44450">
              <a:lnSpc>
                <a:spcPct val="100000"/>
              </a:lnSpc>
              <a:tabLst>
                <a:tab pos="574675" algn="l"/>
              </a:tabLst>
            </a:pPr>
            <a:r>
              <a:rPr sz="800" b="1" u="heavy" spc="-5" dirty="0" smtClean="0">
                <a:solidFill>
                  <a:srgbClr val="444444"/>
                </a:solidFill>
                <a:latin typeface="Arial"/>
                <a:cs typeface="Arial"/>
              </a:rPr>
              <a:t> 	</a:t>
            </a:r>
            <a:r>
              <a:rPr sz="800" b="1" spc="-5" dirty="0" smtClean="0">
                <a:solidFill>
                  <a:srgbClr val="444444"/>
                </a:solidFill>
                <a:latin typeface="Arial"/>
                <a:cs typeface="Arial"/>
              </a:rPr>
              <a:t>   </a:t>
            </a:r>
            <a:r>
              <a:rPr sz="800" b="1" spc="20" dirty="0" smtClean="0">
                <a:solidFill>
                  <a:srgbClr val="444444"/>
                </a:solidFill>
                <a:latin typeface="Arial"/>
                <a:cs typeface="Arial"/>
              </a:rPr>
              <a:t>OBF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36139" y="4023359"/>
            <a:ext cx="2800350" cy="320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750" b="1" spc="10" dirty="0" smtClean="0">
                <a:solidFill>
                  <a:srgbClr val="333333"/>
                </a:solidFill>
                <a:latin typeface="Arial"/>
                <a:cs typeface="Arial"/>
              </a:rPr>
              <a:t>Suffer</a:t>
            </a:r>
            <a:r>
              <a:rPr sz="750" b="1" spc="9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900" b="1" spc="-30" dirty="0" smtClean="0">
                <a:solidFill>
                  <a:srgbClr val="444444"/>
                </a:solidFill>
                <a:latin typeface="Times New Roman"/>
                <a:cs typeface="Times New Roman"/>
              </a:rPr>
              <a:t>full</a:t>
            </a:r>
            <a:r>
              <a:rPr sz="900" b="1" spc="-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b="1" spc="-55" dirty="0" smtClean="0">
                <a:solidFill>
                  <a:srgbClr val="444444"/>
                </a:solidFill>
                <a:latin typeface="Times New Roman"/>
                <a:cs typeface="Times New Roman"/>
              </a:rPr>
              <a:t>OBF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17851" y="4853685"/>
            <a:ext cx="25146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20" dirty="0" smtClean="0">
                <a:solidFill>
                  <a:srgbClr val="333333"/>
                </a:solidFill>
                <a:latin typeface="Courier New"/>
                <a:cs typeface="Courier New"/>
              </a:rPr>
              <a:t>ACK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81576" y="5785358"/>
            <a:ext cx="16319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35" dirty="0" smtClean="0">
                <a:solidFill>
                  <a:srgbClr val="444444"/>
                </a:solidFill>
                <a:latin typeface="Times New Roman"/>
                <a:cs typeface="Times New Roman"/>
              </a:rPr>
              <a:t>(</a:t>
            </a:r>
            <a:r>
              <a:rPr sz="850" b="1" spc="-5" dirty="0" smtClean="0">
                <a:solidFill>
                  <a:srgbClr val="444444"/>
                </a:solidFill>
                <a:latin typeface="Times New Roman"/>
                <a:cs typeface="Times New Roman"/>
              </a:rPr>
              <a:t>b</a:t>
            </a:r>
            <a:r>
              <a:rPr sz="850" b="1" spc="5" dirty="0" smtClean="0">
                <a:solidFill>
                  <a:srgbClr val="626262"/>
                </a:solidFill>
                <a:latin typeface="Times New Roman"/>
                <a:cs typeface="Times New Roman"/>
              </a:rPr>
              <a:t>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Sig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Definitions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for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Strobed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Outp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15" dirty="0" smtClean="0"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40204"/>
            <a:ext cx="8458835" cy="2639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OBF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Output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buffer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full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low w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ever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(OUT)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ch.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 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ACK 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 re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1671066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7846" y="3335273"/>
            <a:ext cx="851915" cy="0"/>
          </a:xfrm>
          <a:custGeom>
            <a:avLst/>
            <a:gdLst/>
            <a:ahLst/>
            <a:cxnLst/>
            <a:rect l="l" t="t" r="r" b="b"/>
            <a:pathLst>
              <a:path w="851915">
                <a:moveTo>
                  <a:pt x="0" y="0"/>
                </a:moveTo>
                <a:lnTo>
                  <a:pt x="851915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2933" y="991361"/>
            <a:ext cx="833627" cy="0"/>
          </a:xfrm>
          <a:custGeom>
            <a:avLst/>
            <a:gdLst/>
            <a:ahLst/>
            <a:cxnLst/>
            <a:rect l="l" t="t" r="r" b="b"/>
            <a:pathLst>
              <a:path w="833627">
                <a:moveTo>
                  <a:pt x="0" y="0"/>
                </a:moveTo>
                <a:lnTo>
                  <a:pt x="8336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172339"/>
            <a:ext cx="8511540" cy="570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ACK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4"/>
              </a:spcBef>
            </a:pPr>
            <a:endParaRPr sz="1300"/>
          </a:p>
          <a:p>
            <a:pPr marL="355600" marR="127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knowl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dge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si</a:t>
            </a:r>
            <a:r>
              <a:rPr sz="3200" b="1" spc="-10" dirty="0" smtClean="0">
                <a:latin typeface="Arial"/>
                <a:cs typeface="Arial"/>
              </a:rPr>
              <a:t>g</a:t>
            </a:r>
            <a:r>
              <a:rPr sz="3200" b="1" spc="0" dirty="0" smtClean="0">
                <a:latin typeface="Arial"/>
                <a:cs typeface="Arial"/>
              </a:rPr>
              <a:t>nal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OBF 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ACK signal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respo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ceived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port.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INTR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marL="401320" marR="71755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  <a:tab pos="4329430" algn="l"/>
              </a:tabLst>
            </a:pPr>
            <a:r>
              <a:rPr sz="3200" b="1" dirty="0" smtClean="0">
                <a:latin typeface="Arial"/>
                <a:cs typeface="Arial"/>
              </a:rPr>
              <a:t>Interrupt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reque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proces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external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device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receives </a:t>
            </a:r>
            <a:r>
              <a:rPr sz="3200" spc="-5" dirty="0" smtClean="0">
                <a:latin typeface="Arial"/>
                <a:cs typeface="Arial"/>
              </a:rPr>
              <a:t>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dat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K	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ignal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5" dirty="0" smtClean="0">
                <a:latin typeface="Arial"/>
                <a:cs typeface="Arial"/>
              </a:rPr>
              <a:t> Qualifie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the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NTE</a:t>
            </a:r>
            <a:r>
              <a:rPr sz="3200" spc="-15" dirty="0" smtClean="0">
                <a:latin typeface="Arial"/>
                <a:cs typeface="Arial"/>
              </a:rPr>
              <a:t> (</a:t>
            </a:r>
            <a:r>
              <a:rPr sz="3200" b="1" spc="0" dirty="0" smtClean="0">
                <a:latin typeface="Arial"/>
                <a:cs typeface="Arial"/>
              </a:rPr>
              <a:t>int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rrupt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561" y="229361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3361" y="1462277"/>
            <a:ext cx="833627" cy="0"/>
          </a:xfrm>
          <a:custGeom>
            <a:avLst/>
            <a:gdLst/>
            <a:ahLst/>
            <a:cxnLst/>
            <a:rect l="l" t="t" r="r" b="b"/>
            <a:pathLst>
              <a:path w="833627">
                <a:moveTo>
                  <a:pt x="0" y="0"/>
                </a:moveTo>
                <a:lnTo>
                  <a:pt x="8336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9490" y="4940046"/>
            <a:ext cx="833627" cy="0"/>
          </a:xfrm>
          <a:custGeom>
            <a:avLst/>
            <a:gdLst/>
            <a:ahLst/>
            <a:cxnLst/>
            <a:rect l="l" t="t" r="r" b="b"/>
            <a:pathLst>
              <a:path w="833627">
                <a:moveTo>
                  <a:pt x="0" y="0"/>
                </a:moveTo>
                <a:lnTo>
                  <a:pt x="8336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INTE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37905" cy="4965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927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Interrupt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en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ble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t; 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disa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INTR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in.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INTE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</a:t>
            </a:r>
            <a:r>
              <a:rPr sz="3150" spc="15" baseline="-25132" dirty="0" smtClean="0">
                <a:latin typeface="Arial"/>
                <a:cs typeface="Arial"/>
              </a:rPr>
              <a:t>6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bit.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INTE B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150" spc="15" baseline="-25132" dirty="0" smtClean="0">
                <a:latin typeface="Arial"/>
                <a:cs typeface="Arial"/>
              </a:rPr>
              <a:t>2 </a:t>
            </a:r>
            <a:r>
              <a:rPr sz="3150" spc="-442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•"/>
            </a:pPr>
            <a:endParaRPr sz="1300"/>
          </a:p>
          <a:p>
            <a:pPr marL="58419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PC</a:t>
            </a:r>
            <a:r>
              <a:rPr sz="3975" b="1" spc="-15" baseline="-25157" dirty="0" smtClean="0">
                <a:latin typeface="Arial"/>
                <a:cs typeface="Arial"/>
              </a:rPr>
              <a:t>4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3975" b="1" spc="0" baseline="-25157" dirty="0" smtClean="0">
                <a:latin typeface="Arial"/>
                <a:cs typeface="Arial"/>
              </a:rPr>
              <a:t>5</a:t>
            </a:r>
            <a:endParaRPr sz="3975" baseline="-25157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"/>
              </a:spcBef>
            </a:pPr>
            <a:endParaRPr sz="1300"/>
          </a:p>
          <a:p>
            <a:pPr marL="401320" marR="1270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Port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 pins P</a:t>
            </a:r>
            <a:r>
              <a:rPr sz="3200" spc="-10" dirty="0" smtClean="0">
                <a:latin typeface="Arial"/>
                <a:cs typeface="Arial"/>
              </a:rPr>
              <a:t>C</a:t>
            </a:r>
            <a:r>
              <a:rPr sz="3150" spc="15" baseline="-25132" dirty="0" smtClean="0">
                <a:latin typeface="Arial"/>
                <a:cs typeface="Arial"/>
              </a:rPr>
              <a:t>4 </a:t>
            </a:r>
            <a:r>
              <a:rPr sz="3150" spc="-442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P</a:t>
            </a:r>
            <a:r>
              <a:rPr sz="3200" spc="-10" dirty="0" smtClean="0">
                <a:latin typeface="Arial"/>
                <a:cs typeface="Arial"/>
              </a:rPr>
              <a:t>C</a:t>
            </a:r>
            <a:r>
              <a:rPr sz="3150" spc="15" baseline="-25132" dirty="0" smtClean="0">
                <a:latin typeface="Arial"/>
                <a:cs typeface="Arial"/>
              </a:rPr>
              <a:t>5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 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pins.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10" dirty="0" smtClean="0">
                <a:latin typeface="Arial"/>
                <a:cs typeface="Arial"/>
              </a:rPr>
              <a:t>Strob</a:t>
            </a:r>
            <a:r>
              <a:rPr sz="4200" b="1" spc="-140" dirty="0" smtClean="0">
                <a:latin typeface="Arial"/>
                <a:cs typeface="Arial"/>
              </a:rPr>
              <a:t>e</a:t>
            </a:r>
            <a:r>
              <a:rPr sz="4200" b="1" spc="-130" dirty="0" smtClean="0">
                <a:latin typeface="Arial"/>
                <a:cs typeface="Arial"/>
              </a:rPr>
              <a:t>d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Outp</a:t>
            </a:r>
            <a:r>
              <a:rPr sz="4200" b="1" spc="-145" dirty="0" smtClean="0">
                <a:latin typeface="Arial"/>
                <a:cs typeface="Arial"/>
              </a:rPr>
              <a:t>u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40" dirty="0" smtClean="0">
                <a:latin typeface="Arial"/>
                <a:cs typeface="Arial"/>
              </a:rPr>
              <a:t>Exam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90" dirty="0" smtClean="0">
                <a:latin typeface="Arial"/>
                <a:cs typeface="Arial"/>
              </a:rPr>
              <a:t>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87055" cy="4483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219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strates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ach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synchro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iza</a:t>
            </a:r>
            <a:r>
              <a:rPr sz="3200" spc="-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con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with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u="heavy" spc="0" dirty="0" smtClean="0">
                <a:latin typeface="Arial"/>
                <a:cs typeface="Arial"/>
              </a:rPr>
              <a:t>a</a:t>
            </a:r>
            <a:r>
              <a:rPr sz="3200" u="heavy" spc="-25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in</a:t>
            </a:r>
            <a:r>
              <a:rPr sz="3200" u="heavy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receivi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ASCI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DS (</a:t>
            </a:r>
            <a:r>
              <a:rPr sz="3200" b="1" spc="0" dirty="0" smtClean="0">
                <a:latin typeface="Arial"/>
                <a:cs typeface="Arial"/>
              </a:rPr>
              <a:t>data stro</a:t>
            </a:r>
            <a:r>
              <a:rPr sz="3200" b="1" spc="-15" dirty="0" smtClean="0">
                <a:latin typeface="Arial"/>
                <a:cs typeface="Arial"/>
              </a:rPr>
              <a:t>b</a:t>
            </a:r>
            <a:r>
              <a:rPr sz="3200" b="1" spc="-5" dirty="0" smtClean="0">
                <a:latin typeface="Arial"/>
                <a:cs typeface="Arial"/>
              </a:rPr>
              <a:t>e</a:t>
            </a:r>
            <a:r>
              <a:rPr sz="3200" spc="229" dirty="0" smtClean="0">
                <a:latin typeface="Arial"/>
                <a:cs typeface="Arial"/>
              </a:rPr>
              <a:t>)</a:t>
            </a:r>
            <a:r>
              <a:rPr sz="3200" u="heavy" spc="-260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i</a:t>
            </a:r>
            <a:r>
              <a:rPr sz="3200" u="heavy" spc="-10" dirty="0" smtClean="0">
                <a:latin typeface="Arial"/>
                <a:cs typeface="Arial"/>
              </a:rPr>
              <a:t>n</a:t>
            </a:r>
            <a:r>
              <a:rPr sz="3200" u="heavy" spc="0" dirty="0" smtClean="0">
                <a:latin typeface="Arial"/>
                <a:cs typeface="Arial"/>
              </a:rPr>
              <a:t>p</a:t>
            </a:r>
            <a:r>
              <a:rPr sz="3200" u="heavy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ACK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acknowle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recei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ASCII ch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racte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7319" y="1264158"/>
            <a:ext cx="1901952" cy="0"/>
          </a:xfrm>
          <a:custGeom>
            <a:avLst/>
            <a:gdLst/>
            <a:ahLst/>
            <a:cxnLst/>
            <a:rect l="l" t="t" r="r" b="b"/>
            <a:pathLst>
              <a:path w="1901952">
                <a:moveTo>
                  <a:pt x="0" y="0"/>
                </a:moveTo>
                <a:lnTo>
                  <a:pt x="1901952" y="0"/>
                </a:lnTo>
              </a:path>
            </a:pathLst>
          </a:custGeom>
          <a:ln w="2286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6463" y="1252727"/>
            <a:ext cx="0" cy="4389120"/>
          </a:xfrm>
          <a:custGeom>
            <a:avLst/>
            <a:gdLst/>
            <a:ahLst/>
            <a:cxnLst/>
            <a:rect l="l" t="t" r="r" b="b"/>
            <a:pathLst>
              <a:path h="4389120">
                <a:moveTo>
                  <a:pt x="0" y="4389120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5555" y="1252727"/>
            <a:ext cx="0" cy="4375404"/>
          </a:xfrm>
          <a:custGeom>
            <a:avLst/>
            <a:gdLst/>
            <a:ahLst/>
            <a:cxnLst/>
            <a:rect l="l" t="t" r="r" b="b"/>
            <a:pathLst>
              <a:path h="4375404">
                <a:moveTo>
                  <a:pt x="0" y="4375404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3579" y="1261872"/>
            <a:ext cx="0" cy="4375404"/>
          </a:xfrm>
          <a:custGeom>
            <a:avLst/>
            <a:gdLst/>
            <a:ahLst/>
            <a:cxnLst/>
            <a:rect l="l" t="t" r="r" b="b"/>
            <a:pathLst>
              <a:path h="4375404">
                <a:moveTo>
                  <a:pt x="0" y="4375404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1264158"/>
            <a:ext cx="1869947" cy="0"/>
          </a:xfrm>
          <a:custGeom>
            <a:avLst/>
            <a:gdLst/>
            <a:ahLst/>
            <a:cxnLst/>
            <a:rect l="l" t="t" r="r" b="b"/>
            <a:pathLst>
              <a:path w="1869948">
                <a:moveTo>
                  <a:pt x="0" y="0"/>
                </a:moveTo>
                <a:lnTo>
                  <a:pt x="1869947" y="0"/>
                </a:lnTo>
              </a:path>
            </a:pathLst>
          </a:custGeom>
          <a:ln w="22860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2954" y="1266444"/>
            <a:ext cx="0" cy="4366259"/>
          </a:xfrm>
          <a:custGeom>
            <a:avLst/>
            <a:gdLst/>
            <a:ahLst/>
            <a:cxnLst/>
            <a:rect l="l" t="t" r="r" b="b"/>
            <a:pathLst>
              <a:path h="4366259">
                <a:moveTo>
                  <a:pt x="0" y="4366259"/>
                </a:moveTo>
                <a:lnTo>
                  <a:pt x="0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7267" y="2235707"/>
            <a:ext cx="242316" cy="0"/>
          </a:xfrm>
          <a:custGeom>
            <a:avLst/>
            <a:gdLst/>
            <a:ahLst/>
            <a:cxnLst/>
            <a:rect l="l" t="t" r="r" b="b"/>
            <a:pathLst>
              <a:path w="242316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9584" y="2235707"/>
            <a:ext cx="1499615" cy="0"/>
          </a:xfrm>
          <a:custGeom>
            <a:avLst/>
            <a:gdLst/>
            <a:ahLst/>
            <a:cxnLst/>
            <a:rect l="l" t="t" r="r" b="b"/>
            <a:pathLst>
              <a:path w="1499615">
                <a:moveTo>
                  <a:pt x="0" y="0"/>
                </a:moveTo>
                <a:lnTo>
                  <a:pt x="1499615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7267" y="2953511"/>
            <a:ext cx="242316" cy="0"/>
          </a:xfrm>
          <a:custGeom>
            <a:avLst/>
            <a:gdLst/>
            <a:ahLst/>
            <a:cxnLst/>
            <a:rect l="l" t="t" r="r" b="b"/>
            <a:pathLst>
              <a:path w="242316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9584" y="2953511"/>
            <a:ext cx="1499615" cy="0"/>
          </a:xfrm>
          <a:custGeom>
            <a:avLst/>
            <a:gdLst/>
            <a:ahLst/>
            <a:cxnLst/>
            <a:rect l="l" t="t" r="r" b="b"/>
            <a:pathLst>
              <a:path w="1499615">
                <a:moveTo>
                  <a:pt x="0" y="0"/>
                </a:moveTo>
                <a:lnTo>
                  <a:pt x="1499615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91840" y="3849623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41148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1296" y="385648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7319" y="5628132"/>
            <a:ext cx="1888235" cy="0"/>
          </a:xfrm>
          <a:custGeom>
            <a:avLst/>
            <a:gdLst/>
            <a:ahLst/>
            <a:cxnLst/>
            <a:rect l="l" t="t" r="r" b="b"/>
            <a:pathLst>
              <a:path w="1888235">
                <a:moveTo>
                  <a:pt x="0" y="0"/>
                </a:moveTo>
                <a:lnTo>
                  <a:pt x="1888235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6411" y="4688585"/>
            <a:ext cx="2505455" cy="0"/>
          </a:xfrm>
          <a:custGeom>
            <a:avLst/>
            <a:gdLst/>
            <a:ahLst/>
            <a:cxnLst/>
            <a:rect l="l" t="t" r="r" b="b"/>
            <a:pathLst>
              <a:path w="2505455">
                <a:moveTo>
                  <a:pt x="0" y="0"/>
                </a:moveTo>
                <a:lnTo>
                  <a:pt x="2505455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9864" y="5621273"/>
            <a:ext cx="1879091" cy="0"/>
          </a:xfrm>
          <a:custGeom>
            <a:avLst/>
            <a:gdLst/>
            <a:ahLst/>
            <a:cxnLst/>
            <a:rect l="l" t="t" r="r" b="b"/>
            <a:pathLst>
              <a:path w="1879092">
                <a:moveTo>
                  <a:pt x="0" y="0"/>
                </a:moveTo>
                <a:lnTo>
                  <a:pt x="1879091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0763" y="126631"/>
            <a:ext cx="851598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11-30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82C55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connected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parallel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printer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interface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illustrates</a:t>
            </a:r>
            <a:r>
              <a:rPr sz="1750" b="1" spc="1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strobed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output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mode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operation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82C55.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2132" y="1426209"/>
            <a:ext cx="57785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 smtClean="0">
                <a:solidFill>
                  <a:srgbClr val="2D2D2D"/>
                </a:solidFill>
                <a:latin typeface="Times New Roman"/>
                <a:cs typeface="Times New Roman"/>
              </a:rPr>
              <a:t>82C55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3528" y="1455420"/>
            <a:ext cx="58420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70" dirty="0" smtClean="0">
                <a:solidFill>
                  <a:srgbClr val="2D2D2D"/>
                </a:solidFill>
                <a:latin typeface="Arial"/>
                <a:cs typeface="Arial"/>
              </a:rPr>
              <a:t>Printer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40227" y="1923034"/>
            <a:ext cx="380365" cy="334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-170" dirty="0" smtClean="0">
                <a:solidFill>
                  <a:srgbClr val="2D2D2D"/>
                </a:solidFill>
                <a:latin typeface="Courier New"/>
                <a:cs typeface="Courier New"/>
              </a:rPr>
              <a:t>P</a:t>
            </a:r>
            <a:r>
              <a:rPr sz="1850" b="1" spc="-45" dirty="0" smtClean="0">
                <a:solidFill>
                  <a:srgbClr val="2D2D2D"/>
                </a:solidFill>
                <a:latin typeface="Courier New"/>
                <a:cs typeface="Courier New"/>
              </a:rPr>
              <a:t>B</a:t>
            </a:r>
            <a:r>
              <a:rPr sz="1800" b="1" spc="82" baseline="-16203" dirty="0" smtClean="0">
                <a:solidFill>
                  <a:srgbClr val="666666"/>
                </a:solidFill>
                <a:latin typeface="Courier New"/>
                <a:cs typeface="Courier New"/>
              </a:rPr>
              <a:t>0</a:t>
            </a:r>
            <a:endParaRPr sz="1800" baseline="-16203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1676" y="1929384"/>
            <a:ext cx="985519" cy="1183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850" spc="3185" dirty="0" smtClean="0">
                <a:solidFill>
                  <a:srgbClr val="2D2D2D"/>
                </a:solidFill>
                <a:latin typeface="Arial"/>
                <a:cs typeface="Arial"/>
              </a:rPr>
              <a:t>)</a:t>
            </a:r>
            <a:r>
              <a:rPr sz="10800" spc="-472" baseline="-5015" dirty="0" smtClean="0">
                <a:solidFill>
                  <a:srgbClr val="2D2D2D"/>
                </a:solidFill>
                <a:latin typeface="Arial"/>
                <a:cs typeface="Arial"/>
              </a:rPr>
              <a:t>r</a:t>
            </a:r>
            <a:endParaRPr sz="10800" baseline="-501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0227" y="2266441"/>
            <a:ext cx="365125" cy="929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2390" algn="ctr">
              <a:lnSpc>
                <a:spcPts val="5790"/>
              </a:lnSpc>
            </a:pPr>
            <a:r>
              <a:rPr sz="5050" b="1" spc="-810" dirty="0" smtClean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endParaRPr sz="5050">
              <a:latin typeface="Arial"/>
              <a:cs typeface="Arial"/>
            </a:endParaRPr>
          </a:p>
          <a:p>
            <a:pPr marR="0" algn="ctr">
              <a:lnSpc>
                <a:spcPts val="1435"/>
              </a:lnSpc>
            </a:pPr>
            <a:r>
              <a:rPr sz="1700" b="1" i="1" spc="-210" dirty="0" smtClean="0">
                <a:solidFill>
                  <a:srgbClr val="2D2D2D"/>
                </a:solidFill>
                <a:latin typeface="Times New Roman"/>
                <a:cs typeface="Times New Roman"/>
              </a:rPr>
              <a:t>PB</a:t>
            </a:r>
            <a:r>
              <a:rPr sz="1700" b="1" i="1" spc="-15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700" b="1" i="1" spc="-229" dirty="0" smtClean="0">
                <a:solidFill>
                  <a:srgbClr val="666666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9259" y="2485897"/>
            <a:ext cx="54102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30" dirty="0" smtClean="0">
                <a:solidFill>
                  <a:srgbClr val="2D2D2D"/>
                </a:solidFill>
                <a:latin typeface="Arial"/>
                <a:cs typeface="Arial"/>
              </a:rPr>
              <a:t>ASCII</a:t>
            </a:r>
            <a:endParaRPr sz="1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67476" y="2952496"/>
            <a:ext cx="27749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235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700" b="1" spc="-300" dirty="0" smtClean="0">
                <a:solidFill>
                  <a:srgbClr val="666666"/>
                </a:solidFill>
                <a:latin typeface="Courier New"/>
                <a:cs typeface="Courier New"/>
              </a:rPr>
              <a:t>7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2603" y="3189732"/>
            <a:ext cx="44323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9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--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6028" y="3414014"/>
            <a:ext cx="448309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60" dirty="0" smtClean="0">
                <a:solidFill>
                  <a:srgbClr val="2D2D2D"/>
                </a:solidFill>
                <a:latin typeface="Arial"/>
                <a:cs typeface="Arial"/>
              </a:rPr>
              <a:t>ACK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0227" y="3704082"/>
            <a:ext cx="36576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145" dirty="0" smtClean="0">
                <a:solidFill>
                  <a:srgbClr val="2D2D2D"/>
                </a:solidFill>
                <a:latin typeface="Times New Roman"/>
                <a:cs typeface="Times New Roman"/>
              </a:rPr>
              <a:t>P</a:t>
            </a:r>
            <a:r>
              <a:rPr sz="1650" b="1" spc="-70" dirty="0" smtClean="0">
                <a:solidFill>
                  <a:srgbClr val="2D2D2D"/>
                </a:solidFill>
                <a:latin typeface="Times New Roman"/>
                <a:cs typeface="Times New Roman"/>
              </a:rPr>
              <a:t>C</a:t>
            </a:r>
            <a:r>
              <a:rPr sz="1650" b="1" spc="-165" dirty="0" smtClean="0">
                <a:solidFill>
                  <a:srgbClr val="666666"/>
                </a:solidFill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40044" y="3548126"/>
            <a:ext cx="48260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2910" dirty="0" smtClean="0">
                <a:solidFill>
                  <a:srgbClr val="2D2D2D"/>
                </a:solidFill>
                <a:latin typeface="Arial"/>
                <a:cs typeface="Arial"/>
              </a:rPr>
              <a:t>-</a:t>
            </a:r>
            <a:endParaRPr sz="2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2611" y="3738626"/>
            <a:ext cx="44069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40" dirty="0" smtClean="0">
                <a:solidFill>
                  <a:srgbClr val="2D2D2D"/>
                </a:solidFill>
                <a:latin typeface="Arial"/>
                <a:cs typeface="Arial"/>
              </a:rPr>
              <a:t>ACK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93440" y="3554983"/>
            <a:ext cx="137795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250" dirty="0" smtClean="0">
                <a:solidFill>
                  <a:srgbClr val="181818"/>
                </a:solidFill>
                <a:latin typeface="Times New Roman"/>
                <a:cs typeface="Times New Roman"/>
              </a:rPr>
              <a:t>-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2643" y="4458207"/>
            <a:ext cx="856615" cy="34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730"/>
              </a:lnSpc>
            </a:pPr>
            <a:r>
              <a:rPr sz="3450" spc="-7882" baseline="21739" dirty="0" smtClean="0">
                <a:solidFill>
                  <a:srgbClr val="2D2D2D"/>
                </a:solidFill>
                <a:latin typeface="Arial"/>
                <a:cs typeface="Arial"/>
              </a:rPr>
              <a:t>-</a:t>
            </a:r>
            <a:r>
              <a:rPr sz="1700" b="1" spc="-114" dirty="0" smtClean="0">
                <a:solidFill>
                  <a:srgbClr val="2D2D2D"/>
                </a:solidFill>
                <a:latin typeface="Times New Roman"/>
                <a:cs typeface="Times New Roman"/>
              </a:rPr>
              <a:t>OS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44800" y="4557014"/>
            <a:ext cx="28130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-10" dirty="0" smtClean="0">
                <a:solidFill>
                  <a:srgbClr val="2D2D2D"/>
                </a:solidFill>
                <a:latin typeface="Arial"/>
                <a:cs typeface="Arial"/>
              </a:rPr>
              <a:t>PC</a:t>
            </a:r>
            <a:endParaRPr sz="1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87116" y="4640833"/>
            <a:ext cx="9779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10" dirty="0" smtClean="0">
                <a:solidFill>
                  <a:srgbClr val="666666"/>
                </a:solidFill>
                <a:latin typeface="Times New Roman"/>
                <a:cs typeface="Times New Roman"/>
              </a:rPr>
              <a:t>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65140" y="4388611"/>
            <a:ext cx="142240" cy="515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705" dirty="0" smtClean="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sz="4650" spc="-1192" baseline="-4480" dirty="0" smtClean="0">
                <a:solidFill>
                  <a:srgbClr val="181818"/>
                </a:solidFill>
                <a:latin typeface="Times New Roman"/>
                <a:cs typeface="Times New Roman"/>
              </a:rPr>
              <a:t>-</a:t>
            </a:r>
            <a:r>
              <a:rPr sz="2750" spc="-459" dirty="0" smtClean="0">
                <a:solidFill>
                  <a:srgbClr val="181818"/>
                </a:solidFill>
                <a:latin typeface="Arial"/>
                <a:cs typeface="Arial"/>
              </a:rPr>
              <a:t>-</a:t>
            </a:r>
            <a:endParaRPr sz="27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D2D2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1944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port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numb</a:t>
            </a:r>
            <a:r>
              <a:rPr sz="3200" b="1" spc="-2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simply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rt),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7901940" cy="3766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Extern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37274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fix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10" dirty="0" smtClean="0">
                <a:latin typeface="Arial"/>
                <a:cs typeface="Arial"/>
              </a:rPr>
              <a:t> addres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connection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7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7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775" spc="382" baseline="-255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15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8</a:t>
            </a:r>
            <a:r>
              <a:rPr sz="2775" spc="382" baseline="-255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00000000</a:t>
            </a:r>
            <a:r>
              <a:rPr sz="2775" spc="15" baseline="-25525" dirty="0" smtClean="0">
                <a:latin typeface="Arial"/>
                <a:cs typeface="Arial"/>
              </a:rPr>
              <a:t>2</a:t>
            </a:r>
            <a:endParaRPr sz="2775" baseline="-25525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15</a:t>
            </a:r>
            <a:r>
              <a:rPr sz="2775" spc="367" baseline="-255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I/O 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2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Bidirectio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al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Op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132445" cy="4703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Port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smit/rece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over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wires.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efu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omp</a:t>
            </a:r>
            <a:r>
              <a:rPr sz="2800" spc="-15" dirty="0" smtClean="0">
                <a:latin typeface="Arial"/>
                <a:cs typeface="Arial"/>
              </a:rPr>
              <a:t>ute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Also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IEE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0" dirty="0" smtClean="0">
                <a:latin typeface="Arial"/>
                <a:cs typeface="Arial"/>
              </a:rPr>
              <a:t>48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GPIB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gen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ra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-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purpo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trume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tation </a:t>
            </a:r>
            <a:r>
              <a:rPr sz="3200" b="1" spc="-5" dirty="0" smtClean="0">
                <a:latin typeface="Arial"/>
                <a:cs typeface="Arial"/>
              </a:rPr>
              <a:t>bus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structure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2776" y="937260"/>
            <a:ext cx="2061972" cy="229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6311" y="3694176"/>
            <a:ext cx="2135124" cy="2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6088" y="4352544"/>
            <a:ext cx="429767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2352" y="4983479"/>
            <a:ext cx="1490472" cy="635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5615" y="1056132"/>
            <a:ext cx="0" cy="2171700"/>
          </a:xfrm>
          <a:custGeom>
            <a:avLst/>
            <a:gdLst/>
            <a:ahLst/>
            <a:cxnLst/>
            <a:rect l="l" t="t" r="r" b="b"/>
            <a:pathLst>
              <a:path h="2171700">
                <a:moveTo>
                  <a:pt x="0" y="2171700"/>
                </a:moveTo>
                <a:lnTo>
                  <a:pt x="0" y="0"/>
                </a:lnTo>
              </a:path>
            </a:pathLst>
          </a:custGeom>
          <a:ln w="27432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0791" y="1207008"/>
            <a:ext cx="0" cy="964691"/>
          </a:xfrm>
          <a:custGeom>
            <a:avLst/>
            <a:gdLst/>
            <a:ahLst/>
            <a:cxnLst/>
            <a:rect l="l" t="t" r="r" b="b"/>
            <a:pathLst>
              <a:path h="964691">
                <a:moveTo>
                  <a:pt x="0" y="964691"/>
                </a:moveTo>
                <a:lnTo>
                  <a:pt x="0" y="0"/>
                </a:lnTo>
              </a:path>
            </a:pathLst>
          </a:custGeom>
          <a:ln w="18288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2896361"/>
            <a:ext cx="434339" cy="0"/>
          </a:xfrm>
          <a:custGeom>
            <a:avLst/>
            <a:gdLst/>
            <a:ahLst/>
            <a:cxnLst/>
            <a:rect l="l" t="t" r="r" b="b"/>
            <a:pathLst>
              <a:path w="434339">
                <a:moveTo>
                  <a:pt x="0" y="0"/>
                </a:moveTo>
                <a:lnTo>
                  <a:pt x="434339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328" y="3220973"/>
            <a:ext cx="1476756" cy="0"/>
          </a:xfrm>
          <a:custGeom>
            <a:avLst/>
            <a:gdLst/>
            <a:ahLst/>
            <a:cxnLst/>
            <a:rect l="l" t="t" r="r" b="b"/>
            <a:pathLst>
              <a:path w="1476756">
                <a:moveTo>
                  <a:pt x="0" y="0"/>
                </a:moveTo>
                <a:lnTo>
                  <a:pt x="1476756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2371" y="3104388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4639" y="3694176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743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5615" y="3691890"/>
            <a:ext cx="2820924" cy="0"/>
          </a:xfrm>
          <a:custGeom>
            <a:avLst/>
            <a:gdLst/>
            <a:ahLst/>
            <a:cxnLst/>
            <a:rect l="l" t="t" r="r" b="b"/>
            <a:pathLst>
              <a:path w="2820924">
                <a:moveTo>
                  <a:pt x="0" y="0"/>
                </a:moveTo>
                <a:lnTo>
                  <a:pt x="2820924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2079" y="3906773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>
                <a:moveTo>
                  <a:pt x="0" y="0"/>
                </a:moveTo>
                <a:lnTo>
                  <a:pt x="139446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3147" y="4043934"/>
            <a:ext cx="493775" cy="0"/>
          </a:xfrm>
          <a:custGeom>
            <a:avLst/>
            <a:gdLst/>
            <a:ahLst/>
            <a:cxnLst/>
            <a:rect l="l" t="t" r="r" b="b"/>
            <a:pathLst>
              <a:path w="493775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3147" y="4135373"/>
            <a:ext cx="1997963" cy="0"/>
          </a:xfrm>
          <a:custGeom>
            <a:avLst/>
            <a:gdLst/>
            <a:ahLst/>
            <a:cxnLst/>
            <a:rect l="l" t="t" r="r" b="b"/>
            <a:pathLst>
              <a:path w="1997963">
                <a:moveTo>
                  <a:pt x="0" y="0"/>
                </a:moveTo>
                <a:lnTo>
                  <a:pt x="1997963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6511" y="4357115"/>
            <a:ext cx="1129284" cy="0"/>
          </a:xfrm>
          <a:custGeom>
            <a:avLst/>
            <a:gdLst/>
            <a:ahLst/>
            <a:cxnLst/>
            <a:rect l="l" t="t" r="r" b="b"/>
            <a:pathLst>
              <a:path w="1129284">
                <a:moveTo>
                  <a:pt x="0" y="0"/>
                </a:moveTo>
                <a:lnTo>
                  <a:pt x="1129284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2432" y="4357115"/>
            <a:ext cx="850391" cy="0"/>
          </a:xfrm>
          <a:custGeom>
            <a:avLst/>
            <a:gdLst/>
            <a:ahLst/>
            <a:cxnLst/>
            <a:rect l="l" t="t" r="r" b="b"/>
            <a:pathLst>
              <a:path w="850392">
                <a:moveTo>
                  <a:pt x="0" y="0"/>
                </a:moveTo>
                <a:lnTo>
                  <a:pt x="850391" y="0"/>
                </a:lnTo>
              </a:path>
            </a:pathLst>
          </a:custGeom>
          <a:ln w="22860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7720" y="4578858"/>
            <a:ext cx="1975103" cy="0"/>
          </a:xfrm>
          <a:custGeom>
            <a:avLst/>
            <a:gdLst/>
            <a:ahLst/>
            <a:cxnLst/>
            <a:rect l="l" t="t" r="r" b="b"/>
            <a:pathLst>
              <a:path w="1975103">
                <a:moveTo>
                  <a:pt x="0" y="0"/>
                </a:moveTo>
                <a:lnTo>
                  <a:pt x="1975103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7720" y="4800600"/>
            <a:ext cx="1586483" cy="0"/>
          </a:xfrm>
          <a:custGeom>
            <a:avLst/>
            <a:gdLst/>
            <a:ahLst/>
            <a:cxnLst/>
            <a:rect l="l" t="t" r="r" b="b"/>
            <a:pathLst>
              <a:path w="1586483">
                <a:moveTo>
                  <a:pt x="0" y="0"/>
                </a:moveTo>
                <a:lnTo>
                  <a:pt x="1586483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3147" y="5264658"/>
            <a:ext cx="864107" cy="0"/>
          </a:xfrm>
          <a:custGeom>
            <a:avLst/>
            <a:gdLst/>
            <a:ahLst/>
            <a:cxnLst/>
            <a:rect l="l" t="t" r="r" b="b"/>
            <a:pathLst>
              <a:path w="864107">
                <a:moveTo>
                  <a:pt x="0" y="0"/>
                </a:moveTo>
                <a:lnTo>
                  <a:pt x="864107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0763" y="126631"/>
            <a:ext cx="141351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11-31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diagram.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88667" y="134365"/>
            <a:ext cx="679704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Mode</a:t>
            </a:r>
            <a:r>
              <a:rPr sz="1750" b="1" spc="-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2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operation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0" dirty="0" smtClean="0">
                <a:solidFill>
                  <a:srgbClr val="010101"/>
                </a:solidFill>
                <a:latin typeface="Arial"/>
                <a:cs typeface="Arial"/>
              </a:rPr>
              <a:t>82C55. </a:t>
            </a:r>
            <a:r>
              <a:rPr sz="1750" b="1" spc="-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Internal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structure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)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timing</a:t>
            </a:r>
            <a:endParaRPr sz="1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0428" y="2816352"/>
            <a:ext cx="1496060" cy="640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900" b="1" spc="-30" dirty="0" smtClean="0">
                <a:solidFill>
                  <a:srgbClr val="525252"/>
                </a:solidFill>
                <a:latin typeface="Times New Roman"/>
                <a:cs typeface="Times New Roman"/>
              </a:rPr>
              <a:t>IIF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 marR="22860" algn="r">
              <a:lnSpc>
                <a:spcPct val="100000"/>
              </a:lnSpc>
            </a:pPr>
            <a:r>
              <a:rPr sz="750" b="1" spc="-90" dirty="0" smtClean="0">
                <a:solidFill>
                  <a:srgbClr val="383838"/>
                </a:solidFill>
                <a:latin typeface="Courier New"/>
                <a:cs typeface="Courier New"/>
              </a:rPr>
              <a:t>L()</a:t>
            </a:r>
            <a:endParaRPr sz="75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90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800" b="1" spc="-295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800" b="1" spc="40" dirty="0" smtClean="0">
                <a:solidFill>
                  <a:srgbClr val="525252"/>
                </a:solidFill>
                <a:latin typeface="Times New Roman"/>
                <a:cs typeface="Times New Roman"/>
              </a:rPr>
              <a:t>•</a:t>
            </a:r>
            <a:r>
              <a:rPr sz="800" b="1" spc="50" dirty="0" smtClean="0">
                <a:solidFill>
                  <a:srgbClr val="707070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Sig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Definitions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for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Bidirectio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al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Mo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561" y="403326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1530222"/>
            <a:ext cx="7720330" cy="4624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19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INTR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marL="401320" marR="41655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Interrupt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request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int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rrupt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microprocessor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5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outpu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ondition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OBF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6"/>
              </a:spcBef>
            </a:pPr>
            <a:endParaRPr sz="5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Output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buffer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full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ing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bi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8439785" cy="5219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ACK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Acknowl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dge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-state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u="heavy" spc="-15" dirty="0" smtClean="0">
                <a:latin typeface="Arial"/>
                <a:cs typeface="Arial"/>
              </a:rPr>
              <a:t>u</a:t>
            </a:r>
            <a:r>
              <a:rPr sz="3200" u="heavy" spc="-65" dirty="0" smtClean="0">
                <a:latin typeface="Arial"/>
                <a:cs typeface="Arial"/>
              </a:rPr>
              <a:t>f</a:t>
            </a:r>
            <a:r>
              <a:rPr sz="3200" u="heavy" spc="0" dirty="0" smtClean="0">
                <a:latin typeface="Arial"/>
                <a:cs typeface="Arial"/>
              </a:rPr>
              <a:t>f</a:t>
            </a:r>
            <a:r>
              <a:rPr sz="3200" u="heavy" spc="-10" dirty="0" smtClean="0">
                <a:latin typeface="Arial"/>
                <a:cs typeface="Arial"/>
              </a:rPr>
              <a:t>e</a:t>
            </a:r>
            <a:r>
              <a:rPr sz="3200" u="heavy" spc="0" dirty="0" smtClean="0">
                <a:latin typeface="Arial"/>
                <a:cs typeface="Arial"/>
              </a:rPr>
              <a:t>rs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 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A. If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ACK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fers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ir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3"/>
              </a:spcBef>
              <a:buClr>
                <a:srgbClr val="0D4000"/>
              </a:buClr>
              <a:buFont typeface="Arial"/>
              <a:buChar char="•"/>
            </a:pPr>
            <a:endParaRPr sz="9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STB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marL="40132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stro</a:t>
            </a:r>
            <a:r>
              <a:rPr sz="3200" b="1" spc="-15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</a:t>
            </a:r>
            <a:endParaRPr sz="3200">
              <a:latin typeface="Arial"/>
              <a:cs typeface="Arial"/>
            </a:endParaRPr>
          </a:p>
          <a:p>
            <a:pPr marL="401320" marR="97155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with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xternal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rectional port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229361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561" y="3201161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72339"/>
            <a:ext cx="4314190" cy="723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PC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</a:t>
            </a:r>
            <a:r>
              <a:rPr sz="4000" b="1" spc="-35" dirty="0" smtClean="0">
                <a:latin typeface="Arial"/>
                <a:cs typeface="Arial"/>
              </a:rPr>
              <a:t>C</a:t>
            </a:r>
            <a:r>
              <a:rPr sz="3975" b="1" spc="-15" baseline="-25157" dirty="0" smtClean="0">
                <a:latin typeface="Arial"/>
                <a:cs typeface="Arial"/>
              </a:rPr>
              <a:t>1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PC</a:t>
            </a:r>
            <a:r>
              <a:rPr sz="3975" b="1" spc="-44" baseline="-25157" dirty="0" smtClean="0">
                <a:latin typeface="Arial"/>
                <a:cs typeface="Arial"/>
              </a:rPr>
              <a:t>2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315" y="947165"/>
            <a:ext cx="8059420" cy="145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in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set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reset 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8169909" cy="526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IBF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Input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buffer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full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bu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exter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0"/>
              </a:spcBef>
              <a:buClr>
                <a:srgbClr val="0D4000"/>
              </a:buClr>
              <a:buFont typeface="Arial"/>
              <a:buChar char="•"/>
            </a:pPr>
            <a:endParaRPr sz="55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INTE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"/>
              </a:spcBef>
            </a:pPr>
            <a:endParaRPr sz="1300"/>
          </a:p>
          <a:p>
            <a:pPr marL="401320" marR="31750" lvl="1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Interrupt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enable</a:t>
            </a:r>
            <a:r>
              <a:rPr sz="3200" b="1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(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INT</a:t>
            </a:r>
            <a:r>
              <a:rPr sz="3200" spc="-10" dirty="0" smtClean="0">
                <a:latin typeface="Arial"/>
                <a:cs typeface="Arial"/>
              </a:rPr>
              <a:t>E2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n.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state 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5" dirty="0" smtClean="0">
                <a:latin typeface="Arial"/>
                <a:cs typeface="Arial"/>
              </a:rPr>
              <a:t> 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pi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ontrolle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throug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por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 bits P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150" spc="15" baseline="-25132" dirty="0" smtClean="0">
                <a:latin typeface="Arial"/>
                <a:cs typeface="Arial"/>
              </a:rPr>
              <a:t>6 </a:t>
            </a:r>
            <a:r>
              <a:rPr sz="3150" spc="-442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(INTE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</a:t>
            </a:r>
            <a:r>
              <a:rPr sz="3150" spc="15" baseline="-25132" dirty="0" smtClean="0">
                <a:latin typeface="Arial"/>
                <a:cs typeface="Arial"/>
              </a:rPr>
              <a:t>4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(INTE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T</a:t>
            </a:r>
            <a:r>
              <a:rPr sz="4200" b="1" spc="-150" dirty="0" smtClean="0">
                <a:latin typeface="Arial"/>
                <a:cs typeface="Arial"/>
              </a:rPr>
              <a:t>h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Bidirectio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90" dirty="0" smtClean="0">
                <a:latin typeface="Arial"/>
                <a:cs typeface="Arial"/>
              </a:rPr>
              <a:t>al</a:t>
            </a:r>
            <a:r>
              <a:rPr sz="4200" b="1" spc="-35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B</a:t>
            </a:r>
            <a:r>
              <a:rPr sz="4200" b="1" spc="-145" dirty="0" smtClean="0">
                <a:latin typeface="Arial"/>
                <a:cs typeface="Arial"/>
              </a:rPr>
              <a:t>u</a:t>
            </a:r>
            <a:r>
              <a:rPr sz="4200" b="1" spc="-120" dirty="0" smtClean="0">
                <a:latin typeface="Arial"/>
                <a:cs typeface="Arial"/>
              </a:rPr>
              <a:t>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24570" cy="460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596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s,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tests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fer 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755015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circuitry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	sig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sent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5599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IBF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tested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so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cide whet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329295" cy="4090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IBF 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480" dirty="0" smtClean="0">
                <a:latin typeface="Arial"/>
                <a:cs typeface="Arial"/>
              </a:rPr>
              <a:t> </a:t>
            </a:r>
            <a:r>
              <a:rPr sz="3200" u="heavy" spc="-434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in</a:t>
            </a:r>
            <a:r>
              <a:rPr sz="3200" u="heavy" spc="-15" dirty="0" smtClean="0">
                <a:latin typeface="Arial"/>
                <a:cs typeface="Arial"/>
              </a:rPr>
              <a:t>t</a:t>
            </a:r>
            <a:r>
              <a:rPr sz="3200" u="heavy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IBF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15" dirty="0" smtClean="0">
                <a:latin typeface="Arial"/>
                <a:cs typeface="Arial"/>
              </a:rPr>
              <a:t>es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held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port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5206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xecutes,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IBF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cleared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cedure.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322309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7752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(int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rrupt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activat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NTR 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s, the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 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984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u="heavy" spc="0" dirty="0" smtClean="0">
                <a:latin typeface="Arial"/>
                <a:cs typeface="Arial"/>
              </a:rPr>
              <a:t>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STB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82</a:t>
            </a:r>
            <a:r>
              <a:rPr sz="4000" b="1" spc="-35" dirty="0" smtClean="0">
                <a:latin typeface="Arial"/>
                <a:cs typeface="Arial"/>
              </a:rPr>
              <a:t>C5</a:t>
            </a:r>
            <a:r>
              <a:rPr sz="4000" b="1" spc="-25" dirty="0" smtClean="0">
                <a:latin typeface="Arial"/>
                <a:cs typeface="Arial"/>
              </a:rPr>
              <a:t>5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mary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22309" cy="3801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hical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summ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656195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var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(DX)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15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200" spc="1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220709" cy="441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25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00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FFH)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fixed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any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rom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010</a:t>
            </a:r>
            <a:r>
              <a:rPr sz="2800" spc="-25" dirty="0" smtClean="0">
                <a:latin typeface="Arial"/>
                <a:cs typeface="Arial"/>
              </a:rPr>
              <a:t>0H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FH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  <a:p>
            <a:pPr marL="18542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000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–03</a:t>
            </a:r>
            <a:r>
              <a:rPr sz="3200" spc="0" dirty="0" smtClean="0">
                <a:latin typeface="Arial"/>
                <a:cs typeface="Arial"/>
              </a:rPr>
              <a:t>FFH.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ISA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b="1" spc="-15" dirty="0" smtClean="0">
                <a:latin typeface="Arial"/>
                <a:cs typeface="Arial"/>
              </a:rPr>
              <a:t>in</a:t>
            </a:r>
            <a:r>
              <a:rPr sz="2800" b="1" spc="-30" dirty="0" smtClean="0">
                <a:latin typeface="Arial"/>
                <a:cs typeface="Arial"/>
              </a:rPr>
              <a:t>d</a:t>
            </a:r>
            <a:r>
              <a:rPr sz="2800" b="1" spc="-15" dirty="0" smtClean="0">
                <a:latin typeface="Arial"/>
                <a:cs typeface="Arial"/>
              </a:rPr>
              <a:t>ustry</a:t>
            </a:r>
            <a:r>
              <a:rPr sz="2800" b="1" spc="3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sta</a:t>
            </a:r>
            <a:r>
              <a:rPr sz="2800" b="1" spc="-20" dirty="0" smtClean="0">
                <a:latin typeface="Arial"/>
                <a:cs typeface="Arial"/>
              </a:rPr>
              <a:t>n</a:t>
            </a:r>
            <a:r>
              <a:rPr sz="2800" b="1" spc="-35" dirty="0" smtClean="0">
                <a:latin typeface="Arial"/>
                <a:cs typeface="Arial"/>
              </a:rPr>
              <a:t>d</a:t>
            </a:r>
            <a:r>
              <a:rPr sz="2800" b="1" spc="-15" dirty="0" smtClean="0">
                <a:latin typeface="Arial"/>
                <a:cs typeface="Arial"/>
              </a:rPr>
              <a:t>ard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architectur</a:t>
            </a:r>
            <a:r>
              <a:rPr sz="2800" b="1" spc="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2159" y="3486150"/>
            <a:ext cx="512063" cy="0"/>
          </a:xfrm>
          <a:custGeom>
            <a:avLst/>
            <a:gdLst/>
            <a:ahLst/>
            <a:cxnLst/>
            <a:rect l="l" t="t" r="r" b="b"/>
            <a:pathLst>
              <a:path w="512063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159" y="4976621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0588" y="4981194"/>
            <a:ext cx="484631" cy="0"/>
          </a:xfrm>
          <a:custGeom>
            <a:avLst/>
            <a:gdLst/>
            <a:ahLst/>
            <a:cxnLst/>
            <a:rect l="l" t="t" r="r" b="b"/>
            <a:pathLst>
              <a:path w="484631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908" y="134365"/>
            <a:ext cx="696531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11-32 </a:t>
            </a:r>
            <a:r>
              <a:rPr sz="1750" spc="-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2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summary</a:t>
            </a:r>
            <a:r>
              <a:rPr sz="1750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3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port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connections</a:t>
            </a:r>
            <a:r>
              <a:rPr sz="17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82C55</a:t>
            </a:r>
            <a:r>
              <a:rPr sz="1750" spc="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25" dirty="0" smtClean="0">
                <a:solidFill>
                  <a:srgbClr val="010101"/>
                </a:solidFill>
                <a:latin typeface="Arial"/>
                <a:cs typeface="Arial"/>
              </a:rPr>
              <a:t>PIA.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8608" y="1548129"/>
            <a:ext cx="739140" cy="941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25" dirty="0" smtClean="0">
                <a:solidFill>
                  <a:srgbClr val="2F2F2F"/>
                </a:solidFill>
                <a:latin typeface="Arial"/>
                <a:cs typeface="Arial"/>
              </a:rPr>
              <a:t>Port</a:t>
            </a:r>
            <a:r>
              <a:rPr sz="1850" spc="-4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2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">
              <a:lnSpc>
                <a:spcPct val="100000"/>
              </a:lnSpc>
            </a:pPr>
            <a:r>
              <a:rPr sz="1850" spc="5" dirty="0" smtClean="0">
                <a:solidFill>
                  <a:srgbClr val="2F2F2F"/>
                </a:solidFill>
                <a:latin typeface="Arial"/>
                <a:cs typeface="Arial"/>
              </a:rPr>
              <a:t>Port</a:t>
            </a:r>
            <a:r>
              <a:rPr sz="1850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195" dirty="0" smtClean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0167" y="2707894"/>
            <a:ext cx="198120" cy="2938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>
              <a:lnSpc>
                <a:spcPct val="100000"/>
              </a:lnSpc>
            </a:pPr>
            <a:r>
              <a:rPr sz="2150" spc="85" dirty="0" smtClean="0">
                <a:solidFill>
                  <a:srgbClr val="2F2F2F"/>
                </a:solidFill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6"/>
              </a:spcBef>
            </a:pPr>
            <a:endParaRPr sz="550"/>
          </a:p>
          <a:p>
            <a:pPr marL="53340">
              <a:lnSpc>
                <a:spcPct val="100000"/>
              </a:lnSpc>
            </a:pPr>
            <a:r>
              <a:rPr sz="1900" spc="-25" dirty="0" smtClean="0">
                <a:solidFill>
                  <a:srgbClr val="2F2F2F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5"/>
              </a:spcBef>
            </a:pPr>
            <a:endParaRPr sz="650"/>
          </a:p>
          <a:p>
            <a:pPr marL="26034">
              <a:lnSpc>
                <a:spcPct val="100000"/>
              </a:lnSpc>
            </a:pPr>
            <a:r>
              <a:rPr sz="1850" spc="50" dirty="0" smtClean="0">
                <a:solidFill>
                  <a:srgbClr val="2F2F2F"/>
                </a:solidFill>
                <a:latin typeface="Arial"/>
                <a:cs typeface="Arial"/>
              </a:rPr>
              <a:t>2</a:t>
            </a:r>
            <a:endParaRPr sz="18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2"/>
              </a:spcBef>
            </a:pPr>
            <a:endParaRPr sz="600"/>
          </a:p>
          <a:p>
            <a:pPr marL="26034">
              <a:lnSpc>
                <a:spcPct val="100000"/>
              </a:lnSpc>
            </a:pPr>
            <a:r>
              <a:rPr sz="1950" spc="155" dirty="0" smtClean="0">
                <a:solidFill>
                  <a:srgbClr val="2F2F2F"/>
                </a:solidFill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950" spc="65" dirty="0" smtClean="0">
                <a:solidFill>
                  <a:srgbClr val="2F2F2F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21590">
              <a:lnSpc>
                <a:spcPct val="100000"/>
              </a:lnSpc>
            </a:pPr>
            <a:r>
              <a:rPr sz="1950" spc="-100" dirty="0" smtClean="0">
                <a:solidFill>
                  <a:srgbClr val="2F2F2F"/>
                </a:solidFill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445"/>
              </a:spcBef>
            </a:pPr>
            <a:r>
              <a:rPr sz="2150" spc="105" dirty="0" smtClean="0">
                <a:solidFill>
                  <a:srgbClr val="2F2F2F"/>
                </a:solidFill>
                <a:latin typeface="Times New Roman"/>
                <a:cs typeface="Times New Roman"/>
              </a:rPr>
              <a:t>6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50" spc="70" dirty="0" smtClean="0">
                <a:solidFill>
                  <a:srgbClr val="2F2F2F"/>
                </a:solidFill>
                <a:latin typeface="Times New Roman"/>
                <a:cs typeface="Times New Roman"/>
              </a:rPr>
              <a:t>7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2324" y="3834129"/>
            <a:ext cx="72136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200" dirty="0" smtClean="0">
                <a:solidFill>
                  <a:srgbClr val="2F2F2F"/>
                </a:solidFill>
                <a:latin typeface="Arial"/>
                <a:cs typeface="Arial"/>
              </a:rPr>
              <a:t>Porte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4276" y="925576"/>
            <a:ext cx="8324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35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ModeO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99964" y="925576"/>
            <a:ext cx="8718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Mode </a:t>
            </a:r>
            <a:r>
              <a:rPr sz="2000" spc="-155" dirty="0" smtClean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1876" y="936497"/>
            <a:ext cx="839469" cy="30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165" dirty="0" smtClean="0">
                <a:solidFill>
                  <a:srgbClr val="2F2F2F"/>
                </a:solidFill>
                <a:latin typeface="Times New Roman"/>
                <a:cs typeface="Times New Roman"/>
              </a:rPr>
              <a:t>Mode2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79192" y="1394460"/>
          <a:ext cx="1908810" cy="4357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831"/>
                <a:gridCol w="932688"/>
              </a:tblGrid>
              <a:tr h="626363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95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230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OUT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644652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230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OUT</a:t>
                      </a:r>
                      <a:endParaRPr sz="23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3058667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210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245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OUT</a:t>
                      </a:r>
                      <a:endParaRPr sz="24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50308" y="1394460"/>
          <a:ext cx="1908809" cy="4361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45"/>
                <a:gridCol w="942975"/>
              </a:tblGrid>
              <a:tr h="635507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245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OUT</a:t>
                      </a:r>
                      <a:endParaRPr sz="24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635508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R w="22860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245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OUT</a:t>
                      </a:r>
                      <a:endParaRPr sz="24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</a:tr>
              <a:tr h="3063240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9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INT</a:t>
                      </a:r>
                      <a:r>
                        <a:rPr sz="1950" spc="-1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325" spc="0" baseline="-17921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2325" baseline="-17921">
                        <a:latin typeface="Times New Roman"/>
                        <a:cs typeface="Times New Roman"/>
                      </a:endParaRPr>
                    </a:p>
                    <a:p>
                      <a:pPr marL="130175" marR="59055">
                        <a:lnSpc>
                          <a:spcPct val="108700"/>
                        </a:lnSpc>
                        <a:spcBef>
                          <a:spcPts val="204"/>
                        </a:spcBef>
                      </a:pPr>
                      <a:r>
                        <a:rPr sz="210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100" spc="-3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325" spc="0" baseline="-19713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sz="2450" spc="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ST</a:t>
                      </a:r>
                      <a:r>
                        <a:rPr sz="2450" spc="5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2400" spc="0" baseline="-20833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2100" spc="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INTRA </a:t>
                      </a:r>
                      <a:r>
                        <a:rPr sz="2450" spc="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STBA </a:t>
                      </a:r>
                      <a:r>
                        <a:rPr sz="2100" spc="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IBFA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ts val="3150"/>
                        </a:lnSpc>
                      </a:pPr>
                      <a:r>
                        <a:rPr sz="3450" i="1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vo</a:t>
                      </a: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 smtClean="0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I/0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T w="27432">
                      <a:solidFill>
                        <a:srgbClr val="383838"/>
                      </a:solidFill>
                      <a:prstDash val="solid"/>
                    </a:lnT>
                    <a:lnB w="27432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 marR="24765" indent="8890">
                        <a:lnSpc>
                          <a:spcPct val="111000"/>
                        </a:lnSpc>
                      </a:pPr>
                      <a:r>
                        <a:rPr sz="1900" u="heavy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u="heavy" spc="-3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50" u="heavy" spc="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2450" u="heavy" spc="4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2550" spc="0" baseline="-19607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1950" spc="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OB</a:t>
                      </a:r>
                      <a:r>
                        <a:rPr sz="1950" spc="-7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400" spc="0" baseline="-20833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2300" spc="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AC</a:t>
                      </a:r>
                      <a:r>
                        <a:rPr sz="2300" spc="12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K</a:t>
                      </a:r>
                      <a:r>
                        <a:rPr sz="2400" spc="0" baseline="-17361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2450" spc="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INTRA</a:t>
                      </a:r>
                      <a:endParaRPr sz="2450">
                        <a:latin typeface="Courier New"/>
                        <a:cs typeface="Courier New"/>
                      </a:endParaRPr>
                    </a:p>
                    <a:p>
                      <a:pPr marL="121920" marR="113030" indent="17780">
                        <a:lnSpc>
                          <a:spcPct val="112500"/>
                        </a:lnSpc>
                        <a:spcBef>
                          <a:spcPts val="105"/>
                        </a:spcBef>
                      </a:pPr>
                      <a:r>
                        <a:rPr sz="20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I/0 1/0 </a:t>
                      </a:r>
                      <a:r>
                        <a:rPr sz="2450" u="heavy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ACKA</a:t>
                      </a:r>
                      <a:r>
                        <a:rPr sz="245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OBFA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383838"/>
                      </a:solidFill>
                      <a:prstDash val="solid"/>
                    </a:lnT>
                    <a:lnB w="27432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816852" y="1396746"/>
          <a:ext cx="973836" cy="4361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546"/>
              </a:tblGrid>
              <a:tr h="633222"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225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1/0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637794"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sz="170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ot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50" spc="11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ed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3063240">
                <a:tc>
                  <a:txBody>
                    <a:bodyPr/>
                    <a:lstStyle/>
                    <a:p>
                      <a:pPr marL="127635" marR="186690" indent="17780">
                        <a:lnSpc>
                          <a:spcPct val="118500"/>
                        </a:lnSpc>
                      </a:pPr>
                      <a:r>
                        <a:rPr sz="200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l/0 l/0 I/0 </a:t>
                      </a:r>
                      <a:r>
                        <a:rPr sz="220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INTR </a:t>
                      </a:r>
                      <a:r>
                        <a:rPr sz="195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STB IBF </a:t>
                      </a:r>
                      <a:r>
                        <a:rPr sz="2300" u="heavy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ACK</a:t>
                      </a:r>
                      <a:r>
                        <a:rPr sz="2300" dirty="0" smtClean="0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OBF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Serial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EEPROM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Interface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86115" cy="4580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591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10–23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al EEPROM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existed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 of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rface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3271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</a:t>
            </a:r>
            <a:r>
              <a:rPr sz="3150" spc="15" baseline="-25132" dirty="0" smtClean="0">
                <a:latin typeface="Arial"/>
                <a:cs typeface="Arial"/>
              </a:rPr>
              <a:t>0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send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EEPROM.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Chapter</a:t>
            </a:r>
            <a:r>
              <a:rPr sz="1800" b="1" spc="-5" dirty="0" smtClean="0">
                <a:latin typeface="Arial"/>
                <a:cs typeface="Arial"/>
              </a:rPr>
              <a:t> 10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10–2</a:t>
            </a:r>
            <a:r>
              <a:rPr sz="1800" b="1" spc="0" dirty="0" smtClean="0">
                <a:latin typeface="Arial"/>
                <a:cs typeface="Arial"/>
              </a:rPr>
              <a:t>3 </a:t>
            </a:r>
            <a:r>
              <a:rPr sz="1800" b="1" spc="-8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EEP</a:t>
            </a:r>
            <a:r>
              <a:rPr sz="1800" spc="-1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OM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terfac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838200"/>
            <a:ext cx="4424172" cy="4852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48378" y="798321"/>
            <a:ext cx="4345305" cy="4533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has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ignal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nes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99085" marR="40322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ock (SCL);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 bi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-10" dirty="0" smtClean="0">
                <a:latin typeface="Arial"/>
                <a:cs typeface="Arial"/>
              </a:rPr>
              <a:t> 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-20" dirty="0" smtClean="0">
                <a:latin typeface="Arial"/>
                <a:cs typeface="Arial"/>
              </a:rPr>
              <a:t>SD</a:t>
            </a:r>
            <a:r>
              <a:rPr sz="2800" spc="-3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666750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ic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low-sp</a:t>
            </a:r>
            <a:r>
              <a:rPr sz="2800" spc="-20" dirty="0" smtClean="0">
                <a:latin typeface="Arial"/>
                <a:cs typeface="Arial"/>
              </a:rPr>
              <a:t>eed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442849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10–2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46582"/>
            <a:ext cx="8306434" cy="5034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57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software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EEPROM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 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Exa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04394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so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written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C wi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 so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 assem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121285" algn="ctr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5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1203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0</a:t>
            </a:r>
            <a:r>
              <a:rPr sz="3200" spc="5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120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 registe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 marL="756285" marR="811530" indent="-287020">
              <a:lnSpc>
                <a:spcPts val="336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1.</a:t>
            </a:r>
            <a:r>
              <a:rPr sz="2800" spc="-10" dirty="0" smtClean="0">
                <a:latin typeface="Arial"/>
                <a:cs typeface="Arial"/>
              </a:rPr>
              <a:t>2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40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KHz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30175"/>
            <a:ext cx="85172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44800" algn="l"/>
              </a:tabLst>
            </a:pPr>
            <a:r>
              <a:rPr sz="1800" b="1" dirty="0" smtClean="0">
                <a:latin typeface="Arial"/>
                <a:cs typeface="Arial"/>
              </a:rPr>
              <a:t>Chapter</a:t>
            </a:r>
            <a:r>
              <a:rPr sz="1800" b="1" spc="-5" dirty="0" smtClean="0">
                <a:latin typeface="Arial"/>
                <a:cs typeface="Arial"/>
              </a:rPr>
              <a:t> 10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10–2</a:t>
            </a:r>
            <a:r>
              <a:rPr sz="1800" b="1" spc="0" dirty="0" smtClean="0">
                <a:latin typeface="Arial"/>
                <a:cs typeface="Arial"/>
              </a:rPr>
              <a:t>4	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ta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seri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EEP</a:t>
            </a:r>
            <a:r>
              <a:rPr sz="1800" spc="-1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OM f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a 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rite.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868680"/>
            <a:ext cx="4282440" cy="477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960246"/>
            <a:ext cx="4255770" cy="4446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3873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10" dirty="0" smtClean="0">
                <a:latin typeface="Arial"/>
                <a:cs typeface="Arial"/>
              </a:rPr>
              <a:t> 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ell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c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101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 re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EPROM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evi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299085" marR="52069" indent="-287020">
              <a:lnSpc>
                <a:spcPct val="999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this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fol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ow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he 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 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byte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134225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7635" algn="l"/>
              </a:tabLst>
            </a:pPr>
            <a:r>
              <a:rPr sz="4000" b="1" spc="-245" dirty="0" smtClean="0">
                <a:latin typeface="Arial"/>
                <a:cs typeface="Arial"/>
              </a:rPr>
              <a:t>1</a:t>
            </a:r>
            <a:r>
              <a:rPr sz="4000" b="1" spc="-30" dirty="0" smtClean="0">
                <a:latin typeface="Arial"/>
                <a:cs typeface="Arial"/>
              </a:rPr>
              <a:t>1–</a:t>
            </a:r>
            <a:r>
              <a:rPr sz="4000" b="1" spc="-25" dirty="0" smtClean="0">
                <a:latin typeface="Arial"/>
                <a:cs typeface="Arial"/>
              </a:rPr>
              <a:t>4	</a:t>
            </a:r>
            <a:r>
              <a:rPr sz="4000" b="1" spc="-30" dirty="0" smtClean="0">
                <a:latin typeface="Arial"/>
                <a:cs typeface="Arial"/>
              </a:rPr>
              <a:t>825</a:t>
            </a:r>
            <a:r>
              <a:rPr sz="4000" b="1" spc="-25" dirty="0" smtClean="0">
                <a:latin typeface="Arial"/>
                <a:cs typeface="Arial"/>
              </a:rPr>
              <a:t>4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PR</a:t>
            </a:r>
            <a:r>
              <a:rPr sz="4000" b="1" spc="-50" dirty="0" smtClean="0">
                <a:latin typeface="Arial"/>
                <a:cs typeface="Arial"/>
              </a:rPr>
              <a:t>O</a:t>
            </a:r>
            <a:r>
              <a:rPr sz="4000" b="1" spc="-30" dirty="0" smtClean="0">
                <a:latin typeface="Arial"/>
                <a:cs typeface="Arial"/>
              </a:rPr>
              <a:t>GR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50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ABLE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INTE</a:t>
            </a:r>
            <a:r>
              <a:rPr sz="4000" b="1" spc="-114" dirty="0" smtClean="0">
                <a:latin typeface="Arial"/>
                <a:cs typeface="Arial"/>
              </a:rPr>
              <a:t>R</a:t>
            </a:r>
            <a:r>
              <a:rPr sz="4000" b="1" spc="-330" dirty="0" smtClean="0">
                <a:latin typeface="Arial"/>
                <a:cs typeface="Arial"/>
              </a:rPr>
              <a:t>V</a:t>
            </a:r>
            <a:r>
              <a:rPr sz="4000" b="1" spc="-30" dirty="0" smtClean="0">
                <a:latin typeface="Arial"/>
                <a:cs typeface="Arial"/>
              </a:rPr>
              <a:t>AL</a:t>
            </a:r>
            <a:r>
              <a:rPr sz="4000" b="1" spc="-7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TIMER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444865" cy="405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consists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timer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ary-cod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cimal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(BCD).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R="48895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imum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wab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MHz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85480" cy="970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35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Usage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4"/>
              </a:lnSpc>
            </a:pPr>
            <a:r>
              <a:rPr sz="320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 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/d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158480" cy="4443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–43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lowi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sic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upt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5" dirty="0" smtClean="0">
                <a:latin typeface="Arial"/>
                <a:cs typeface="Arial"/>
              </a:rPr>
              <a:t>pro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imate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18</a:t>
            </a:r>
            <a:r>
              <a:rPr sz="2800" spc="-5" dirty="0" smtClean="0">
                <a:latin typeface="Arial"/>
                <a:cs typeface="Arial"/>
              </a:rPr>
              <a:t>.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Hz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6"/>
              </a:spcBef>
            </a:pPr>
            <a:endParaRPr sz="800"/>
          </a:p>
          <a:p>
            <a:pPr marL="756285" marR="737870" lvl="1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DRAM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fre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7"/>
              </a:spcBef>
              <a:buClr>
                <a:srgbClr val="0D4000"/>
              </a:buClr>
              <a:buFont typeface="Arial"/>
              <a:buChar char="–"/>
            </a:pPr>
            <a:endParaRPr sz="550"/>
          </a:p>
          <a:p>
            <a:pPr marL="756285" marR="103124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 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ake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1200"/>
              </a:lnSpc>
              <a:spcBef>
                <a:spcPts val="94"/>
              </a:spcBef>
              <a:buClr>
                <a:srgbClr val="0D4000"/>
              </a:buClr>
              <a:buFont typeface="Arial"/>
              <a:buChar char="–"/>
            </a:pPr>
            <a:endParaRPr sz="120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 is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825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825</a:t>
            </a:r>
            <a:r>
              <a:rPr sz="4000" b="1" spc="-25" dirty="0" smtClean="0">
                <a:latin typeface="Arial"/>
                <a:cs typeface="Arial"/>
              </a:rPr>
              <a:t>4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F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ncti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Description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86445" cy="486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12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cont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211454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K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ic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10" dirty="0" smtClean="0">
                <a:latin typeface="Arial"/>
                <a:cs typeface="Arial"/>
              </a:rPr>
              <a:t> fre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me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tp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 (</a:t>
            </a:r>
            <a:r>
              <a:rPr sz="2800" spc="-25" dirty="0" smtClean="0">
                <a:latin typeface="Arial"/>
                <a:cs typeface="Arial"/>
              </a:rPr>
              <a:t>OU</a:t>
            </a:r>
            <a:r>
              <a:rPr sz="2800" spc="-3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ob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tp</a:t>
            </a:r>
            <a:r>
              <a:rPr sz="2800" spc="-10" dirty="0" smtClean="0">
                <a:latin typeface="Arial"/>
                <a:cs typeface="Arial"/>
              </a:rPr>
              <a:t>ut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435608"/>
            <a:ext cx="589788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0592" y="1188719"/>
            <a:ext cx="1083563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9888" y="1700783"/>
            <a:ext cx="585215" cy="164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4560" y="2020823"/>
            <a:ext cx="36575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0592" y="2423160"/>
            <a:ext cx="1618487" cy="50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7127" y="3182111"/>
            <a:ext cx="64007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0592" y="3108960"/>
            <a:ext cx="1618487" cy="777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0592" y="4105655"/>
            <a:ext cx="1618487" cy="173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40" y="1828800"/>
            <a:ext cx="1188719" cy="109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2240" y="4069079"/>
            <a:ext cx="1188719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5667" y="1220724"/>
            <a:ext cx="585215" cy="0"/>
          </a:xfrm>
          <a:custGeom>
            <a:avLst/>
            <a:gdLst/>
            <a:ahLst/>
            <a:cxnLst/>
            <a:rect l="l" t="t" r="r" b="b"/>
            <a:pathLst>
              <a:path w="585215">
                <a:moveTo>
                  <a:pt x="0" y="0"/>
                </a:moveTo>
                <a:lnTo>
                  <a:pt x="585215" y="0"/>
                </a:lnTo>
              </a:path>
            </a:pathLst>
          </a:custGeom>
          <a:ln w="3200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1213866"/>
            <a:ext cx="594359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59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1810" y="1819655"/>
            <a:ext cx="0" cy="621792"/>
          </a:xfrm>
          <a:custGeom>
            <a:avLst/>
            <a:gdLst/>
            <a:ahLst/>
            <a:cxnLst/>
            <a:rect l="l" t="t" r="r" b="b"/>
            <a:pathLst>
              <a:path h="621792">
                <a:moveTo>
                  <a:pt x="0" y="621792"/>
                </a:moveTo>
                <a:lnTo>
                  <a:pt x="0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9383" y="3634740"/>
            <a:ext cx="0" cy="882396"/>
          </a:xfrm>
          <a:custGeom>
            <a:avLst/>
            <a:gdLst/>
            <a:ahLst/>
            <a:cxnLst/>
            <a:rect l="l" t="t" r="r" b="b"/>
            <a:pathLst>
              <a:path h="882396">
                <a:moveTo>
                  <a:pt x="0" y="882396"/>
                </a:moveTo>
                <a:lnTo>
                  <a:pt x="0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5505" y="4151376"/>
            <a:ext cx="0" cy="1046988"/>
          </a:xfrm>
          <a:custGeom>
            <a:avLst/>
            <a:gdLst/>
            <a:ahLst/>
            <a:cxnLst/>
            <a:rect l="l" t="t" r="r" b="b"/>
            <a:pathLst>
              <a:path h="1046988">
                <a:moveTo>
                  <a:pt x="0" y="1046988"/>
                </a:moveTo>
                <a:lnTo>
                  <a:pt x="0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1265" y="4261103"/>
            <a:ext cx="0" cy="557784"/>
          </a:xfrm>
          <a:custGeom>
            <a:avLst/>
            <a:gdLst/>
            <a:ahLst/>
            <a:cxnLst/>
            <a:rect l="l" t="t" r="r" b="b"/>
            <a:pathLst>
              <a:path h="557784">
                <a:moveTo>
                  <a:pt x="0" y="557784"/>
                </a:moveTo>
                <a:lnTo>
                  <a:pt x="0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5667" y="4501134"/>
            <a:ext cx="598932" cy="0"/>
          </a:xfrm>
          <a:custGeom>
            <a:avLst/>
            <a:gdLst/>
            <a:ahLst/>
            <a:cxnLst/>
            <a:rect l="l" t="t" r="r" b="b"/>
            <a:pathLst>
              <a:path w="598932">
                <a:moveTo>
                  <a:pt x="0" y="0"/>
                </a:moveTo>
                <a:lnTo>
                  <a:pt x="598932" y="0"/>
                </a:lnTo>
              </a:path>
            </a:pathLst>
          </a:custGeom>
          <a:ln w="32004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8435" y="4496561"/>
            <a:ext cx="580643" cy="0"/>
          </a:xfrm>
          <a:custGeom>
            <a:avLst/>
            <a:gdLst/>
            <a:ahLst/>
            <a:cxnLst/>
            <a:rect l="l" t="t" r="r" b="b"/>
            <a:pathLst>
              <a:path w="580643">
                <a:moveTo>
                  <a:pt x="0" y="0"/>
                </a:moveTo>
                <a:lnTo>
                  <a:pt x="580643" y="0"/>
                </a:lnTo>
              </a:path>
            </a:pathLst>
          </a:custGeom>
          <a:ln w="3200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2848" y="4791455"/>
            <a:ext cx="699515" cy="0"/>
          </a:xfrm>
          <a:custGeom>
            <a:avLst/>
            <a:gdLst/>
            <a:ahLst/>
            <a:cxnLst/>
            <a:rect l="l" t="t" r="r" b="b"/>
            <a:pathLst>
              <a:path w="699515">
                <a:moveTo>
                  <a:pt x="0" y="0"/>
                </a:moveTo>
                <a:lnTo>
                  <a:pt x="699515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9523" y="4791455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5364" y="1202436"/>
            <a:ext cx="0" cy="877824"/>
          </a:xfrm>
          <a:custGeom>
            <a:avLst/>
            <a:gdLst/>
            <a:ahLst/>
            <a:cxnLst/>
            <a:rect l="l" t="t" r="r" b="b"/>
            <a:pathLst>
              <a:path h="877824">
                <a:moveTo>
                  <a:pt x="0" y="877824"/>
                </a:moveTo>
                <a:lnTo>
                  <a:pt x="0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7650" y="3625596"/>
            <a:ext cx="0" cy="882395"/>
          </a:xfrm>
          <a:custGeom>
            <a:avLst/>
            <a:gdLst/>
            <a:ahLst/>
            <a:cxnLst/>
            <a:rect l="l" t="t" r="r" b="b"/>
            <a:pathLst>
              <a:path h="882395">
                <a:moveTo>
                  <a:pt x="0" y="882395"/>
                </a:moveTo>
                <a:lnTo>
                  <a:pt x="0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34656" y="1856232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73152"/>
                </a:moveTo>
                <a:lnTo>
                  <a:pt x="0" y="0"/>
                </a:lnTo>
              </a:path>
            </a:pathLst>
          </a:custGeom>
          <a:ln w="32004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5667" y="2071116"/>
            <a:ext cx="580644" cy="0"/>
          </a:xfrm>
          <a:custGeom>
            <a:avLst/>
            <a:gdLst/>
            <a:ahLst/>
            <a:cxnLst/>
            <a:rect l="l" t="t" r="r" b="b"/>
            <a:pathLst>
              <a:path w="580644">
                <a:moveTo>
                  <a:pt x="0" y="0"/>
                </a:moveTo>
                <a:lnTo>
                  <a:pt x="580644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9291" y="2066544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3657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5683" y="1860804"/>
            <a:ext cx="0" cy="2281428"/>
          </a:xfrm>
          <a:custGeom>
            <a:avLst/>
            <a:gdLst/>
            <a:ahLst/>
            <a:cxnLst/>
            <a:rect l="l" t="t" r="r" b="b"/>
            <a:pathLst>
              <a:path h="2281428">
                <a:moveTo>
                  <a:pt x="0" y="2281428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50657" y="1856232"/>
            <a:ext cx="0" cy="2281428"/>
          </a:xfrm>
          <a:custGeom>
            <a:avLst/>
            <a:gdLst/>
            <a:ahLst/>
            <a:cxnLst/>
            <a:rect l="l" t="t" r="r" b="b"/>
            <a:pathLst>
              <a:path h="2281428">
                <a:moveTo>
                  <a:pt x="0" y="2281428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59835" y="2263139"/>
            <a:ext cx="525779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8979" y="2253995"/>
            <a:ext cx="0" cy="475487"/>
          </a:xfrm>
          <a:custGeom>
            <a:avLst/>
            <a:gdLst/>
            <a:ahLst/>
            <a:cxnLst/>
            <a:rect l="l" t="t" r="r" b="b"/>
            <a:pathLst>
              <a:path h="475487">
                <a:moveTo>
                  <a:pt x="0" y="475487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83864" y="2361438"/>
            <a:ext cx="576072" cy="0"/>
          </a:xfrm>
          <a:custGeom>
            <a:avLst/>
            <a:gdLst/>
            <a:ahLst/>
            <a:cxnLst/>
            <a:rect l="l" t="t" r="r" b="b"/>
            <a:pathLst>
              <a:path w="576072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3200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7579" y="2350007"/>
            <a:ext cx="0" cy="402336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57650" y="2345435"/>
            <a:ext cx="0" cy="886967"/>
          </a:xfrm>
          <a:custGeom>
            <a:avLst/>
            <a:gdLst/>
            <a:ahLst/>
            <a:cxnLst/>
            <a:rect l="l" t="t" r="r" b="b"/>
            <a:pathLst>
              <a:path h="886967">
                <a:moveTo>
                  <a:pt x="0" y="886968"/>
                </a:moveTo>
                <a:lnTo>
                  <a:pt x="0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7005" y="2738627"/>
            <a:ext cx="0" cy="123444"/>
          </a:xfrm>
          <a:custGeom>
            <a:avLst/>
            <a:gdLst/>
            <a:ahLst/>
            <a:cxnLst/>
            <a:rect l="l" t="t" r="r" b="b"/>
            <a:pathLst>
              <a:path h="123444">
                <a:moveTo>
                  <a:pt x="0" y="123444"/>
                </a:moveTo>
                <a:lnTo>
                  <a:pt x="0" y="0"/>
                </a:lnTo>
              </a:path>
            </a:pathLst>
          </a:custGeom>
          <a:ln w="4114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06623" y="2825495"/>
            <a:ext cx="0" cy="932688"/>
          </a:xfrm>
          <a:custGeom>
            <a:avLst/>
            <a:gdLst/>
            <a:ahLst/>
            <a:cxnLst/>
            <a:rect l="l" t="t" r="r" b="b"/>
            <a:pathLst>
              <a:path h="932688">
                <a:moveTo>
                  <a:pt x="0" y="932688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27832" y="2878073"/>
            <a:ext cx="54864" cy="0"/>
          </a:xfrm>
          <a:custGeom>
            <a:avLst/>
            <a:gdLst/>
            <a:ahLst/>
            <a:cxnLst/>
            <a:rect l="l" t="t" r="r" b="b"/>
            <a:pathLst>
              <a:path w="5486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36576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97579" y="2825495"/>
            <a:ext cx="0" cy="406907"/>
          </a:xfrm>
          <a:custGeom>
            <a:avLst/>
            <a:gdLst/>
            <a:ahLst/>
            <a:cxnLst/>
            <a:rect l="l" t="t" r="r" b="b"/>
            <a:pathLst>
              <a:path h="406907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1265" y="2875788"/>
            <a:ext cx="0" cy="1129284"/>
          </a:xfrm>
          <a:custGeom>
            <a:avLst/>
            <a:gdLst/>
            <a:ahLst/>
            <a:cxnLst/>
            <a:rect l="l" t="t" r="r" b="b"/>
            <a:pathLst>
              <a:path h="1129284">
                <a:moveTo>
                  <a:pt x="0" y="1129284"/>
                </a:moveTo>
                <a:lnTo>
                  <a:pt x="0" y="0"/>
                </a:lnTo>
              </a:path>
            </a:pathLst>
          </a:custGeom>
          <a:ln w="18288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83864" y="3223260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3200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9847" y="3552444"/>
            <a:ext cx="1408176" cy="0"/>
          </a:xfrm>
          <a:custGeom>
            <a:avLst/>
            <a:gdLst/>
            <a:ahLst/>
            <a:cxnLst/>
            <a:rect l="l" t="t" r="r" b="b"/>
            <a:pathLst>
              <a:path w="1408176">
                <a:moveTo>
                  <a:pt x="0" y="0"/>
                </a:moveTo>
                <a:lnTo>
                  <a:pt x="140817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46120" y="3552444"/>
            <a:ext cx="233171" cy="0"/>
          </a:xfrm>
          <a:custGeom>
            <a:avLst/>
            <a:gdLst/>
            <a:ahLst/>
            <a:cxnLst/>
            <a:rect l="l" t="t" r="r" b="b"/>
            <a:pathLst>
              <a:path w="233172">
                <a:moveTo>
                  <a:pt x="0" y="0"/>
                </a:moveTo>
                <a:lnTo>
                  <a:pt x="233171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74720" y="3552444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15667" y="3648455"/>
            <a:ext cx="580644" cy="0"/>
          </a:xfrm>
          <a:custGeom>
            <a:avLst/>
            <a:gdLst/>
            <a:ahLst/>
            <a:cxnLst/>
            <a:rect l="l" t="t" r="r" b="b"/>
            <a:pathLst>
              <a:path w="580644">
                <a:moveTo>
                  <a:pt x="0" y="0"/>
                </a:moveTo>
                <a:lnTo>
                  <a:pt x="580644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83864" y="3646170"/>
            <a:ext cx="576072" cy="0"/>
          </a:xfrm>
          <a:custGeom>
            <a:avLst/>
            <a:gdLst/>
            <a:ahLst/>
            <a:cxnLst/>
            <a:rect l="l" t="t" r="r" b="b"/>
            <a:pathLst>
              <a:path w="576072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3200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83680" y="4005071"/>
            <a:ext cx="973836" cy="0"/>
          </a:xfrm>
          <a:custGeom>
            <a:avLst/>
            <a:gdLst/>
            <a:ahLst/>
            <a:cxnLst/>
            <a:rect l="l" t="t" r="r" b="b"/>
            <a:pathLst>
              <a:path w="973836">
                <a:moveTo>
                  <a:pt x="0" y="0"/>
                </a:moveTo>
                <a:lnTo>
                  <a:pt x="973836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70763" y="126631"/>
            <a:ext cx="8360409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11-33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8254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programmable </a:t>
            </a:r>
            <a:r>
              <a:rPr sz="1750" b="1" spc="-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interval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timer. </a:t>
            </a:r>
            <a:r>
              <a:rPr sz="1750" b="1" spc="-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Internal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structure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pin-out. </a:t>
            </a:r>
            <a:r>
              <a:rPr sz="1750" b="1" spc="-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Courtesy</a:t>
            </a:r>
            <a:r>
              <a:rPr sz="1750" b="1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Corporation.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endParaRPr sz="1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18152" y="1347723"/>
            <a:ext cx="30734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20" dirty="0" smtClean="0">
                <a:solidFill>
                  <a:srgbClr val="525252"/>
                </a:solidFill>
                <a:latin typeface="Arial"/>
                <a:cs typeface="Arial"/>
              </a:rPr>
              <a:t>CLKO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86332" y="1433829"/>
            <a:ext cx="1064895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  <a:tab pos="688975" algn="l"/>
              </a:tabLst>
            </a:pPr>
            <a:r>
              <a:rPr sz="950" b="1" u="heavy" dirty="0" smtClean="0">
                <a:solidFill>
                  <a:srgbClr val="383838"/>
                </a:solidFill>
                <a:latin typeface="Times New Roman"/>
                <a:cs typeface="Times New Roman"/>
              </a:rPr>
              <a:t> 	</a:t>
            </a:r>
            <a:r>
              <a:rPr sz="950" b="1" dirty="0" smtClean="0">
                <a:solidFill>
                  <a:srgbClr val="383838"/>
                </a:solidFill>
                <a:latin typeface="Times New Roman"/>
                <a:cs typeface="Times New Roman"/>
              </a:rPr>
              <a:t>	</a:t>
            </a:r>
            <a:r>
              <a:rPr sz="950" b="1" spc="-150" dirty="0" smtClean="0">
                <a:solidFill>
                  <a:srgbClr val="383838"/>
                </a:solidFill>
                <a:latin typeface="Times New Roman"/>
                <a:cs typeface="Times New Roman"/>
              </a:rPr>
              <a:t>DATA</a:t>
            </a:r>
            <a:endParaRPr sz="950">
              <a:latin typeface="Times New Roman"/>
              <a:cs typeface="Times New Roman"/>
            </a:endParaRPr>
          </a:p>
          <a:p>
            <a:pPr marL="607060" marR="12700" indent="109220">
              <a:lnSpc>
                <a:spcPts val="1010"/>
              </a:lnSpc>
              <a:spcBef>
                <a:spcPts val="10"/>
              </a:spcBef>
            </a:pPr>
            <a:r>
              <a:rPr sz="800" b="1" spc="45" dirty="0" smtClean="0">
                <a:solidFill>
                  <a:srgbClr val="383838"/>
                </a:solidFill>
                <a:latin typeface="Arial"/>
                <a:cs typeface="Arial"/>
              </a:rPr>
              <a:t>BUS</a:t>
            </a:r>
            <a:r>
              <a:rPr sz="800" b="1" spc="1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b="1" spc="50" dirty="0" smtClean="0">
                <a:solidFill>
                  <a:srgbClr val="383838"/>
                </a:solidFill>
                <a:latin typeface="Arial"/>
                <a:cs typeface="Arial"/>
              </a:rPr>
              <a:t>BU</a:t>
            </a:r>
            <a:r>
              <a:rPr sz="800" b="1" spc="-40" dirty="0" smtClean="0">
                <a:solidFill>
                  <a:srgbClr val="383838"/>
                </a:solidFill>
                <a:latin typeface="Arial"/>
                <a:cs typeface="Arial"/>
              </a:rPr>
              <a:t>F</a:t>
            </a:r>
            <a:r>
              <a:rPr sz="800" b="1" spc="50" dirty="0" smtClean="0">
                <a:solidFill>
                  <a:srgbClr val="525252"/>
                </a:solidFill>
                <a:latin typeface="Arial"/>
                <a:cs typeface="Arial"/>
              </a:rPr>
              <a:t>FER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7147" y="1585467"/>
            <a:ext cx="28829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95" dirty="0" smtClean="0">
                <a:solidFill>
                  <a:srgbClr val="383838"/>
                </a:solidFill>
                <a:latin typeface="Arial"/>
                <a:cs typeface="Arial"/>
              </a:rPr>
              <a:t>0,.0.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71747" y="1531620"/>
            <a:ext cx="479425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900" b="1" spc="-60" dirty="0" smtClean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900" b="1" spc="-5" dirty="0" smtClean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900" b="1" spc="-50" dirty="0" smtClean="0">
                <a:solidFill>
                  <a:srgbClr val="232323"/>
                </a:solidFill>
                <a:latin typeface="Arial"/>
                <a:cs typeface="Arial"/>
              </a:rPr>
              <a:t>NTER</a:t>
            </a:r>
            <a:endParaRPr sz="900">
              <a:latin typeface="Arial"/>
              <a:cs typeface="Arial"/>
            </a:endParaRPr>
          </a:p>
          <a:p>
            <a:pPr marR="68580" algn="ctr">
              <a:lnSpc>
                <a:spcPct val="100000"/>
              </a:lnSpc>
              <a:spcBef>
                <a:spcPts val="15"/>
              </a:spcBef>
            </a:pPr>
            <a:r>
              <a:rPr sz="850" b="1" spc="155" dirty="0" smtClean="0">
                <a:solidFill>
                  <a:srgbClr val="383838"/>
                </a:solidFill>
                <a:latin typeface="Times New Roman"/>
                <a:cs typeface="Times New Roman"/>
              </a:rPr>
              <a:t>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31867" y="1565402"/>
            <a:ext cx="37084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-70" dirty="0" smtClean="0">
                <a:solidFill>
                  <a:srgbClr val="525252"/>
                </a:solidFill>
                <a:latin typeface="Arial"/>
                <a:cs typeface="Arial"/>
              </a:rPr>
              <a:t>GATEO</a:t>
            </a:r>
            <a:endParaRPr sz="8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31867" y="1803908"/>
            <a:ext cx="318135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b="1" spc="65" dirty="0" smtClean="0">
                <a:solidFill>
                  <a:srgbClr val="525252"/>
                </a:solidFill>
                <a:latin typeface="Arial"/>
                <a:cs typeface="Arial"/>
              </a:rPr>
              <a:t>OUTO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704835" y="1880260"/>
            <a:ext cx="460375" cy="2216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 marR="241300" indent="4445" algn="just">
              <a:lnSpc>
                <a:spcPct val="117900"/>
              </a:lnSpc>
            </a:pPr>
            <a:r>
              <a:rPr sz="1000" b="1" spc="-85" dirty="0" smtClean="0">
                <a:solidFill>
                  <a:srgbClr val="383838"/>
                </a:solidFill>
                <a:latin typeface="Arial"/>
                <a:cs typeface="Arial"/>
              </a:rPr>
              <a:t>Vee</a:t>
            </a:r>
            <a:r>
              <a:rPr sz="1000" b="1" spc="-95" dirty="0" smtClean="0">
                <a:solidFill>
                  <a:srgbClr val="383838"/>
                </a:solidFill>
                <a:latin typeface="Arial"/>
                <a:cs typeface="Arial"/>
              </a:rPr>
              <a:t> WR</a:t>
            </a:r>
            <a:r>
              <a:rPr sz="1000" b="1" spc="-4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50" b="1" spc="-160" dirty="0" smtClean="0">
                <a:solidFill>
                  <a:srgbClr val="383838"/>
                </a:solidFill>
                <a:latin typeface="Times New Roman"/>
                <a:cs typeface="Times New Roman"/>
              </a:rPr>
              <a:t>RO</a:t>
            </a:r>
            <a:endParaRPr sz="1050">
              <a:latin typeface="Times New Roman"/>
              <a:cs typeface="Times New Roman"/>
            </a:endParaRPr>
          </a:p>
          <a:p>
            <a:pPr marL="21590" marR="271780" algn="just">
              <a:lnSpc>
                <a:spcPts val="1535"/>
              </a:lnSpc>
            </a:pPr>
            <a:r>
              <a:rPr sz="1350" b="1" spc="-100" dirty="0" smtClean="0">
                <a:solidFill>
                  <a:srgbClr val="383838"/>
                </a:solidFill>
                <a:latin typeface="Arial"/>
                <a:cs typeface="Arial"/>
              </a:rPr>
              <a:t>cs</a:t>
            </a:r>
            <a:endParaRPr sz="1350">
              <a:latin typeface="Arial"/>
              <a:cs typeface="Arial"/>
            </a:endParaRPr>
          </a:p>
          <a:p>
            <a:pPr marL="12700" marR="269240" algn="just">
              <a:lnSpc>
                <a:spcPct val="100000"/>
              </a:lnSpc>
              <a:spcBef>
                <a:spcPts val="219"/>
              </a:spcBef>
            </a:pPr>
            <a:r>
              <a:rPr sz="950" b="1" spc="-15" dirty="0" smtClean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950" b="1" spc="-7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50" b="1" spc="265" dirty="0" smtClean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  <a:p>
            <a:pPr marL="17145" marR="292735" algn="just">
              <a:lnSpc>
                <a:spcPct val="100000"/>
              </a:lnSpc>
              <a:spcBef>
                <a:spcPts val="390"/>
              </a:spcBef>
            </a:pPr>
            <a:r>
              <a:rPr sz="1000" b="1" spc="-40" dirty="0" smtClean="0">
                <a:solidFill>
                  <a:srgbClr val="232323"/>
                </a:solidFill>
                <a:latin typeface="Times New Roman"/>
                <a:cs typeface="Times New Roman"/>
              </a:rPr>
              <a:t>A</a:t>
            </a:r>
            <a:r>
              <a:rPr sz="1000" b="1" spc="-5" dirty="0" smtClean="0">
                <a:solidFill>
                  <a:srgbClr val="525252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marL="21590" marR="95250" algn="just">
              <a:lnSpc>
                <a:spcPct val="100000"/>
              </a:lnSpc>
              <a:spcBef>
                <a:spcPts val="130"/>
              </a:spcBef>
            </a:pPr>
            <a:r>
              <a:rPr sz="1000" b="1" spc="-80" dirty="0" smtClean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1000" b="1" spc="-45" dirty="0" smtClean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b="1" spc="-95" dirty="0" smtClean="0">
                <a:solidFill>
                  <a:srgbClr val="383838"/>
                </a:solidFill>
                <a:latin typeface="Arial"/>
                <a:cs typeface="Arial"/>
              </a:rPr>
              <a:t>K</a:t>
            </a:r>
            <a:r>
              <a:rPr sz="1000" b="1" spc="-1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b="1" spc="15" dirty="0" smtClean="0">
                <a:solidFill>
                  <a:srgbClr val="525252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12700" marR="95885" algn="just">
              <a:lnSpc>
                <a:spcPct val="100000"/>
              </a:lnSpc>
              <a:spcBef>
                <a:spcPts val="390"/>
              </a:spcBef>
            </a:pPr>
            <a:r>
              <a:rPr sz="850" b="1" spc="114" dirty="0" smtClean="0">
                <a:solidFill>
                  <a:srgbClr val="383838"/>
                </a:solidFill>
                <a:latin typeface="Arial"/>
                <a:cs typeface="Arial"/>
              </a:rPr>
              <a:t>OUT2</a:t>
            </a:r>
            <a:endParaRPr sz="850">
              <a:latin typeface="Arial"/>
              <a:cs typeface="Arial"/>
            </a:endParaRPr>
          </a:p>
          <a:p>
            <a:pPr marL="21590" marR="12700" algn="just">
              <a:lnSpc>
                <a:spcPct val="100000"/>
              </a:lnSpc>
              <a:spcBef>
                <a:spcPts val="355"/>
              </a:spcBef>
            </a:pPr>
            <a:r>
              <a:rPr sz="950" b="1" spc="-45" dirty="0" smtClean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950" b="1" spc="-105" dirty="0" smtClean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950" b="1" spc="-15" dirty="0" smtClean="0">
                <a:solidFill>
                  <a:srgbClr val="525252"/>
                </a:solidFill>
                <a:latin typeface="Arial"/>
                <a:cs typeface="Arial"/>
              </a:rPr>
              <a:t>TE</a:t>
            </a:r>
            <a:r>
              <a:rPr sz="950" b="1" spc="-2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50" b="1" spc="80" dirty="0" smtClean="0">
                <a:solidFill>
                  <a:srgbClr val="383838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  <a:p>
            <a:pPr marL="21590" marR="83820" algn="just">
              <a:lnSpc>
                <a:spcPct val="100000"/>
              </a:lnSpc>
              <a:spcBef>
                <a:spcPts val="250"/>
              </a:spcBef>
            </a:pPr>
            <a:r>
              <a:rPr sz="1000" b="1" spc="-145" dirty="0" smtClean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1000" b="1" spc="-45" dirty="0" smtClean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b="1" spc="-95" dirty="0" smtClean="0">
                <a:solidFill>
                  <a:srgbClr val="383838"/>
                </a:solidFill>
                <a:latin typeface="Arial"/>
                <a:cs typeface="Arial"/>
              </a:rPr>
              <a:t>K</a:t>
            </a:r>
            <a:r>
              <a:rPr sz="1000" b="1" spc="2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b="1" spc="70" dirty="0" smtClean="0">
                <a:solidFill>
                  <a:srgbClr val="525252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21590" marR="29845" algn="just">
              <a:lnSpc>
                <a:spcPct val="100000"/>
              </a:lnSpc>
              <a:spcBef>
                <a:spcPts val="190"/>
              </a:spcBef>
            </a:pPr>
            <a:r>
              <a:rPr sz="1050" b="1" spc="-135" dirty="0" smtClean="0">
                <a:solidFill>
                  <a:srgbClr val="383838"/>
                </a:solidFill>
                <a:latin typeface="Times New Roman"/>
                <a:cs typeface="Times New Roman"/>
              </a:rPr>
              <a:t>GATE</a:t>
            </a:r>
            <a:r>
              <a:rPr sz="1050" b="1" spc="40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050" b="1" spc="-85" dirty="0" smtClean="0">
                <a:solidFill>
                  <a:srgbClr val="383838"/>
                </a:solidFill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  <a:p>
            <a:pPr marL="12700" marR="98425" algn="just">
              <a:lnSpc>
                <a:spcPct val="100000"/>
              </a:lnSpc>
              <a:spcBef>
                <a:spcPts val="229"/>
              </a:spcBef>
            </a:pPr>
            <a:r>
              <a:rPr sz="1000" b="1" spc="10" dirty="0" smtClean="0">
                <a:solidFill>
                  <a:srgbClr val="383838"/>
                </a:solidFill>
                <a:latin typeface="Arial"/>
                <a:cs typeface="Arial"/>
              </a:rPr>
              <a:t>OUT1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31484" y="2129535"/>
            <a:ext cx="457200" cy="1969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065" algn="ctr">
              <a:lnSpc>
                <a:spcPct val="100000"/>
              </a:lnSpc>
            </a:pPr>
            <a:r>
              <a:rPr sz="800" b="1" spc="105" dirty="0" smtClean="0">
                <a:solidFill>
                  <a:srgbClr val="525252"/>
                </a:solidFill>
                <a:latin typeface="Arial"/>
                <a:cs typeface="Arial"/>
              </a:rPr>
              <a:t>06</a:t>
            </a:r>
            <a:endParaRPr sz="800">
              <a:latin typeface="Arial"/>
              <a:cs typeface="Arial"/>
            </a:endParaRPr>
          </a:p>
          <a:p>
            <a:pPr marL="274320" algn="ctr">
              <a:lnSpc>
                <a:spcPct val="100000"/>
              </a:lnSpc>
              <a:spcBef>
                <a:spcPts val="80"/>
              </a:spcBef>
            </a:pPr>
            <a:r>
              <a:rPr sz="1200" b="1" spc="-114" dirty="0" smtClean="0">
                <a:solidFill>
                  <a:srgbClr val="383838"/>
                </a:solidFill>
                <a:latin typeface="Courier New"/>
                <a:cs typeface="Courier New"/>
              </a:rPr>
              <a:t>D</a:t>
            </a:r>
            <a:r>
              <a:rPr sz="1200" b="1" spc="-170" dirty="0" smtClean="0">
                <a:solidFill>
                  <a:srgbClr val="525252"/>
                </a:solidFill>
                <a:latin typeface="Courier New"/>
                <a:cs typeface="Courier New"/>
              </a:rPr>
              <a:t>s</a:t>
            </a:r>
            <a:endParaRPr sz="1200">
              <a:latin typeface="Courier New"/>
              <a:cs typeface="Courier New"/>
            </a:endParaRPr>
          </a:p>
          <a:p>
            <a:pPr marL="271145" algn="ctr">
              <a:lnSpc>
                <a:spcPct val="100000"/>
              </a:lnSpc>
              <a:spcBef>
                <a:spcPts val="300"/>
              </a:spcBef>
            </a:pPr>
            <a:r>
              <a:rPr sz="900" b="1" spc="70" dirty="0" smtClean="0">
                <a:solidFill>
                  <a:srgbClr val="383838"/>
                </a:solidFill>
                <a:latin typeface="Courier New"/>
                <a:cs typeface="Courier New"/>
              </a:rPr>
              <a:t>0</a:t>
            </a:r>
            <a:r>
              <a:rPr sz="900" b="1" spc="-15" dirty="0" smtClean="0">
                <a:solidFill>
                  <a:srgbClr val="525252"/>
                </a:solidFill>
                <a:latin typeface="Courier New"/>
                <a:cs typeface="Courier New"/>
              </a:rPr>
              <a:t>4</a:t>
            </a:r>
            <a:endParaRPr sz="900">
              <a:latin typeface="Courier New"/>
              <a:cs typeface="Courier New"/>
            </a:endParaRPr>
          </a:p>
          <a:p>
            <a:pPr marL="278765" algn="ctr">
              <a:lnSpc>
                <a:spcPts val="1480"/>
              </a:lnSpc>
            </a:pPr>
            <a:r>
              <a:rPr sz="1450" b="1" spc="-155" dirty="0" smtClean="0">
                <a:solidFill>
                  <a:srgbClr val="383838"/>
                </a:solidFill>
                <a:latin typeface="Times New Roman"/>
                <a:cs typeface="Times New Roman"/>
              </a:rPr>
              <a:t>o</a:t>
            </a:r>
            <a:r>
              <a:rPr sz="1450" b="1" spc="260" dirty="0" smtClean="0">
                <a:solidFill>
                  <a:srgbClr val="525252"/>
                </a:solidFill>
                <a:latin typeface="Times New Roman"/>
                <a:cs typeface="Times New Roman"/>
              </a:rPr>
              <a:t>,</a:t>
            </a:r>
            <a:endParaRPr sz="1450">
              <a:latin typeface="Times New Roman"/>
              <a:cs typeface="Times New Roman"/>
            </a:endParaRPr>
          </a:p>
          <a:p>
            <a:pPr marL="266065" algn="ctr">
              <a:lnSpc>
                <a:spcPct val="100000"/>
              </a:lnSpc>
              <a:spcBef>
                <a:spcPts val="490"/>
              </a:spcBef>
            </a:pPr>
            <a:r>
              <a:rPr sz="800" b="1" spc="165" dirty="0" smtClean="0">
                <a:solidFill>
                  <a:srgbClr val="383838"/>
                </a:solidFill>
                <a:latin typeface="Arial"/>
                <a:cs typeface="Arial"/>
              </a:rPr>
              <a:t>0</a:t>
            </a:r>
            <a:r>
              <a:rPr sz="800" b="1" spc="40" dirty="0" smtClean="0">
                <a:solidFill>
                  <a:srgbClr val="525252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276860" algn="ctr">
              <a:lnSpc>
                <a:spcPct val="100000"/>
              </a:lnSpc>
              <a:spcBef>
                <a:spcPts val="445"/>
              </a:spcBef>
            </a:pPr>
            <a:r>
              <a:rPr sz="800" b="1" spc="235" dirty="0" smtClean="0">
                <a:solidFill>
                  <a:srgbClr val="383838"/>
                </a:solidFill>
                <a:latin typeface="Arial"/>
                <a:cs typeface="Arial"/>
              </a:rPr>
              <a:t>0</a:t>
            </a:r>
            <a:r>
              <a:rPr sz="800" b="1" spc="55" dirty="0" smtClean="0">
                <a:solidFill>
                  <a:srgbClr val="646464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12700" marR="12700" indent="278765" algn="r">
              <a:lnSpc>
                <a:spcPct val="126099"/>
              </a:lnSpc>
              <a:spcBef>
                <a:spcPts val="55"/>
              </a:spcBef>
            </a:pPr>
            <a:r>
              <a:rPr sz="850" b="1" spc="30" dirty="0" smtClean="0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sz="850" b="1" spc="0" dirty="0" smtClean="0">
                <a:solidFill>
                  <a:srgbClr val="525252"/>
                </a:solidFill>
                <a:latin typeface="Arial"/>
                <a:cs typeface="Arial"/>
              </a:rPr>
              <a:t>o </a:t>
            </a:r>
            <a:r>
              <a:rPr sz="1000" b="1" spc="-45" dirty="0" smtClean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1000" b="1" spc="-45" dirty="0" smtClean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b="1" spc="-15" dirty="0" smtClean="0">
                <a:solidFill>
                  <a:srgbClr val="383838"/>
                </a:solidFill>
                <a:latin typeface="Arial"/>
                <a:cs typeface="Arial"/>
              </a:rPr>
              <a:t>KO</a:t>
            </a:r>
            <a:r>
              <a:rPr sz="1000" b="1" spc="-1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b="1" spc="-40" dirty="0" smtClean="0">
                <a:solidFill>
                  <a:srgbClr val="383838"/>
                </a:solidFill>
                <a:latin typeface="Arial"/>
                <a:cs typeface="Arial"/>
              </a:rPr>
              <a:t>OUTO</a:t>
            </a:r>
            <a:r>
              <a:rPr sz="1000" b="1" spc="-1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900" b="1" spc="30" dirty="0" smtClean="0">
                <a:solidFill>
                  <a:srgbClr val="383838"/>
                </a:solidFill>
                <a:latin typeface="Arial"/>
                <a:cs typeface="Arial"/>
              </a:rPr>
              <a:t>GATED</a:t>
            </a:r>
            <a:endParaRPr sz="900">
              <a:latin typeface="Arial"/>
              <a:cs typeface="Arial"/>
            </a:endParaRPr>
          </a:p>
          <a:p>
            <a:pPr marL="152400" algn="ctr">
              <a:lnSpc>
                <a:spcPct val="100000"/>
              </a:lnSpc>
              <a:spcBef>
                <a:spcPts val="245"/>
              </a:spcBef>
            </a:pPr>
            <a:r>
              <a:rPr sz="1050" b="1" spc="-140" dirty="0" smtClean="0">
                <a:solidFill>
                  <a:srgbClr val="383838"/>
                </a:solidFill>
                <a:latin typeface="Times New Roman"/>
                <a:cs typeface="Times New Roman"/>
              </a:rPr>
              <a:t>GNO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22723" y="2498090"/>
            <a:ext cx="30924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-100" dirty="0" smtClean="0">
                <a:solidFill>
                  <a:srgbClr val="525252"/>
                </a:solidFill>
                <a:latin typeface="Arial"/>
                <a:cs typeface="Arial"/>
              </a:rPr>
              <a:t>CUC</a:t>
            </a:r>
            <a:r>
              <a:rPr sz="850" b="1" spc="1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b="1" spc="-40" dirty="0" smtClean="0">
                <a:solidFill>
                  <a:srgbClr val="383838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98596" y="2669032"/>
            <a:ext cx="5537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40" dirty="0" smtClean="0">
                <a:solidFill>
                  <a:srgbClr val="383838"/>
                </a:solidFill>
                <a:latin typeface="Arial"/>
                <a:cs typeface="Arial"/>
              </a:rPr>
              <a:t>CO</a:t>
            </a:r>
            <a:r>
              <a:rPr sz="800" b="1" spc="-10" dirty="0" smtClean="0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sz="800" b="1" spc="20" dirty="0" smtClean="0">
                <a:solidFill>
                  <a:srgbClr val="525252"/>
                </a:solidFill>
                <a:latin typeface="Arial"/>
                <a:cs typeface="Arial"/>
              </a:rPr>
              <a:t>NTER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22723" y="2728467"/>
            <a:ext cx="38227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 smtClean="0">
                <a:solidFill>
                  <a:srgbClr val="525252"/>
                </a:solidFill>
                <a:latin typeface="Arial"/>
                <a:cs typeface="Arial"/>
              </a:rPr>
              <a:t>GATE</a:t>
            </a:r>
            <a:r>
              <a:rPr sz="800" b="1" spc="-1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00" b="1" spc="55" dirty="0" smtClean="0">
                <a:solidFill>
                  <a:srgbClr val="525252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36340" y="2565400"/>
            <a:ext cx="13144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190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endParaRPr sz="23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09008" y="2938779"/>
            <a:ext cx="33083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40" dirty="0" smtClean="0">
                <a:solidFill>
                  <a:srgbClr val="525252"/>
                </a:solidFill>
                <a:latin typeface="Arial"/>
                <a:cs typeface="Arial"/>
              </a:rPr>
              <a:t>otiT</a:t>
            </a:r>
            <a:r>
              <a:rPr sz="800" b="1" spc="-3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00" b="1" spc="120" dirty="0" smtClean="0">
                <a:solidFill>
                  <a:srgbClr val="646464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09008" y="3793744"/>
            <a:ext cx="30670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35" dirty="0" smtClean="0">
                <a:solidFill>
                  <a:srgbClr val="525252"/>
                </a:solidFill>
                <a:latin typeface="Arial"/>
                <a:cs typeface="Arial"/>
              </a:rPr>
              <a:t>C</a:t>
            </a:r>
            <a:r>
              <a:rPr sz="800" b="1" spc="35" dirty="0" smtClean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800" b="1" spc="-65" dirty="0" smtClean="0">
                <a:solidFill>
                  <a:srgbClr val="383838"/>
                </a:solidFill>
                <a:latin typeface="Arial"/>
                <a:cs typeface="Arial"/>
              </a:rPr>
              <a:t>K</a:t>
            </a:r>
            <a:r>
              <a:rPr sz="800" b="1" spc="-5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525252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57832" y="3885183"/>
            <a:ext cx="516255" cy="264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00" b="1" spc="1155" dirty="0" smtClean="0">
                <a:solidFill>
                  <a:srgbClr val="646464"/>
                </a:solidFill>
                <a:latin typeface="Arial"/>
                <a:cs typeface="Arial"/>
              </a:rPr>
              <a:t>C  </a:t>
            </a:r>
            <a:r>
              <a:rPr sz="800" b="1" spc="-5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800" b="1" spc="969" dirty="0" smtClean="0">
                <a:solidFill>
                  <a:srgbClr val="646464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R="12700" algn="ctr">
              <a:lnSpc>
                <a:spcPts val="1030"/>
              </a:lnSpc>
            </a:pPr>
            <a:r>
              <a:rPr sz="900" b="1" spc="-155" dirty="0" smtClean="0">
                <a:solidFill>
                  <a:srgbClr val="525252"/>
                </a:solidFill>
                <a:latin typeface="Times New Roman"/>
                <a:cs typeface="Times New Roman"/>
              </a:rPr>
              <a:t>WORD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09008" y="4004055"/>
            <a:ext cx="37401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15" dirty="0" smtClean="0">
                <a:solidFill>
                  <a:srgbClr val="525252"/>
                </a:solidFill>
                <a:latin typeface="Arial"/>
                <a:cs typeface="Arial"/>
              </a:rPr>
              <a:t>G</a:t>
            </a:r>
            <a:r>
              <a:rPr sz="800" b="1" spc="-114" dirty="0" smtClean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800" b="1" spc="45" dirty="0" smtClean="0">
                <a:solidFill>
                  <a:srgbClr val="525252"/>
                </a:solidFill>
                <a:latin typeface="Arial"/>
                <a:cs typeface="Arial"/>
              </a:rPr>
              <a:t>TE2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57832" y="4133088"/>
            <a:ext cx="511809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75" dirty="0" smtClean="0">
                <a:solidFill>
                  <a:srgbClr val="525252"/>
                </a:solidFill>
                <a:latin typeface="Arial"/>
                <a:cs typeface="Arial"/>
              </a:rPr>
              <a:t>REGJSTal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09008" y="4223511"/>
            <a:ext cx="31813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35" dirty="0" smtClean="0">
                <a:solidFill>
                  <a:srgbClr val="525252"/>
                </a:solidFill>
                <a:latin typeface="Arial"/>
                <a:cs typeface="Arial"/>
              </a:rPr>
              <a:t>OUT2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95092" y="5434583"/>
            <a:ext cx="22796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65" dirty="0" smtClean="0">
                <a:solidFill>
                  <a:srgbClr val="525252"/>
                </a:solidFill>
                <a:latin typeface="Times New Roman"/>
                <a:cs typeface="Times New Roman"/>
              </a:rPr>
              <a:t>(a)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81292" y="5398008"/>
            <a:ext cx="17907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65" dirty="0" smtClean="0">
                <a:solidFill>
                  <a:srgbClr val="646464"/>
                </a:solidFill>
                <a:latin typeface="Times New Roman"/>
                <a:cs typeface="Times New Roman"/>
              </a:rPr>
              <a:t>(b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056132" y="2352294"/>
          <a:ext cx="1465326" cy="886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391"/>
                <a:gridCol w="573786"/>
              </a:tblGrid>
              <a:tr h="77724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282828"/>
                      </a:solidFill>
                      <a:prstDash val="solid"/>
                    </a:lnR>
                    <a:lnB w="4572">
                      <a:solidFill>
                        <a:srgbClr val="28282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18745" marR="83185" indent="13335" algn="just">
                        <a:lnSpc>
                          <a:spcPts val="1040"/>
                        </a:lnSpc>
                      </a:pPr>
                      <a:r>
                        <a:rPr sz="950" b="1" spc="20" dirty="0" smtClean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50" b="1" spc="0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EAD/ </a:t>
                      </a:r>
                      <a:r>
                        <a:rPr sz="950" b="1" spc="0" dirty="0" smtClean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WR</a:t>
                      </a:r>
                      <a:r>
                        <a:rPr sz="950" b="1" spc="-25" dirty="0" smtClean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50" b="1" spc="0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TE </a:t>
                      </a:r>
                      <a:r>
                        <a:rPr sz="900" b="1" spc="0" dirty="0" smtClean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L.O</a:t>
                      </a:r>
                      <a:r>
                        <a:rPr sz="900" b="1" spc="-90" dirty="0" smtClean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900" b="1" spc="15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900" b="1" spc="0" dirty="0" smtClean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>
                      <a:solidFill>
                        <a:srgbClr val="2F2F2F"/>
                      </a:solidFill>
                      <a:prstDash val="solid"/>
                    </a:lnR>
                    <a:lnT w="32004">
                      <a:solidFill>
                        <a:srgbClr val="2F2F2F"/>
                      </a:solidFill>
                      <a:prstDash val="solid"/>
                    </a:lnT>
                    <a:lnB w="32004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173735"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750" b="1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RO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282828"/>
                      </a:solidFill>
                      <a:prstDash val="solid"/>
                    </a:lnR>
                    <a:lnT w="4572">
                      <a:solidFill>
                        <a:srgbClr val="282828"/>
                      </a:solidFill>
                      <a:prstDash val="solid"/>
                    </a:lnT>
                    <a:lnB w="4572">
                      <a:solidFill>
                        <a:srgbClr val="6767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7432">
                      <a:solidFill>
                        <a:srgbClr val="2F2F2F"/>
                      </a:solidFill>
                      <a:prstDash val="solid"/>
                    </a:lnR>
                    <a:lnT w="32004">
                      <a:solidFill>
                        <a:srgbClr val="2F2F2F"/>
                      </a:solidFill>
                      <a:prstDash val="solid"/>
                    </a:lnT>
                    <a:lnB w="32004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2700" dirty="0" smtClean="0">
                          <a:solidFill>
                            <a:srgbClr val="383838"/>
                          </a:solidFill>
                          <a:latin typeface="Arial"/>
                          <a:cs typeface="Arial"/>
                        </a:rPr>
                        <a:t>,..</a:t>
                      </a:r>
                      <a:endParaRPr sz="2700">
                        <a:latin typeface="Arial"/>
                        <a:cs typeface="Arial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50" b="1" dirty="0" smtClean="0">
                          <a:solidFill>
                            <a:srgbClr val="383838"/>
                          </a:solidFill>
                          <a:latin typeface="Courier New"/>
                          <a:cs typeface="Courier New"/>
                        </a:rPr>
                        <a:t>A,</a:t>
                      </a:r>
                      <a:endParaRPr sz="9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7432">
                      <a:solidFill>
                        <a:srgbClr val="2B2B2B"/>
                      </a:solidFill>
                      <a:prstDash val="solid"/>
                    </a:lnR>
                    <a:lnT w="4572">
                      <a:solidFill>
                        <a:srgbClr val="67676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7432">
                      <a:solidFill>
                        <a:srgbClr val="2F2F2F"/>
                      </a:solidFill>
                      <a:prstDash val="solid"/>
                    </a:lnR>
                    <a:lnT w="32004">
                      <a:solidFill>
                        <a:srgbClr val="2F2F2F"/>
                      </a:solidFill>
                      <a:prstDash val="solid"/>
                    </a:lnT>
                    <a:lnB w="32004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89315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749046"/>
            <a:ext cx="8364855" cy="2999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pi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(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150" spc="15" baseline="-25132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200" spc="10" dirty="0" smtClean="0">
                <a:latin typeface="Arial"/>
                <a:cs typeface="Arial"/>
              </a:rPr>
              <a:t>),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RD, WR,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CS,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1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200" spc="1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3175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progra</a:t>
            </a:r>
            <a:r>
              <a:rPr sz="2800" spc="-20" dirty="0" smtClean="0">
                <a:latin typeface="Arial"/>
                <a:cs typeface="Arial"/>
              </a:rPr>
              <a:t>mming,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reading,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961" y="810005"/>
            <a:ext cx="591312" cy="0"/>
          </a:xfrm>
          <a:custGeom>
            <a:avLst/>
            <a:gdLst/>
            <a:ahLst/>
            <a:cxnLst/>
            <a:rect l="l" t="t" r="r" b="b"/>
            <a:pathLst>
              <a:path w="591312">
                <a:moveTo>
                  <a:pt x="0" y="0"/>
                </a:moveTo>
                <a:lnTo>
                  <a:pt x="591312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2773" y="805433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7173" y="805433"/>
            <a:ext cx="589787" cy="0"/>
          </a:xfrm>
          <a:custGeom>
            <a:avLst/>
            <a:gdLst/>
            <a:ahLst/>
            <a:cxnLst/>
            <a:rect l="l" t="t" r="r" b="b"/>
            <a:pathLst>
              <a:path w="589787">
                <a:moveTo>
                  <a:pt x="0" y="0"/>
                </a:moveTo>
                <a:lnTo>
                  <a:pt x="58978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1878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441055" cy="4446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522605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etwee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cumul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tor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/O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N/OUT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etwee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2120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 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most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lik</a:t>
            </a:r>
            <a:r>
              <a:rPr sz="2800" spc="-15" dirty="0" smtClean="0">
                <a:latin typeface="Arial"/>
                <a:cs typeface="Arial"/>
              </a:rPr>
              <a:t>ely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will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emain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284845" cy="4617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016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.2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Hz si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 vector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vents in </a:t>
            </a:r>
            <a:r>
              <a:rPr sz="2800" spc="-25" dirty="0" smtClean="0">
                <a:latin typeface="Arial"/>
                <a:cs typeface="Arial"/>
              </a:rPr>
              <a:t>DOS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4"/>
              </a:spcBef>
            </a:pPr>
            <a:endParaRPr sz="600"/>
          </a:p>
          <a:p>
            <a:pPr marL="355600" marR="377825" indent="-342900">
              <a:lnSpc>
                <a:spcPct val="997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s, 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 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refr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dyn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mic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961" y="810005"/>
            <a:ext cx="591312" cy="0"/>
          </a:xfrm>
          <a:custGeom>
            <a:avLst/>
            <a:gdLst/>
            <a:ahLst/>
            <a:cxnLst/>
            <a:rect l="l" t="t" r="r" b="b"/>
            <a:pathLst>
              <a:path w="591312">
                <a:moveTo>
                  <a:pt x="0" y="0"/>
                </a:moveTo>
                <a:lnTo>
                  <a:pt x="591312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2773" y="805433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7173" y="805433"/>
            <a:ext cx="589787" cy="0"/>
          </a:xfrm>
          <a:custGeom>
            <a:avLst/>
            <a:gdLst/>
            <a:ahLst/>
            <a:cxnLst/>
            <a:rect l="l" t="t" r="r" b="b"/>
            <a:pathLst>
              <a:path w="589787">
                <a:moveTo>
                  <a:pt x="0" y="0"/>
                </a:moveTo>
                <a:lnTo>
                  <a:pt x="58978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590294"/>
            <a:ext cx="8780780" cy="4297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132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addr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inputs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reg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See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5" dirty="0" smtClean="0">
                <a:latin typeface="Arial"/>
                <a:cs typeface="Arial"/>
              </a:rPr>
              <a:t>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fun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tio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5" dirty="0" smtClean="0">
                <a:latin typeface="Arial"/>
                <a:cs typeface="Arial"/>
              </a:rPr>
              <a:t> 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1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0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CLK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500"/>
          </a:p>
          <a:p>
            <a:pPr marL="355600" marR="3911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cl</a:t>
            </a:r>
            <a:r>
              <a:rPr sz="3200" b="1" spc="-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ck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 source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ach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rs.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is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PCLK si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37922"/>
            <a:ext cx="5669915" cy="1501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19" marR="12700" indent="-46355">
              <a:lnSpc>
                <a:spcPct val="113799"/>
              </a:lnSpc>
            </a:pP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for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8254</a:t>
            </a:r>
            <a:r>
              <a:rPr sz="4000" b="1" spc="-20" dirty="0" smtClean="0">
                <a:latin typeface="Arial"/>
                <a:cs typeface="Arial"/>
              </a:rPr>
              <a:t> 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3975" b="1" spc="-7" baseline="-25157" dirty="0" smtClean="0">
                <a:latin typeface="Arial"/>
                <a:cs typeface="Arial"/>
              </a:rPr>
              <a:t>0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-125" dirty="0" smtClean="0">
                <a:latin typeface="Arial"/>
                <a:cs typeface="Arial"/>
              </a:rPr>
              <a:t> 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3975" b="1" spc="0" baseline="-25157" dirty="0" smtClean="0">
                <a:latin typeface="Arial"/>
                <a:cs typeface="Arial"/>
              </a:rPr>
              <a:t>1</a:t>
            </a:r>
            <a:endParaRPr sz="3975" baseline="-2515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22936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172339"/>
            <a:ext cx="8397875" cy="5163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CS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Chip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le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85"/>
              </a:spcBef>
            </a:pPr>
            <a:endParaRPr sz="1400"/>
          </a:p>
          <a:p>
            <a:pPr marL="58419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"/>
              </a:spcBef>
            </a:pPr>
            <a:endParaRPr sz="1300"/>
          </a:p>
          <a:p>
            <a:pPr marL="40132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gate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input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count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some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GND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"/>
              </a:spcBef>
            </a:pPr>
            <a:endParaRPr sz="1300"/>
          </a:p>
          <a:p>
            <a:pPr marL="40132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Ground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8384540" cy="5163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OUT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cou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ter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output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where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wavef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av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85"/>
              </a:spcBef>
            </a:pPr>
            <a:endParaRPr sz="1400"/>
          </a:p>
          <a:p>
            <a:pPr marL="58419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RD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"/>
              </a:spcBef>
            </a:pPr>
            <a:endParaRPr sz="1300"/>
          </a:p>
          <a:p>
            <a:pPr marL="40132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Read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u="heavy" spc="-15" dirty="0" smtClean="0">
                <a:latin typeface="Arial"/>
                <a:cs typeface="Arial"/>
              </a:rPr>
              <a:t>a</a:t>
            </a:r>
            <a:r>
              <a:rPr sz="3200" u="heavy" spc="0" dirty="0" smtClean="0">
                <a:latin typeface="Arial"/>
                <a:cs typeface="Arial"/>
              </a:rPr>
              <a:t>d</a:t>
            </a:r>
            <a:r>
              <a:rPr sz="3200" u="heavy" spc="-20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8254</a:t>
            </a:r>
            <a:endParaRPr sz="32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</a:pPr>
            <a:r>
              <a:rPr sz="3200" spc="-5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ofte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conne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ignal.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Vcc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"/>
              </a:spcBef>
            </a:pPr>
            <a:endParaRPr sz="1300"/>
          </a:p>
          <a:p>
            <a:pPr marL="40132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Power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+5.0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p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9277" y="218160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72339"/>
            <a:ext cx="86995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45" dirty="0" smtClean="0">
                <a:latin typeface="Arial"/>
                <a:cs typeface="Arial"/>
              </a:rPr>
              <a:t>WR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315" y="1023365"/>
            <a:ext cx="814387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b="1" spc="-60" dirty="0" smtClean="0">
                <a:latin typeface="Arial"/>
                <a:cs typeface="Arial"/>
              </a:rPr>
              <a:t>W</a:t>
            </a:r>
            <a:r>
              <a:rPr sz="3200" b="1" spc="0" dirty="0" smtClean="0">
                <a:latin typeface="Arial"/>
                <a:cs typeface="Arial"/>
              </a:rPr>
              <a:t>rite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8254</a:t>
            </a:r>
            <a:endParaRPr sz="3200">
              <a:latin typeface="Arial"/>
              <a:cs typeface="Arial"/>
            </a:endParaRPr>
          </a:p>
          <a:p>
            <a:pPr marR="8890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IOWC.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61" y="227838"/>
            <a:ext cx="900684" cy="0"/>
          </a:xfrm>
          <a:custGeom>
            <a:avLst/>
            <a:gdLst/>
            <a:ahLst/>
            <a:cxnLst/>
            <a:rect l="l" t="t" r="r" b="b"/>
            <a:pathLst>
              <a:path w="900684">
                <a:moveTo>
                  <a:pt x="0" y="0"/>
                </a:moveTo>
                <a:lnTo>
                  <a:pt x="90068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Pro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ramming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8254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67090" cy="3559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fig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1–3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ts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gra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ntrol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rd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struct</a:t>
            </a:r>
            <a:r>
              <a:rPr sz="2800" spc="-15" dirty="0" smtClean="0">
                <a:latin typeface="Arial"/>
                <a:cs typeface="Arial"/>
              </a:rPr>
              <a:t>ure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3962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type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(rea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/write).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elects ei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binary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5" dirty="0" smtClean="0">
                <a:latin typeface="Arial"/>
                <a:cs typeface="Arial"/>
              </a:rPr>
              <a:t>C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count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2777" y="3086100"/>
            <a:ext cx="0" cy="1856232"/>
          </a:xfrm>
          <a:custGeom>
            <a:avLst/>
            <a:gdLst/>
            <a:ahLst/>
            <a:cxnLst/>
            <a:rect l="l" t="t" r="r" b="b"/>
            <a:pathLst>
              <a:path h="1856232">
                <a:moveTo>
                  <a:pt x="0" y="1856232"/>
                </a:moveTo>
                <a:lnTo>
                  <a:pt x="0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183" y="2043683"/>
            <a:ext cx="0" cy="905256"/>
          </a:xfrm>
          <a:custGeom>
            <a:avLst/>
            <a:gdLst/>
            <a:ahLst/>
            <a:cxnLst/>
            <a:rect l="l" t="t" r="r" b="b"/>
            <a:pathLst>
              <a:path h="905256">
                <a:moveTo>
                  <a:pt x="0" y="905256"/>
                </a:moveTo>
                <a:lnTo>
                  <a:pt x="0" y="0"/>
                </a:lnTo>
              </a:path>
            </a:pathLst>
          </a:custGeom>
          <a:ln w="2743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1335" y="2039111"/>
            <a:ext cx="0" cy="626363"/>
          </a:xfrm>
          <a:custGeom>
            <a:avLst/>
            <a:gdLst/>
            <a:ahLst/>
            <a:cxnLst/>
            <a:rect l="l" t="t" r="r" b="b"/>
            <a:pathLst>
              <a:path h="626363">
                <a:moveTo>
                  <a:pt x="0" y="626363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2191" y="2654045"/>
            <a:ext cx="1225296" cy="0"/>
          </a:xfrm>
          <a:custGeom>
            <a:avLst/>
            <a:gdLst/>
            <a:ahLst/>
            <a:cxnLst/>
            <a:rect l="l" t="t" r="r" b="b"/>
            <a:pathLst>
              <a:path w="1225296">
                <a:moveTo>
                  <a:pt x="0" y="0"/>
                </a:moveTo>
                <a:lnTo>
                  <a:pt x="1225296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6039" y="2932938"/>
            <a:ext cx="2189988" cy="0"/>
          </a:xfrm>
          <a:custGeom>
            <a:avLst/>
            <a:gdLst/>
            <a:ahLst/>
            <a:cxnLst/>
            <a:rect l="l" t="t" r="r" b="b"/>
            <a:pathLst>
              <a:path w="2189988">
                <a:moveTo>
                  <a:pt x="0" y="0"/>
                </a:moveTo>
                <a:lnTo>
                  <a:pt x="2189988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1348" y="4935473"/>
            <a:ext cx="3410712" cy="0"/>
          </a:xfrm>
          <a:custGeom>
            <a:avLst/>
            <a:gdLst/>
            <a:ahLst/>
            <a:cxnLst/>
            <a:rect l="l" t="t" r="r" b="b"/>
            <a:pathLst>
              <a:path w="3410712">
                <a:moveTo>
                  <a:pt x="0" y="0"/>
                </a:moveTo>
                <a:lnTo>
                  <a:pt x="3410712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908" y="129793"/>
            <a:ext cx="530352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11-34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control</a:t>
            </a:r>
            <a:r>
              <a:rPr sz="175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word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8254-2</a:t>
            </a:r>
            <a:r>
              <a:rPr sz="175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timer.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5475" y="943355"/>
            <a:ext cx="58674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500" b="1" spc="45" dirty="0" smtClean="0">
                <a:solidFill>
                  <a:srgbClr val="3D3D3D"/>
                </a:solidFill>
                <a:latin typeface="Times New Roman"/>
                <a:cs typeface="Times New Roman"/>
              </a:rPr>
              <a:t>7	</a:t>
            </a:r>
            <a:r>
              <a:rPr sz="1500" b="1" spc="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3592" y="956055"/>
            <a:ext cx="1123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95" dirty="0" smtClean="0">
                <a:solidFill>
                  <a:srgbClr val="3D3D3D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1939" y="943355"/>
            <a:ext cx="203263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4820" algn="l"/>
                <a:tab pos="944880" algn="l"/>
                <a:tab pos="1914525" algn="l"/>
              </a:tabLst>
            </a:pPr>
            <a:r>
              <a:rPr sz="1500" b="1" spc="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4	</a:t>
            </a:r>
            <a:r>
              <a:rPr sz="1500" b="1" spc="-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3	2	</a:t>
            </a:r>
            <a:r>
              <a:rPr sz="1500" b="1" spc="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9444" y="1140459"/>
            <a:ext cx="3907154" cy="587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83435" algn="l"/>
              </a:tabLst>
            </a:pPr>
            <a:r>
              <a:rPr sz="3800" spc="-170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2350" spc="-70" dirty="0" smtClean="0">
                <a:solidFill>
                  <a:srgbClr val="3D3D3D"/>
                </a:solidFill>
                <a:latin typeface="Times New Roman"/>
                <a:cs typeface="Times New Roman"/>
              </a:rPr>
              <a:t>set</a:t>
            </a:r>
            <a:r>
              <a:rPr sz="2350" spc="-1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3800" spc="-350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3800" spc="-2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2350" spc="-215" dirty="0" smtClean="0">
                <a:solidFill>
                  <a:srgbClr val="3D3D3D"/>
                </a:solidFill>
                <a:latin typeface="Times New Roman"/>
                <a:cs typeface="Times New Roman"/>
              </a:rPr>
              <a:t>co</a:t>
            </a:r>
            <a:r>
              <a:rPr sz="2350" spc="-1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2350" spc="-3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jRwtiRwol	</a:t>
            </a:r>
            <a:r>
              <a:rPr sz="2350" spc="-459" dirty="0" smtClean="0">
                <a:solidFill>
                  <a:srgbClr val="3D3D3D"/>
                </a:solidFill>
                <a:latin typeface="Times New Roman"/>
                <a:cs typeface="Times New Roman"/>
              </a:rPr>
              <a:t>M21</a:t>
            </a:r>
            <a:r>
              <a:rPr sz="2350" spc="1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2350" spc="-5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Mt </a:t>
            </a:r>
            <a:r>
              <a:rPr sz="2350" spc="-204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3350" spc="-330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3350" spc="-54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2350" spc="-8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MO</a:t>
            </a:r>
            <a:r>
              <a:rPr sz="2350" spc="14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3350" spc="-260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3800" spc="-865" dirty="0" smtClean="0">
                <a:solidFill>
                  <a:srgbClr val="3D3D3D"/>
                </a:solidFill>
                <a:latin typeface="Arial"/>
                <a:cs typeface="Arial"/>
              </a:rPr>
              <a:t>scol</a:t>
            </a:r>
            <a:endParaRPr sz="3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619" y="1174750"/>
            <a:ext cx="3663315" cy="1068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  <a:tab pos="954405" algn="l"/>
                <a:tab pos="1447800" algn="l"/>
                <a:tab pos="1905000" algn="l"/>
                <a:tab pos="2879090" algn="l"/>
                <a:tab pos="3359150" algn="l"/>
              </a:tabLst>
            </a:pPr>
            <a:r>
              <a:rPr sz="2000" spc="270" dirty="0" smtClean="0">
                <a:solidFill>
                  <a:srgbClr val="525252"/>
                </a:solidFill>
                <a:latin typeface="Arial"/>
                <a:cs typeface="Arial"/>
              </a:rPr>
              <a:t>I	</a:t>
            </a:r>
            <a:r>
              <a:rPr sz="2000" spc="-150" dirty="0" smtClean="0">
                <a:solidFill>
                  <a:srgbClr val="262626"/>
                </a:solidFill>
                <a:latin typeface="Arial"/>
                <a:cs typeface="Arial"/>
              </a:rPr>
              <a:t>I	</a:t>
            </a:r>
            <a:r>
              <a:rPr sz="1900" spc="-125" dirty="0" smtClean="0">
                <a:solidFill>
                  <a:srgbClr val="3D3D3D"/>
                </a:solidFill>
                <a:latin typeface="Arial"/>
                <a:cs typeface="Arial"/>
              </a:rPr>
              <a:t>I	</a:t>
            </a:r>
            <a:r>
              <a:rPr sz="2000" spc="165" dirty="0" smtClean="0">
                <a:solidFill>
                  <a:srgbClr val="525252"/>
                </a:solidFill>
                <a:latin typeface="Arial"/>
                <a:cs typeface="Arial"/>
              </a:rPr>
              <a:t>I	</a:t>
            </a:r>
            <a:r>
              <a:rPr sz="1900" spc="-125" dirty="0" smtClean="0">
                <a:solidFill>
                  <a:srgbClr val="010101"/>
                </a:solidFill>
                <a:latin typeface="Arial"/>
                <a:cs typeface="Arial"/>
              </a:rPr>
              <a:t>I	</a:t>
            </a:r>
            <a:r>
              <a:rPr sz="2000" spc="60" dirty="0" smtClean="0">
                <a:solidFill>
                  <a:srgbClr val="262626"/>
                </a:solidFill>
                <a:latin typeface="Arial"/>
                <a:cs typeface="Arial"/>
              </a:rPr>
              <a:t>I	</a:t>
            </a:r>
            <a:r>
              <a:rPr sz="6950" spc="-20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L</a:t>
            </a:r>
            <a:endParaRPr sz="6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1091" y="2272791"/>
            <a:ext cx="22993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50" dirty="0" smtClean="0">
                <a:solidFill>
                  <a:srgbClr val="3D3D3D"/>
                </a:solidFill>
                <a:latin typeface="Arial"/>
                <a:cs typeface="Arial"/>
              </a:rPr>
              <a:t>Se1ects</a:t>
            </a:r>
            <a:r>
              <a:rPr sz="1350" b="1" spc="10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350" b="1" spc="-70" dirty="0" smtClean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1350" b="1" spc="-1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BCD</a:t>
            </a:r>
            <a:r>
              <a:rPr sz="1400" b="1" spc="4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50" b="1" spc="-95" dirty="0" smtClean="0">
                <a:solidFill>
                  <a:srgbClr val="3D3D3D"/>
                </a:solidFill>
                <a:latin typeface="Arial"/>
                <a:cs typeface="Arial"/>
              </a:rPr>
              <a:t>when</a:t>
            </a:r>
            <a:r>
              <a:rPr sz="1350" b="1" spc="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350" b="1" spc="-25" dirty="0" smtClean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1350" b="1" spc="1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5" dirty="0" smtClean="0">
                <a:solidFill>
                  <a:srgbClr val="3D3D3D"/>
                </a:solidFill>
                <a:latin typeface="Times New Roman"/>
                <a:cs typeface="Times New Roman"/>
              </a:rPr>
              <a:t>logic </a:t>
            </a:r>
            <a:r>
              <a:rPr sz="1400" b="1" spc="-6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50" b="1" spc="-13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81091" y="2447462"/>
            <a:ext cx="2581910" cy="2593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595630" indent="-9525">
              <a:lnSpc>
                <a:spcPct val="126699"/>
              </a:lnSpc>
            </a:pPr>
            <a:r>
              <a:rPr sz="1600" b="1" spc="-70" dirty="0" smtClean="0">
                <a:solidFill>
                  <a:srgbClr val="3D3D3D"/>
                </a:solidFill>
                <a:latin typeface="Times New Roman"/>
                <a:cs typeface="Times New Roman"/>
              </a:rPr>
              <a:t>Selects</a:t>
            </a:r>
            <a:r>
              <a:rPr sz="1600" b="1" spc="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00" b="1" spc="-114" dirty="0" smtClean="0">
                <a:solidFill>
                  <a:srgbClr val="3D3D3D"/>
                </a:solidFill>
                <a:latin typeface="Arial"/>
                <a:cs typeface="Arial"/>
              </a:rPr>
              <a:t>the</a:t>
            </a:r>
            <a:r>
              <a:rPr sz="1400" b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-105" dirty="0" smtClean="0">
                <a:solidFill>
                  <a:srgbClr val="3D3D3D"/>
                </a:solidFill>
                <a:latin typeface="Arial"/>
                <a:cs typeface="Arial"/>
              </a:rPr>
              <a:t>mode</a:t>
            </a:r>
            <a:r>
              <a:rPr sz="1400" b="1" spc="-4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-50" dirty="0" smtClean="0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sz="1400" b="1" spc="-105" dirty="0" smtClean="0">
                <a:solidFill>
                  <a:srgbClr val="525252"/>
                </a:solidFill>
                <a:latin typeface="Arial"/>
                <a:cs typeface="Arial"/>
              </a:rPr>
              <a:t>mode</a:t>
            </a:r>
            <a:r>
              <a:rPr sz="1400" b="1" spc="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70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400" b="1" spc="3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-75" dirty="0" smtClean="0">
                <a:solidFill>
                  <a:srgbClr val="3D3D3D"/>
                </a:solidFill>
                <a:latin typeface="Arial"/>
                <a:cs typeface="Arial"/>
              </a:rPr>
              <a:t>Read/write</a:t>
            </a:r>
            <a:r>
              <a:rPr sz="1400" b="1" spc="-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-90" dirty="0" smtClean="0">
                <a:solidFill>
                  <a:srgbClr val="525252"/>
                </a:solidFill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  <a:p>
            <a:pPr marL="99060">
              <a:lnSpc>
                <a:spcPts val="1695"/>
              </a:lnSpc>
            </a:pPr>
            <a:r>
              <a:rPr sz="1400" b="1" spc="45" dirty="0" smtClean="0">
                <a:solidFill>
                  <a:srgbClr val="3D3D3D"/>
                </a:solidFill>
                <a:latin typeface="Arial"/>
                <a:cs typeface="Arial"/>
              </a:rPr>
              <a:t>00</a:t>
            </a:r>
            <a:r>
              <a:rPr sz="1400" b="1" spc="-13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600" b="1" spc="-55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600" b="1" spc="-8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600" b="1" spc="-114" dirty="0" smtClean="0">
                <a:solidFill>
                  <a:srgbClr val="3D3D3D"/>
                </a:solidFill>
                <a:latin typeface="Times New Roman"/>
                <a:cs typeface="Times New Roman"/>
              </a:rPr>
              <a:t>counter</a:t>
            </a:r>
            <a:r>
              <a:rPr sz="1600" b="1" spc="9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600" b="1" spc="-1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latch</a:t>
            </a:r>
            <a:r>
              <a:rPr sz="1600" b="1" spc="3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00" b="1" spc="-125" dirty="0" smtClean="0">
                <a:solidFill>
                  <a:srgbClr val="3D3D3D"/>
                </a:solidFill>
                <a:latin typeface="Arial"/>
                <a:cs typeface="Arial"/>
              </a:rPr>
              <a:t>command</a:t>
            </a:r>
            <a:endParaRPr sz="1400">
              <a:latin typeface="Arial"/>
              <a:cs typeface="Arial"/>
            </a:endParaRPr>
          </a:p>
          <a:p>
            <a:pPr marL="99060">
              <a:lnSpc>
                <a:spcPts val="1689"/>
              </a:lnSpc>
            </a:pPr>
            <a:r>
              <a:rPr sz="1600" b="1" spc="-105" dirty="0" smtClean="0">
                <a:solidFill>
                  <a:srgbClr val="3D3D3D"/>
                </a:solidFill>
                <a:latin typeface="Times New Roman"/>
                <a:cs typeface="Times New Roman"/>
              </a:rPr>
              <a:t>01</a:t>
            </a:r>
            <a:r>
              <a:rPr sz="1600" b="1" spc="114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600" b="1" spc="-90" dirty="0" smtClean="0">
                <a:solidFill>
                  <a:srgbClr val="525252"/>
                </a:solidFill>
                <a:latin typeface="Times New Roman"/>
                <a:cs typeface="Times New Roman"/>
              </a:rPr>
              <a:t>=read/write</a:t>
            </a:r>
            <a:r>
              <a:rPr sz="1600" b="1" spc="175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600" b="1" spc="-65" dirty="0" smtClean="0">
                <a:solidFill>
                  <a:srgbClr val="262626"/>
                </a:solidFill>
                <a:latin typeface="Times New Roman"/>
                <a:cs typeface="Times New Roman"/>
              </a:rPr>
              <a:t>least- </a:t>
            </a:r>
            <a:r>
              <a:rPr sz="1600" b="1" spc="-10" dirty="0" smtClean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1600" b="1" spc="-105" dirty="0" smtClean="0">
                <a:solidFill>
                  <a:srgbClr val="3D3D3D"/>
                </a:solidFill>
                <a:latin typeface="Times New Roman"/>
                <a:cs typeface="Times New Roman"/>
              </a:rPr>
              <a:t>ignificant</a:t>
            </a:r>
            <a:endParaRPr sz="1600">
              <a:latin typeface="Times New Roman"/>
              <a:cs typeface="Times New Roman"/>
            </a:endParaRPr>
          </a:p>
          <a:p>
            <a:pPr marL="478790">
              <a:lnSpc>
                <a:spcPts val="1580"/>
              </a:lnSpc>
            </a:pPr>
            <a:r>
              <a:rPr sz="1350" b="1" spc="-45" dirty="0" smtClean="0">
                <a:solidFill>
                  <a:srgbClr val="3D3D3D"/>
                </a:solidFill>
                <a:latin typeface="Arial"/>
                <a:cs typeface="Arial"/>
              </a:rPr>
              <a:t>byte</a:t>
            </a:r>
            <a:r>
              <a:rPr sz="1350" b="1" spc="-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-60" dirty="0" smtClean="0">
                <a:solidFill>
                  <a:srgbClr val="3D3D3D"/>
                </a:solidFill>
                <a:latin typeface="Arial"/>
                <a:cs typeface="Arial"/>
              </a:rPr>
              <a:t>only</a:t>
            </a:r>
            <a:endParaRPr sz="1400">
              <a:latin typeface="Arial"/>
              <a:cs typeface="Arial"/>
            </a:endParaRPr>
          </a:p>
          <a:p>
            <a:pPr marL="135890">
              <a:lnSpc>
                <a:spcPts val="1730"/>
              </a:lnSpc>
            </a:pPr>
            <a:r>
              <a:rPr sz="1400" b="1" spc="-90" dirty="0" smtClean="0">
                <a:solidFill>
                  <a:srgbClr val="3D3D3D"/>
                </a:solidFill>
                <a:latin typeface="Arial"/>
                <a:cs typeface="Arial"/>
              </a:rPr>
              <a:t>10</a:t>
            </a:r>
            <a:r>
              <a:rPr sz="1400" b="1" spc="-15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600" b="1" spc="-95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600" b="1" spc="-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600" b="1" spc="-1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read/write</a:t>
            </a:r>
            <a:r>
              <a:rPr sz="1600" b="1" spc="114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00" b="1" spc="-80" dirty="0" smtClean="0">
                <a:solidFill>
                  <a:srgbClr val="3D3D3D"/>
                </a:solidFill>
                <a:latin typeface="Arial"/>
                <a:cs typeface="Arial"/>
              </a:rPr>
              <a:t>most- </a:t>
            </a:r>
            <a:r>
              <a:rPr sz="1400" b="1" spc="-7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-65" dirty="0" smtClean="0">
                <a:solidFill>
                  <a:srgbClr val="3D3D3D"/>
                </a:solidFill>
                <a:latin typeface="Arial"/>
                <a:cs typeface="Arial"/>
              </a:rPr>
              <a:t>ignificant</a:t>
            </a:r>
            <a:endParaRPr sz="1400">
              <a:latin typeface="Arial"/>
              <a:cs typeface="Arial"/>
            </a:endParaRPr>
          </a:p>
          <a:p>
            <a:pPr marL="487680">
              <a:lnSpc>
                <a:spcPts val="1605"/>
              </a:lnSpc>
            </a:pPr>
            <a:r>
              <a:rPr sz="1350" b="1" spc="-65" dirty="0" smtClean="0">
                <a:solidFill>
                  <a:srgbClr val="3D3D3D"/>
                </a:solidFill>
                <a:latin typeface="Arial"/>
                <a:cs typeface="Arial"/>
              </a:rPr>
              <a:t>byte</a:t>
            </a:r>
            <a:r>
              <a:rPr sz="1350" b="1" spc="-1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350" b="1" spc="-45" dirty="0" smtClean="0">
                <a:solidFill>
                  <a:srgbClr val="3D3D3D"/>
                </a:solidFill>
                <a:latin typeface="Arial"/>
                <a:cs typeface="Arial"/>
              </a:rPr>
              <a:t>only</a:t>
            </a:r>
            <a:endParaRPr sz="1350">
              <a:latin typeface="Arial"/>
              <a:cs typeface="Arial"/>
            </a:endParaRPr>
          </a:p>
          <a:p>
            <a:pPr marL="469900" marR="45720" indent="-338455">
              <a:lnSpc>
                <a:spcPct val="91700"/>
              </a:lnSpc>
              <a:spcBef>
                <a:spcPts val="70"/>
              </a:spcBef>
            </a:pPr>
            <a:r>
              <a:rPr sz="1350" b="1" spc="275" dirty="0" smtClean="0">
                <a:solidFill>
                  <a:srgbClr val="3D3D3D"/>
                </a:solidFill>
                <a:latin typeface="Arial"/>
                <a:cs typeface="Arial"/>
              </a:rPr>
              <a:t>II</a:t>
            </a:r>
            <a:r>
              <a:rPr sz="1350" b="1" spc="-3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350" b="1" spc="0" dirty="0" smtClean="0">
                <a:solidFill>
                  <a:srgbClr val="3D3D3D"/>
                </a:solidFill>
                <a:latin typeface="Arial"/>
                <a:cs typeface="Arial"/>
              </a:rPr>
              <a:t>=read/write</a:t>
            </a:r>
            <a:r>
              <a:rPr sz="1350" b="1" spc="9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500" b="1" spc="-40" dirty="0" smtClean="0">
                <a:solidFill>
                  <a:srgbClr val="3D3D3D"/>
                </a:solidFill>
                <a:latin typeface="Times New Roman"/>
                <a:cs typeface="Times New Roman"/>
              </a:rPr>
              <a:t>least-significant</a:t>
            </a:r>
            <a:r>
              <a:rPr sz="1500" b="1" spc="-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byte</a:t>
            </a:r>
            <a:r>
              <a:rPr sz="1400" b="1" spc="10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50" b="1" spc="-60" dirty="0" smtClean="0">
                <a:solidFill>
                  <a:srgbClr val="3D3D3D"/>
                </a:solidFill>
                <a:latin typeface="Times New Roman"/>
                <a:cs typeface="Times New Roman"/>
              </a:rPr>
              <a:t>first</a:t>
            </a:r>
            <a:r>
              <a:rPr sz="1450" b="1" spc="-2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50" b="1" spc="15" dirty="0" smtClean="0">
                <a:solidFill>
                  <a:srgbClr val="626262"/>
                </a:solidFill>
                <a:latin typeface="Times New Roman"/>
                <a:cs typeface="Times New Roman"/>
              </a:rPr>
              <a:t>,</a:t>
            </a:r>
            <a:r>
              <a:rPr sz="1450" b="1" spc="-2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 smtClean="0">
                <a:solidFill>
                  <a:srgbClr val="3D3D3D"/>
                </a:solidFill>
                <a:latin typeface="Times New Roman"/>
                <a:cs typeface="Times New Roman"/>
              </a:rPr>
              <a:t>followed</a:t>
            </a:r>
            <a:r>
              <a:rPr sz="1400" b="1" spc="1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 smtClean="0">
                <a:solidFill>
                  <a:srgbClr val="3D3D3D"/>
                </a:solidFill>
                <a:latin typeface="Times New Roman"/>
                <a:cs typeface="Times New Roman"/>
              </a:rPr>
              <a:t>by</a:t>
            </a:r>
            <a:r>
              <a:rPr sz="1400" b="1" spc="7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50" b="1" spc="-75" dirty="0" smtClean="0">
                <a:solidFill>
                  <a:srgbClr val="3D3D3D"/>
                </a:solidFill>
                <a:latin typeface="Arial"/>
                <a:cs typeface="Arial"/>
              </a:rPr>
              <a:t>the</a:t>
            </a:r>
            <a:r>
              <a:rPr sz="1350" b="1" spc="-4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600" b="1" spc="-1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mo</a:t>
            </a:r>
            <a:r>
              <a:rPr sz="1600" b="1" spc="18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600" b="1" spc="-195" dirty="0" smtClean="0">
                <a:solidFill>
                  <a:srgbClr val="3D3D3D"/>
                </a:solidFill>
                <a:latin typeface="Times New Roman"/>
                <a:cs typeface="Times New Roman"/>
              </a:rPr>
              <a:t>t</a:t>
            </a:r>
            <a:r>
              <a:rPr sz="1600" b="1" spc="-24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 smtClean="0">
                <a:solidFill>
                  <a:srgbClr val="626262"/>
                </a:solidFill>
                <a:latin typeface="Times New Roman"/>
                <a:cs typeface="Times New Roman"/>
              </a:rPr>
              <a:t>-</a:t>
            </a:r>
            <a:r>
              <a:rPr sz="1600" b="1" spc="-254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significant</a:t>
            </a:r>
            <a:r>
              <a:rPr sz="1600" b="1" spc="18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50" b="1" spc="-70" dirty="0" smtClean="0">
                <a:solidFill>
                  <a:srgbClr val="3D3D3D"/>
                </a:solidFill>
                <a:latin typeface="Arial"/>
                <a:cs typeface="Arial"/>
              </a:rPr>
              <a:t>byte</a:t>
            </a:r>
            <a:endParaRPr sz="13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450" b="1" spc="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Select </a:t>
            </a:r>
            <a:r>
              <a:rPr sz="1450" b="1" spc="-6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50" b="1" spc="-80" dirty="0" smtClean="0">
                <a:solidFill>
                  <a:srgbClr val="3D3D3D"/>
                </a:solidFill>
                <a:latin typeface="Arial"/>
                <a:cs typeface="Arial"/>
              </a:rPr>
              <a:t>counter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9076" y="2537967"/>
            <a:ext cx="65341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25" dirty="0" smtClean="0">
                <a:solidFill>
                  <a:srgbClr val="3D3D3D"/>
                </a:solidFill>
                <a:latin typeface="Arial"/>
                <a:cs typeface="Arial"/>
              </a:rPr>
              <a:t>mode</a:t>
            </a:r>
            <a:r>
              <a:rPr sz="1400" b="1" spc="-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10" dirty="0" smtClean="0">
                <a:solidFill>
                  <a:srgbClr val="3D3D3D"/>
                </a:solidFill>
                <a:latin typeface="Arial"/>
                <a:cs typeface="Arial"/>
              </a:rPr>
              <a:t>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7959" y="4985257"/>
            <a:ext cx="1985010" cy="906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85"/>
              </a:lnSpc>
            </a:pPr>
            <a:r>
              <a:rPr sz="1500" b="1" spc="3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00</a:t>
            </a:r>
            <a:r>
              <a:rPr sz="1500" b="1" spc="-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750" b="1" spc="-1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=</a:t>
            </a:r>
            <a:r>
              <a:rPr sz="1750" b="1" spc="-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50" b="1" spc="-80" dirty="0" smtClean="0">
                <a:solidFill>
                  <a:srgbClr val="3D3D3D"/>
                </a:solidFill>
                <a:latin typeface="Arial"/>
                <a:cs typeface="Arial"/>
              </a:rPr>
              <a:t>counter</a:t>
            </a:r>
            <a:r>
              <a:rPr sz="1350" b="1" spc="-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350" b="1" spc="180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995"/>
              </a:lnSpc>
            </a:pPr>
            <a:r>
              <a:rPr sz="1400" b="1" spc="18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400" b="1" spc="150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1400" b="1" spc="-3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2200" b="1" spc="-415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2200" b="1" spc="-21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400" b="1" spc="-105" dirty="0" smtClean="0">
                <a:solidFill>
                  <a:srgbClr val="3D3D3D"/>
                </a:solidFill>
                <a:latin typeface="Arial"/>
                <a:cs typeface="Arial"/>
              </a:rPr>
              <a:t>counter </a:t>
            </a:r>
            <a:r>
              <a:rPr sz="1400" b="1" spc="-13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150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35560">
              <a:lnSpc>
                <a:spcPts val="1530"/>
              </a:lnSpc>
            </a:pPr>
            <a:r>
              <a:rPr sz="1400" b="1" spc="-24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400" b="1" spc="10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400" b="1" spc="-9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0" dirty="0" smtClean="0">
                <a:solidFill>
                  <a:srgbClr val="525252"/>
                </a:solidFill>
                <a:latin typeface="Arial"/>
                <a:cs typeface="Arial"/>
              </a:rPr>
              <a:t>=</a:t>
            </a:r>
            <a:r>
              <a:rPr sz="1400" b="1" spc="-3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110" dirty="0" smtClean="0">
                <a:solidFill>
                  <a:srgbClr val="3D3D3D"/>
                </a:solidFill>
                <a:latin typeface="Arial"/>
                <a:cs typeface="Arial"/>
              </a:rPr>
              <a:t>counter</a:t>
            </a:r>
            <a:r>
              <a:rPr sz="1400" b="1" spc="-1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00" b="1" spc="75" dirty="0" smtClean="0">
                <a:solidFill>
                  <a:srgbClr val="3D3D3D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35560">
              <a:lnSpc>
                <a:spcPts val="1630"/>
              </a:lnSpc>
            </a:pPr>
            <a:r>
              <a:rPr sz="1450" b="1" spc="-1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11</a:t>
            </a:r>
            <a:r>
              <a:rPr sz="1450" b="1" spc="13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50" b="1" spc="0" dirty="0" smtClean="0">
                <a:solidFill>
                  <a:srgbClr val="3D3D3D"/>
                </a:solidFill>
                <a:latin typeface="Times New Roman"/>
                <a:cs typeface="Times New Roman"/>
              </a:rPr>
              <a:t>=read-back</a:t>
            </a:r>
            <a:r>
              <a:rPr sz="1450" b="1" spc="1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50" b="1" spc="-55" dirty="0" smtClean="0">
                <a:solidFill>
                  <a:srgbClr val="3D3D3D"/>
                </a:solidFill>
                <a:latin typeface="Times New Roman"/>
                <a:cs typeface="Times New Roman"/>
              </a:rPr>
              <a:t>command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85622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FFFFH;</a:t>
            </a:r>
            <a:r>
              <a:rPr sz="3200" spc="-2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1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ount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FFFFH+l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(6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,5</a:t>
            </a:r>
            <a:r>
              <a:rPr sz="3200" spc="-15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,0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BCD.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644890" cy="395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350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divi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e-by 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K (FFFF</a:t>
            </a:r>
            <a:r>
              <a:rPr sz="3200" spc="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gen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1</a:t>
            </a:r>
            <a:r>
              <a:rPr sz="3200" spc="-1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.2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Hz </a:t>
            </a:r>
            <a:r>
              <a:rPr sz="3200" spc="-10" dirty="0" smtClean="0">
                <a:latin typeface="Arial"/>
                <a:cs typeface="Arial"/>
              </a:rPr>
              <a:t>(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96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Hz)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freq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y of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4.</a:t>
            </a:r>
            <a:r>
              <a:rPr sz="2800" spc="-10" dirty="0" smtClean="0">
                <a:latin typeface="Arial"/>
                <a:cs typeface="Arial"/>
              </a:rPr>
              <a:t>7</a:t>
            </a:r>
            <a:r>
              <a:rPr sz="2800" spc="-20" dirty="0" smtClean="0">
                <a:latin typeface="Arial"/>
                <a:cs typeface="Arial"/>
              </a:rPr>
              <a:t>7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MHz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+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1.</a:t>
            </a:r>
            <a:r>
              <a:rPr sz="2800" spc="-10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9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MHz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5603747"/>
            <a:ext cx="873379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1–3</a:t>
            </a:r>
            <a:r>
              <a:rPr sz="1800" b="1" spc="0" dirty="0" smtClean="0">
                <a:latin typeface="Arial"/>
                <a:cs typeface="Arial"/>
              </a:rPr>
              <a:t>5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six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8254</a:t>
            </a:r>
            <a:r>
              <a:rPr sz="1800" spc="0" dirty="0" smtClean="0">
                <a:latin typeface="Arial"/>
                <a:cs typeface="Arial"/>
              </a:rPr>
              <a:t>-2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mma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terv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time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 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 </a:t>
            </a:r>
            <a:r>
              <a:rPr sz="1800" spc="-5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3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5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762000"/>
            <a:ext cx="4812792" cy="477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200" b="1" spc="-175" dirty="0" smtClean="0">
                <a:latin typeface="Arial"/>
                <a:cs typeface="Arial"/>
              </a:rPr>
              <a:t>M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25" dirty="0" smtClean="0">
                <a:latin typeface="Arial"/>
                <a:cs typeface="Arial"/>
              </a:rPr>
              <a:t>des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of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50" dirty="0" smtClean="0">
                <a:latin typeface="Arial"/>
                <a:cs typeface="Arial"/>
              </a:rPr>
              <a:t>Op</a:t>
            </a:r>
            <a:r>
              <a:rPr sz="4200" b="1" spc="-140" dirty="0" smtClean="0">
                <a:latin typeface="Arial"/>
                <a:cs typeface="Arial"/>
              </a:rPr>
              <a:t>e</a:t>
            </a:r>
            <a:r>
              <a:rPr sz="4200" b="1" spc="-100" dirty="0" smtClean="0">
                <a:latin typeface="Arial"/>
                <a:cs typeface="Arial"/>
              </a:rPr>
              <a:t>ration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331721"/>
            <a:ext cx="3597910" cy="3507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23177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six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15" dirty="0" smtClean="0">
                <a:latin typeface="Arial"/>
                <a:cs typeface="Arial"/>
              </a:rPr>
              <a:t>–5)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825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12700" indent="-287020">
              <a:lnSpc>
                <a:spcPct val="999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funct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 with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K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(G)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trol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OUT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0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35670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413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 word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written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 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6457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Note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(G)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gic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co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93345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le of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will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top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 G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Isolated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Mem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-15" dirty="0" smtClean="0">
                <a:latin typeface="Arial"/>
                <a:cs typeface="Arial"/>
              </a:rPr>
              <a:t>y</a:t>
            </a:r>
            <a:r>
              <a:rPr sz="4000" b="1" spc="-25" dirty="0" smtClean="0">
                <a:latin typeface="Arial"/>
                <a:cs typeface="Arial"/>
              </a:rPr>
              <a:t>-Mapp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d</a:t>
            </a:r>
            <a:r>
              <a:rPr sz="4000" b="1" spc="5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68334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I/O: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dirty="0" smtClean="0">
                <a:latin typeface="Arial"/>
                <a:cs typeface="Arial"/>
              </a:rPr>
              <a:t>i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ol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ted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I/O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mor</a:t>
            </a:r>
            <a:r>
              <a:rPr sz="3200" b="1" spc="-15" dirty="0" smtClean="0">
                <a:latin typeface="Arial"/>
                <a:cs typeface="Arial"/>
              </a:rPr>
              <a:t>y</a:t>
            </a:r>
            <a:r>
              <a:rPr sz="3200" b="1" spc="0" dirty="0" smtClean="0">
                <a:latin typeface="Arial"/>
                <a:cs typeface="Arial"/>
              </a:rPr>
              <a:t>-m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pp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I/</a:t>
            </a:r>
            <a:r>
              <a:rPr sz="3200" b="1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isol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IN, INS, 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100" dirty="0" smtClean="0">
                <a:latin typeface="Arial"/>
                <a:cs typeface="Arial"/>
              </a:rPr>
              <a:t>r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 accumu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003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-map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 inst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uction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that re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nces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lish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 d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ry-ma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25484" cy="503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retri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vibr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-sho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001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ecom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OUT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low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10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ods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ere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ulse,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cont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39759" cy="5059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co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R="30670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 wi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min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unt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10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clock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cl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cle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n</a:t>
            </a:r>
            <a:r>
              <a:rPr sz="3200" spc="0" dirty="0" smtClean="0">
                <a:latin typeface="Arial"/>
                <a:cs typeface="Arial"/>
              </a:rPr>
              <a:t>ew co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 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inpu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ogic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mode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nti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ous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41080" cy="448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Gen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squ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OUT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9652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is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igh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alf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low 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lf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co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06616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 clocking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riod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er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is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8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775335" indent="-287020" algn="just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progra</a:t>
            </a:r>
            <a:r>
              <a:rPr sz="2800" spc="-20" dirty="0" smtClean="0">
                <a:latin typeface="Arial"/>
                <a:cs typeface="Arial"/>
              </a:rPr>
              <a:t>mmed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5,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tp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two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4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67750" cy="5095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sing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clocking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low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cle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unt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endParaRPr sz="2800">
              <a:latin typeface="Arial"/>
              <a:cs typeface="Arial"/>
            </a:endParaRPr>
          </a:p>
          <a:p>
            <a:pPr marR="2030730" algn="ctr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com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ete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Opera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-shot.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endParaRPr sz="3200">
              <a:latin typeface="Arial"/>
              <a:cs typeface="Arial"/>
            </a:endParaRPr>
          </a:p>
          <a:p>
            <a:pPr marR="195453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inpu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ogic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ese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78825" cy="298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rdware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-shot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f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83756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cept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ted 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rig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pin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ware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 simi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ar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 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retri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40" dirty="0" smtClean="0">
                <a:latin typeface="Arial"/>
                <a:cs typeface="Arial"/>
              </a:rPr>
              <a:t>Ge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100" dirty="0" smtClean="0">
                <a:latin typeface="Arial"/>
                <a:cs typeface="Arial"/>
              </a:rPr>
              <a:t>erating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a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350" dirty="0" smtClean="0">
                <a:latin typeface="Arial"/>
                <a:cs typeface="Arial"/>
              </a:rPr>
              <a:t>W</a:t>
            </a:r>
            <a:r>
              <a:rPr sz="4200" b="1" spc="-105" dirty="0" smtClean="0">
                <a:latin typeface="Arial"/>
                <a:cs typeface="Arial"/>
              </a:rPr>
              <a:t>avef</a:t>
            </a:r>
            <a:r>
              <a:rPr sz="4200" b="1" spc="-150" dirty="0" smtClean="0">
                <a:latin typeface="Arial"/>
                <a:cs typeface="Arial"/>
              </a:rPr>
              <a:t>o</a:t>
            </a:r>
            <a:r>
              <a:rPr sz="4200" b="1" spc="-135" dirty="0" smtClean="0">
                <a:latin typeface="Arial"/>
                <a:cs typeface="Arial"/>
              </a:rPr>
              <a:t>rm</a:t>
            </a:r>
            <a:r>
              <a:rPr sz="4200" b="1" spc="-2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with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25" dirty="0" smtClean="0">
                <a:latin typeface="Arial"/>
                <a:cs typeface="Arial"/>
              </a:rPr>
              <a:t>8254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46795" cy="350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1–3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0" dirty="0" smtClean="0">
                <a:latin typeface="Arial"/>
                <a:cs typeface="Arial"/>
              </a:rPr>
              <a:t> 0700</a:t>
            </a:r>
            <a:r>
              <a:rPr sz="3200" spc="0" dirty="0" smtClean="0">
                <a:latin typeface="Arial"/>
                <a:cs typeface="Arial"/>
              </a:rPr>
              <a:t>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0702</a:t>
            </a:r>
            <a:r>
              <a:rPr sz="3200" spc="0" dirty="0" smtClean="0">
                <a:latin typeface="Arial"/>
                <a:cs typeface="Arial"/>
              </a:rPr>
              <a:t>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070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H,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0706</a:t>
            </a:r>
            <a:r>
              <a:rPr sz="3200" spc="0" dirty="0" smtClean="0">
                <a:latin typeface="Arial"/>
                <a:cs typeface="Arial"/>
              </a:rPr>
              <a:t>H 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-5" dirty="0" smtClean="0">
                <a:latin typeface="Arial"/>
                <a:cs typeface="Arial"/>
              </a:rPr>
              <a:t>6SX.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318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</a:t>
            </a:r>
            <a:r>
              <a:rPr sz="3200" spc="-2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 stro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8254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-or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6232" y="1625346"/>
            <a:ext cx="3744468" cy="0"/>
          </a:xfrm>
          <a:custGeom>
            <a:avLst/>
            <a:gdLst/>
            <a:ahLst/>
            <a:cxnLst/>
            <a:rect l="l" t="t" r="r" b="b"/>
            <a:pathLst>
              <a:path w="3744468">
                <a:moveTo>
                  <a:pt x="0" y="0"/>
                </a:moveTo>
                <a:lnTo>
                  <a:pt x="3744468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3841" y="1618488"/>
            <a:ext cx="0" cy="603504"/>
          </a:xfrm>
          <a:custGeom>
            <a:avLst/>
            <a:gdLst/>
            <a:ahLst/>
            <a:cxnLst/>
            <a:rect l="l" t="t" r="r" b="b"/>
            <a:pathLst>
              <a:path h="603504">
                <a:moveTo>
                  <a:pt x="0" y="603504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6232" y="2041398"/>
            <a:ext cx="2167128" cy="0"/>
          </a:xfrm>
          <a:custGeom>
            <a:avLst/>
            <a:gdLst/>
            <a:ahLst/>
            <a:cxnLst/>
            <a:rect l="l" t="t" r="r" b="b"/>
            <a:pathLst>
              <a:path w="2167128">
                <a:moveTo>
                  <a:pt x="0" y="0"/>
                </a:moveTo>
                <a:lnTo>
                  <a:pt x="2167128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6232" y="2050542"/>
            <a:ext cx="2395728" cy="0"/>
          </a:xfrm>
          <a:custGeom>
            <a:avLst/>
            <a:gdLst/>
            <a:ahLst/>
            <a:cxnLst/>
            <a:rect l="l" t="t" r="r" b="b"/>
            <a:pathLst>
              <a:path w="2395728">
                <a:moveTo>
                  <a:pt x="0" y="0"/>
                </a:moveTo>
                <a:lnTo>
                  <a:pt x="2395728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5102" y="1952244"/>
            <a:ext cx="0" cy="1815083"/>
          </a:xfrm>
          <a:custGeom>
            <a:avLst/>
            <a:gdLst/>
            <a:ahLst/>
            <a:cxnLst/>
            <a:rect l="l" t="t" r="r" b="b"/>
            <a:pathLst>
              <a:path h="1815083">
                <a:moveTo>
                  <a:pt x="0" y="1815083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4528" y="2039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2855" y="2039111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4658" y="1952244"/>
            <a:ext cx="0" cy="1815083"/>
          </a:xfrm>
          <a:custGeom>
            <a:avLst/>
            <a:gdLst/>
            <a:ahLst/>
            <a:cxnLst/>
            <a:rect l="l" t="t" r="r" b="b"/>
            <a:pathLst>
              <a:path h="1815083">
                <a:moveTo>
                  <a:pt x="0" y="1815083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7379" y="2203704"/>
            <a:ext cx="2107692" cy="0"/>
          </a:xfrm>
          <a:custGeom>
            <a:avLst/>
            <a:gdLst/>
            <a:ahLst/>
            <a:cxnLst/>
            <a:rect l="l" t="t" r="r" b="b"/>
            <a:pathLst>
              <a:path w="2107692">
                <a:moveTo>
                  <a:pt x="0" y="0"/>
                </a:moveTo>
                <a:lnTo>
                  <a:pt x="21076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0500" y="2203704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7597" y="2048255"/>
            <a:ext cx="0" cy="292608"/>
          </a:xfrm>
          <a:custGeom>
            <a:avLst/>
            <a:gdLst/>
            <a:ahLst/>
            <a:cxnLst/>
            <a:rect l="l" t="t" r="r" b="b"/>
            <a:pathLst>
              <a:path h="292608">
                <a:moveTo>
                  <a:pt x="0" y="292608"/>
                </a:moveTo>
                <a:lnTo>
                  <a:pt x="0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7379" y="2322576"/>
            <a:ext cx="2107692" cy="0"/>
          </a:xfrm>
          <a:custGeom>
            <a:avLst/>
            <a:gdLst/>
            <a:ahLst/>
            <a:cxnLst/>
            <a:rect l="l" t="t" r="r" b="b"/>
            <a:pathLst>
              <a:path w="2107692">
                <a:moveTo>
                  <a:pt x="0" y="0"/>
                </a:moveTo>
                <a:lnTo>
                  <a:pt x="21076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0500" y="2322576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3228" y="2322576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93841" y="1618488"/>
            <a:ext cx="0" cy="740663"/>
          </a:xfrm>
          <a:custGeom>
            <a:avLst/>
            <a:gdLst/>
            <a:ahLst/>
            <a:cxnLst/>
            <a:rect l="l" t="t" r="r" b="b"/>
            <a:pathLst>
              <a:path h="740663">
                <a:moveTo>
                  <a:pt x="0" y="740663"/>
                </a:moveTo>
                <a:lnTo>
                  <a:pt x="0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7379" y="2432304"/>
            <a:ext cx="2107692" cy="0"/>
          </a:xfrm>
          <a:custGeom>
            <a:avLst/>
            <a:gdLst/>
            <a:ahLst/>
            <a:cxnLst/>
            <a:rect l="l" t="t" r="r" b="b"/>
            <a:pathLst>
              <a:path w="2107692">
                <a:moveTo>
                  <a:pt x="0" y="0"/>
                </a:moveTo>
                <a:lnTo>
                  <a:pt x="21076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0500" y="2432304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9511" y="2432304"/>
            <a:ext cx="694943" cy="0"/>
          </a:xfrm>
          <a:custGeom>
            <a:avLst/>
            <a:gdLst/>
            <a:ahLst/>
            <a:cxnLst/>
            <a:rect l="l" t="t" r="r" b="b"/>
            <a:pathLst>
              <a:path w="694943">
                <a:moveTo>
                  <a:pt x="0" y="0"/>
                </a:moveTo>
                <a:lnTo>
                  <a:pt x="694943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3841" y="2299716"/>
            <a:ext cx="0" cy="155447"/>
          </a:xfrm>
          <a:custGeom>
            <a:avLst/>
            <a:gdLst/>
            <a:ahLst/>
            <a:cxnLst/>
            <a:rect l="l" t="t" r="r" b="b"/>
            <a:pathLst>
              <a:path h="155447">
                <a:moveTo>
                  <a:pt x="0" y="155447"/>
                </a:moveTo>
                <a:lnTo>
                  <a:pt x="0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7597" y="2089404"/>
            <a:ext cx="0" cy="402336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3200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7379" y="2551176"/>
            <a:ext cx="2107692" cy="0"/>
          </a:xfrm>
          <a:custGeom>
            <a:avLst/>
            <a:gdLst/>
            <a:ahLst/>
            <a:cxnLst/>
            <a:rect l="l" t="t" r="r" b="b"/>
            <a:pathLst>
              <a:path w="2107692">
                <a:moveTo>
                  <a:pt x="0" y="0"/>
                </a:moveTo>
                <a:lnTo>
                  <a:pt x="21076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0500" y="2551176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9511" y="2551176"/>
            <a:ext cx="690372" cy="0"/>
          </a:xfrm>
          <a:custGeom>
            <a:avLst/>
            <a:gdLst/>
            <a:ahLst/>
            <a:cxnLst/>
            <a:rect l="l" t="t" r="r" b="b"/>
            <a:pathLst>
              <a:path w="690372">
                <a:moveTo>
                  <a:pt x="0" y="0"/>
                </a:moveTo>
                <a:lnTo>
                  <a:pt x="690372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93841" y="2414016"/>
            <a:ext cx="0" cy="274319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274319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27597" y="2414016"/>
            <a:ext cx="0" cy="448055"/>
          </a:xfrm>
          <a:custGeom>
            <a:avLst/>
            <a:gdLst/>
            <a:ahLst/>
            <a:cxnLst/>
            <a:rect l="l" t="t" r="r" b="b"/>
            <a:pathLst>
              <a:path h="448055">
                <a:moveTo>
                  <a:pt x="0" y="448055"/>
                </a:moveTo>
                <a:lnTo>
                  <a:pt x="0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07023" y="2551176"/>
            <a:ext cx="347472" cy="0"/>
          </a:xfrm>
          <a:custGeom>
            <a:avLst/>
            <a:gdLst/>
            <a:ahLst/>
            <a:cxnLst/>
            <a:rect l="l" t="t" r="r" b="b"/>
            <a:pathLst>
              <a:path w="347472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457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7379" y="2670048"/>
            <a:ext cx="2107692" cy="0"/>
          </a:xfrm>
          <a:custGeom>
            <a:avLst/>
            <a:gdLst/>
            <a:ahLst/>
            <a:cxnLst/>
            <a:rect l="l" t="t" r="r" b="b"/>
            <a:pathLst>
              <a:path w="2107692">
                <a:moveTo>
                  <a:pt x="0" y="0"/>
                </a:moveTo>
                <a:lnTo>
                  <a:pt x="21076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0500" y="2670048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7379" y="2784348"/>
            <a:ext cx="2107692" cy="0"/>
          </a:xfrm>
          <a:custGeom>
            <a:avLst/>
            <a:gdLst/>
            <a:ahLst/>
            <a:cxnLst/>
            <a:rect l="l" t="t" r="r" b="b"/>
            <a:pathLst>
              <a:path w="2107692">
                <a:moveTo>
                  <a:pt x="0" y="0"/>
                </a:moveTo>
                <a:lnTo>
                  <a:pt x="210769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00500" y="2784348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53228" y="2855214"/>
            <a:ext cx="676656" cy="0"/>
          </a:xfrm>
          <a:custGeom>
            <a:avLst/>
            <a:gdLst/>
            <a:ahLst/>
            <a:cxnLst/>
            <a:rect l="l" t="t" r="r" b="b"/>
            <a:pathLst>
              <a:path w="676656">
                <a:moveTo>
                  <a:pt x="0" y="0"/>
                </a:moveTo>
                <a:lnTo>
                  <a:pt x="676656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60804" y="2850642"/>
            <a:ext cx="2391156" cy="0"/>
          </a:xfrm>
          <a:custGeom>
            <a:avLst/>
            <a:gdLst/>
            <a:ahLst/>
            <a:cxnLst/>
            <a:rect l="l" t="t" r="r" b="b"/>
            <a:pathLst>
              <a:path w="2391155">
                <a:moveTo>
                  <a:pt x="0" y="0"/>
                </a:moveTo>
                <a:lnTo>
                  <a:pt x="2391156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3228" y="2964942"/>
            <a:ext cx="992124" cy="0"/>
          </a:xfrm>
          <a:custGeom>
            <a:avLst/>
            <a:gdLst/>
            <a:ahLst/>
            <a:cxnLst/>
            <a:rect l="l" t="t" r="r" b="b"/>
            <a:pathLst>
              <a:path w="992124">
                <a:moveTo>
                  <a:pt x="0" y="0"/>
                </a:moveTo>
                <a:lnTo>
                  <a:pt x="992124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97379" y="3118104"/>
            <a:ext cx="470915" cy="0"/>
          </a:xfrm>
          <a:custGeom>
            <a:avLst/>
            <a:gdLst/>
            <a:ahLst/>
            <a:cxnLst/>
            <a:rect l="l" t="t" r="r" b="b"/>
            <a:pathLst>
              <a:path w="470915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4572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68295" y="3118104"/>
            <a:ext cx="1527048" cy="0"/>
          </a:xfrm>
          <a:custGeom>
            <a:avLst/>
            <a:gdLst/>
            <a:ahLst/>
            <a:cxnLst/>
            <a:rect l="l" t="t" r="r" b="b"/>
            <a:pathLst>
              <a:path w="1527048">
                <a:moveTo>
                  <a:pt x="0" y="0"/>
                </a:moveTo>
                <a:lnTo>
                  <a:pt x="1527048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90771" y="3118104"/>
            <a:ext cx="233172" cy="0"/>
          </a:xfrm>
          <a:custGeom>
            <a:avLst/>
            <a:gdLst/>
            <a:ahLst/>
            <a:cxnLst/>
            <a:rect l="l" t="t" r="r" b="b"/>
            <a:pathLst>
              <a:path w="233172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3944" y="3118104"/>
            <a:ext cx="118871" cy="0"/>
          </a:xfrm>
          <a:custGeom>
            <a:avLst/>
            <a:gdLst/>
            <a:ahLst/>
            <a:cxnLst/>
            <a:rect l="l" t="t" r="r" b="b"/>
            <a:pathLst>
              <a:path w="118871">
                <a:moveTo>
                  <a:pt x="0" y="0"/>
                </a:moveTo>
                <a:lnTo>
                  <a:pt x="118871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8295" y="3246120"/>
            <a:ext cx="1527048" cy="0"/>
          </a:xfrm>
          <a:custGeom>
            <a:avLst/>
            <a:gdLst/>
            <a:ahLst/>
            <a:cxnLst/>
            <a:rect l="l" t="t" r="r" b="b"/>
            <a:pathLst>
              <a:path w="1527048">
                <a:moveTo>
                  <a:pt x="0" y="0"/>
                </a:moveTo>
                <a:lnTo>
                  <a:pt x="1527048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0771" y="3246120"/>
            <a:ext cx="352043" cy="0"/>
          </a:xfrm>
          <a:custGeom>
            <a:avLst/>
            <a:gdLst/>
            <a:ahLst/>
            <a:cxnLst/>
            <a:rect l="l" t="t" r="r" b="b"/>
            <a:pathLst>
              <a:path w="352043">
                <a:moveTo>
                  <a:pt x="0" y="0"/>
                </a:moveTo>
                <a:lnTo>
                  <a:pt x="352043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97379" y="3355847"/>
            <a:ext cx="1997964" cy="0"/>
          </a:xfrm>
          <a:custGeom>
            <a:avLst/>
            <a:gdLst/>
            <a:ahLst/>
            <a:cxnLst/>
            <a:rect l="l" t="t" r="r" b="b"/>
            <a:pathLst>
              <a:path w="1997964">
                <a:moveTo>
                  <a:pt x="0" y="0"/>
                </a:moveTo>
                <a:lnTo>
                  <a:pt x="199796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0771" y="3355847"/>
            <a:ext cx="352043" cy="0"/>
          </a:xfrm>
          <a:custGeom>
            <a:avLst/>
            <a:gdLst/>
            <a:ahLst/>
            <a:cxnLst/>
            <a:rect l="l" t="t" r="r" b="b"/>
            <a:pathLst>
              <a:path w="352043">
                <a:moveTo>
                  <a:pt x="0" y="0"/>
                </a:moveTo>
                <a:lnTo>
                  <a:pt x="352043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97379" y="3497579"/>
            <a:ext cx="1997964" cy="0"/>
          </a:xfrm>
          <a:custGeom>
            <a:avLst/>
            <a:gdLst/>
            <a:ahLst/>
            <a:cxnLst/>
            <a:rect l="l" t="t" r="r" b="b"/>
            <a:pathLst>
              <a:path w="1997964">
                <a:moveTo>
                  <a:pt x="0" y="0"/>
                </a:moveTo>
                <a:lnTo>
                  <a:pt x="199796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90771" y="3497579"/>
            <a:ext cx="352043" cy="0"/>
          </a:xfrm>
          <a:custGeom>
            <a:avLst/>
            <a:gdLst/>
            <a:ahLst/>
            <a:cxnLst/>
            <a:rect l="l" t="t" r="r" b="b"/>
            <a:pathLst>
              <a:path w="352043">
                <a:moveTo>
                  <a:pt x="0" y="0"/>
                </a:moveTo>
                <a:lnTo>
                  <a:pt x="352043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83664" y="3659885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50007" y="3659885"/>
            <a:ext cx="1124712" cy="0"/>
          </a:xfrm>
          <a:custGeom>
            <a:avLst/>
            <a:gdLst/>
            <a:ahLst/>
            <a:cxnLst/>
            <a:rect l="l" t="t" r="r" b="b"/>
            <a:pathLst>
              <a:path w="1124712">
                <a:moveTo>
                  <a:pt x="0" y="0"/>
                </a:moveTo>
                <a:lnTo>
                  <a:pt x="1124712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83279" y="3657600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21023" y="3657600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42815" y="3760470"/>
            <a:ext cx="1024128" cy="0"/>
          </a:xfrm>
          <a:custGeom>
            <a:avLst/>
            <a:gdLst/>
            <a:ahLst/>
            <a:cxnLst/>
            <a:rect l="l" t="t" r="r" b="b"/>
            <a:pathLst>
              <a:path w="1024128">
                <a:moveTo>
                  <a:pt x="0" y="0"/>
                </a:moveTo>
                <a:lnTo>
                  <a:pt x="1024128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54729" y="3630167"/>
            <a:ext cx="0" cy="73152"/>
          </a:xfrm>
          <a:custGeom>
            <a:avLst/>
            <a:gdLst/>
            <a:ahLst/>
            <a:cxnLst/>
            <a:rect l="l" t="t" r="r" b="b"/>
            <a:pathLst>
              <a:path h="73152">
                <a:moveTo>
                  <a:pt x="0" y="73152"/>
                </a:moveTo>
                <a:lnTo>
                  <a:pt x="0" y="0"/>
                </a:lnTo>
              </a:path>
            </a:pathLst>
          </a:custGeom>
          <a:ln w="32004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0027" y="3977640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52444" y="3726179"/>
            <a:ext cx="0" cy="269748"/>
          </a:xfrm>
          <a:custGeom>
            <a:avLst/>
            <a:gdLst/>
            <a:ahLst/>
            <a:cxnLst/>
            <a:rect l="l" t="t" r="r" b="b"/>
            <a:pathLst>
              <a:path h="269748">
                <a:moveTo>
                  <a:pt x="0" y="269748"/>
                </a:moveTo>
                <a:lnTo>
                  <a:pt x="0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60804" y="4105655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30601" y="4000500"/>
            <a:ext cx="0" cy="1266444"/>
          </a:xfrm>
          <a:custGeom>
            <a:avLst/>
            <a:gdLst/>
            <a:ahLst/>
            <a:cxnLst/>
            <a:rect l="l" t="t" r="r" b="b"/>
            <a:pathLst>
              <a:path h="1266444">
                <a:moveTo>
                  <a:pt x="0" y="1266444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2444" y="3931920"/>
            <a:ext cx="0" cy="297179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297179"/>
                </a:moveTo>
                <a:lnTo>
                  <a:pt x="0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97379" y="4160520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5154" y="4005071"/>
            <a:ext cx="0" cy="320039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320039"/>
                </a:moveTo>
                <a:lnTo>
                  <a:pt x="0" y="0"/>
                </a:lnTo>
              </a:path>
            </a:pathLst>
          </a:custGeom>
          <a:ln w="3200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97379" y="4302252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26079" y="4302252"/>
            <a:ext cx="621792" cy="0"/>
          </a:xfrm>
          <a:custGeom>
            <a:avLst/>
            <a:gdLst/>
            <a:ahLst/>
            <a:cxnLst/>
            <a:rect l="l" t="t" r="r" b="b"/>
            <a:pathLst>
              <a:path w="621792">
                <a:moveTo>
                  <a:pt x="0" y="0"/>
                </a:moveTo>
                <a:lnTo>
                  <a:pt x="621792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52444" y="4137659"/>
            <a:ext cx="0" cy="82295"/>
          </a:xfrm>
          <a:custGeom>
            <a:avLst/>
            <a:gdLst/>
            <a:ahLst/>
            <a:cxnLst/>
            <a:rect l="l" t="t" r="r" b="b"/>
            <a:pathLst>
              <a:path h="82295">
                <a:moveTo>
                  <a:pt x="0" y="82295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4155" y="4302252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97379" y="4416552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10711" y="4279391"/>
            <a:ext cx="0" cy="370332"/>
          </a:xfrm>
          <a:custGeom>
            <a:avLst/>
            <a:gdLst/>
            <a:ahLst/>
            <a:cxnLst/>
            <a:rect l="l" t="t" r="r" b="b"/>
            <a:pathLst>
              <a:path h="370332">
                <a:moveTo>
                  <a:pt x="0" y="370332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92423" y="4416552"/>
            <a:ext cx="150875" cy="0"/>
          </a:xfrm>
          <a:custGeom>
            <a:avLst/>
            <a:gdLst/>
            <a:ahLst/>
            <a:cxnLst/>
            <a:rect l="l" t="t" r="r" b="b"/>
            <a:pathLst>
              <a:path w="150875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38728" y="4416552"/>
            <a:ext cx="585216" cy="0"/>
          </a:xfrm>
          <a:custGeom>
            <a:avLst/>
            <a:gdLst/>
            <a:ahLst/>
            <a:cxnLst/>
            <a:rect l="l" t="t" r="r" b="b"/>
            <a:pathLst>
              <a:path w="585216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45102" y="4325111"/>
            <a:ext cx="0" cy="1170432"/>
          </a:xfrm>
          <a:custGeom>
            <a:avLst/>
            <a:gdLst/>
            <a:ahLst/>
            <a:cxnLst/>
            <a:rect l="l" t="t" r="r" b="b"/>
            <a:pathLst>
              <a:path h="1170432">
                <a:moveTo>
                  <a:pt x="0" y="1170432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7379" y="4530852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5154" y="4393691"/>
            <a:ext cx="0" cy="315468"/>
          </a:xfrm>
          <a:custGeom>
            <a:avLst/>
            <a:gdLst/>
            <a:ahLst/>
            <a:cxnLst/>
            <a:rect l="l" t="t" r="r" b="b"/>
            <a:pathLst>
              <a:path h="315468">
                <a:moveTo>
                  <a:pt x="0" y="315468"/>
                </a:moveTo>
                <a:lnTo>
                  <a:pt x="0" y="0"/>
                </a:lnTo>
              </a:path>
            </a:pathLst>
          </a:custGeom>
          <a:ln w="3657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92423" y="4530852"/>
            <a:ext cx="150875" cy="0"/>
          </a:xfrm>
          <a:custGeom>
            <a:avLst/>
            <a:gdLst/>
            <a:ahLst/>
            <a:cxnLst/>
            <a:rect l="l" t="t" r="r" b="b"/>
            <a:pathLst>
              <a:path w="150875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38728" y="4530852"/>
            <a:ext cx="466344" cy="0"/>
          </a:xfrm>
          <a:custGeom>
            <a:avLst/>
            <a:gdLst/>
            <a:ahLst/>
            <a:cxnLst/>
            <a:rect l="l" t="t" r="r" b="b"/>
            <a:pathLst>
              <a:path w="466344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30802" y="4443984"/>
            <a:ext cx="0" cy="1316736"/>
          </a:xfrm>
          <a:custGeom>
            <a:avLst/>
            <a:gdLst/>
            <a:ahLst/>
            <a:cxnLst/>
            <a:rect l="l" t="t" r="r" b="b"/>
            <a:pathLst>
              <a:path h="1316736">
                <a:moveTo>
                  <a:pt x="0" y="1316736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97379" y="4640579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87852" y="4640579"/>
            <a:ext cx="155448" cy="0"/>
          </a:xfrm>
          <a:custGeom>
            <a:avLst/>
            <a:gdLst/>
            <a:ahLst/>
            <a:cxnLst/>
            <a:rect l="l" t="t" r="r" b="b"/>
            <a:pathLst>
              <a:path w="155448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38728" y="4640579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14215" y="4558284"/>
            <a:ext cx="0" cy="1106424"/>
          </a:xfrm>
          <a:custGeom>
            <a:avLst/>
            <a:gdLst/>
            <a:ahLst/>
            <a:cxnLst/>
            <a:rect l="l" t="t" r="r" b="b"/>
            <a:pathLst>
              <a:path h="1106424">
                <a:moveTo>
                  <a:pt x="0" y="1106424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97379" y="4764023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26079" y="4764023"/>
            <a:ext cx="617219" cy="0"/>
          </a:xfrm>
          <a:custGeom>
            <a:avLst/>
            <a:gdLst/>
            <a:ahLst/>
            <a:cxnLst/>
            <a:rect l="l" t="t" r="r" b="b"/>
            <a:pathLst>
              <a:path w="617220">
                <a:moveTo>
                  <a:pt x="0" y="0"/>
                </a:moveTo>
                <a:lnTo>
                  <a:pt x="617219" y="0"/>
                </a:lnTo>
              </a:path>
            </a:pathLst>
          </a:custGeom>
          <a:ln w="9144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38728" y="4764023"/>
            <a:ext cx="233172" cy="0"/>
          </a:xfrm>
          <a:custGeom>
            <a:avLst/>
            <a:gdLst/>
            <a:ahLst/>
            <a:cxnLst/>
            <a:rect l="l" t="t" r="r" b="b"/>
            <a:pathLst>
              <a:path w="233172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97629" y="4672584"/>
            <a:ext cx="0" cy="868679"/>
          </a:xfrm>
          <a:custGeom>
            <a:avLst/>
            <a:gdLst/>
            <a:ahLst/>
            <a:cxnLst/>
            <a:rect l="l" t="t" r="r" b="b"/>
            <a:pathLst>
              <a:path h="868679">
                <a:moveTo>
                  <a:pt x="0" y="868679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97379" y="4864608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75154" y="4791455"/>
            <a:ext cx="0" cy="187452"/>
          </a:xfrm>
          <a:custGeom>
            <a:avLst/>
            <a:gdLst/>
            <a:ahLst/>
            <a:cxnLst/>
            <a:rect l="l" t="t" r="r" b="b"/>
            <a:pathLst>
              <a:path h="187452">
                <a:moveTo>
                  <a:pt x="0" y="187452"/>
                </a:moveTo>
                <a:lnTo>
                  <a:pt x="0" y="0"/>
                </a:lnTo>
              </a:path>
            </a:pathLst>
          </a:custGeom>
          <a:ln w="3657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83329" y="4786884"/>
            <a:ext cx="0" cy="713231"/>
          </a:xfrm>
          <a:custGeom>
            <a:avLst/>
            <a:gdLst/>
            <a:ahLst/>
            <a:cxnLst/>
            <a:rect l="l" t="t" r="r" b="b"/>
            <a:pathLst>
              <a:path h="713231">
                <a:moveTo>
                  <a:pt x="0" y="713231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97379" y="4965191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25545" y="4841747"/>
            <a:ext cx="0" cy="429767"/>
          </a:xfrm>
          <a:custGeom>
            <a:avLst/>
            <a:gdLst/>
            <a:ahLst/>
            <a:cxnLst/>
            <a:rect l="l" t="t" r="r" b="b"/>
            <a:pathLst>
              <a:path h="429767">
                <a:moveTo>
                  <a:pt x="0" y="429767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97379" y="5084064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75154" y="4960620"/>
            <a:ext cx="0" cy="96012"/>
          </a:xfrm>
          <a:custGeom>
            <a:avLst/>
            <a:gdLst/>
            <a:ahLst/>
            <a:cxnLst/>
            <a:rect l="l" t="t" r="r" b="b"/>
            <a:pathLst>
              <a:path h="96012">
                <a:moveTo>
                  <a:pt x="0" y="96012"/>
                </a:moveTo>
                <a:lnTo>
                  <a:pt x="0" y="0"/>
                </a:lnTo>
              </a:path>
            </a:pathLst>
          </a:custGeom>
          <a:ln w="3657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19172" y="5255514"/>
            <a:ext cx="713232" cy="0"/>
          </a:xfrm>
          <a:custGeom>
            <a:avLst/>
            <a:gdLst/>
            <a:ahLst/>
            <a:cxnLst/>
            <a:rect l="l" t="t" r="r" b="b"/>
            <a:pathLst>
              <a:path w="713232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56232" y="5488685"/>
            <a:ext cx="1933956" cy="0"/>
          </a:xfrm>
          <a:custGeom>
            <a:avLst/>
            <a:gdLst/>
            <a:ahLst/>
            <a:cxnLst/>
            <a:rect l="l" t="t" r="r" b="b"/>
            <a:pathLst>
              <a:path w="1933955">
                <a:moveTo>
                  <a:pt x="0" y="0"/>
                </a:moveTo>
                <a:lnTo>
                  <a:pt x="1933956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70763" y="126631"/>
            <a:ext cx="857631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spc="70" dirty="0" smtClean="0">
                <a:latin typeface="Arial"/>
                <a:cs typeface="Arial"/>
              </a:rPr>
              <a:t>Figure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85" dirty="0" smtClean="0">
                <a:latin typeface="Arial"/>
                <a:cs typeface="Arial"/>
              </a:rPr>
              <a:t>11-36 </a:t>
            </a:r>
            <a:r>
              <a:rPr sz="1750" spc="-140" dirty="0" smtClean="0">
                <a:latin typeface="Arial"/>
                <a:cs typeface="Arial"/>
              </a:rPr>
              <a:t> </a:t>
            </a:r>
            <a:r>
              <a:rPr sz="1750" spc="10" dirty="0" smtClean="0">
                <a:latin typeface="Arial"/>
                <a:cs typeface="Arial"/>
              </a:rPr>
              <a:t>The</a:t>
            </a:r>
            <a:r>
              <a:rPr sz="1750" spc="110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8254</a:t>
            </a:r>
            <a:r>
              <a:rPr sz="1750" spc="114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interfaced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10" dirty="0" smtClean="0">
                <a:latin typeface="Arial"/>
                <a:cs typeface="Arial"/>
              </a:rPr>
              <a:t>to</a:t>
            </a:r>
            <a:r>
              <a:rPr sz="1750" spc="100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an</a:t>
            </a:r>
            <a:r>
              <a:rPr sz="1750" spc="15" dirty="0" smtClean="0">
                <a:latin typeface="Arial"/>
                <a:cs typeface="Arial"/>
              </a:rPr>
              <a:t> </a:t>
            </a:r>
            <a:r>
              <a:rPr sz="1750" spc="65" dirty="0" smtClean="0">
                <a:latin typeface="Arial"/>
                <a:cs typeface="Arial"/>
              </a:rPr>
              <a:t>8</a:t>
            </a:r>
            <a:r>
              <a:rPr sz="1750" spc="55" dirty="0" smtClean="0">
                <a:latin typeface="Arial"/>
                <a:cs typeface="Arial"/>
              </a:rPr>
              <a:t> </a:t>
            </a:r>
            <a:r>
              <a:rPr sz="1750" spc="20" dirty="0" smtClean="0">
                <a:latin typeface="Arial"/>
                <a:cs typeface="Arial"/>
              </a:rPr>
              <a:t>MHz</a:t>
            </a:r>
            <a:r>
              <a:rPr sz="1750" spc="-55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8086</a:t>
            </a:r>
            <a:r>
              <a:rPr sz="1750" spc="7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so</a:t>
            </a:r>
            <a:r>
              <a:rPr sz="1750" spc="40" dirty="0" smtClean="0">
                <a:latin typeface="Arial"/>
                <a:cs typeface="Arial"/>
              </a:rPr>
              <a:t> </a:t>
            </a:r>
            <a:r>
              <a:rPr sz="1750" spc="-15" dirty="0" smtClean="0">
                <a:latin typeface="Arial"/>
                <a:cs typeface="Arial"/>
              </a:rPr>
              <a:t>that</a:t>
            </a:r>
            <a:r>
              <a:rPr sz="1750" spc="225" dirty="0" smtClean="0">
                <a:latin typeface="Arial"/>
                <a:cs typeface="Arial"/>
              </a:rPr>
              <a:t> </a:t>
            </a:r>
            <a:r>
              <a:rPr sz="1750" spc="-5" dirty="0" smtClean="0">
                <a:latin typeface="Arial"/>
                <a:cs typeface="Arial"/>
              </a:rPr>
              <a:t>it</a:t>
            </a:r>
            <a:r>
              <a:rPr sz="1750" spc="-6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generates</a:t>
            </a:r>
            <a:r>
              <a:rPr sz="1750" spc="150" dirty="0" smtClean="0">
                <a:latin typeface="Arial"/>
                <a:cs typeface="Arial"/>
              </a:rPr>
              <a:t> </a:t>
            </a:r>
            <a:r>
              <a:rPr sz="1750" spc="55" dirty="0" smtClean="0">
                <a:latin typeface="Arial"/>
                <a:cs typeface="Arial"/>
              </a:rPr>
              <a:t>a</a:t>
            </a:r>
            <a:r>
              <a:rPr sz="1750" spc="135" dirty="0" smtClean="0">
                <a:latin typeface="Arial"/>
                <a:cs typeface="Arial"/>
              </a:rPr>
              <a:t> </a:t>
            </a:r>
            <a:r>
              <a:rPr sz="1750" spc="90" dirty="0" smtClean="0">
                <a:latin typeface="Arial"/>
                <a:cs typeface="Arial"/>
              </a:rPr>
              <a:t>100KHz</a:t>
            </a:r>
            <a:r>
              <a:rPr sz="1750" spc="40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square</a:t>
            </a:r>
            <a:r>
              <a:rPr sz="1750" spc="10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wave</a:t>
            </a:r>
            <a:r>
              <a:rPr sz="1750" spc="180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at</a:t>
            </a:r>
            <a:r>
              <a:rPr sz="1750" spc="110" dirty="0" smtClean="0">
                <a:latin typeface="Arial"/>
                <a:cs typeface="Arial"/>
              </a:rPr>
              <a:t> </a:t>
            </a:r>
            <a:r>
              <a:rPr sz="1750" spc="-105" dirty="0" smtClean="0">
                <a:latin typeface="Arial"/>
                <a:cs typeface="Arial"/>
              </a:rPr>
              <a:t>OUTO</a:t>
            </a:r>
            <a:r>
              <a:rPr sz="1750" spc="70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and</a:t>
            </a:r>
            <a:r>
              <a:rPr sz="1750" spc="20" dirty="0" smtClean="0">
                <a:latin typeface="Arial"/>
                <a:cs typeface="Arial"/>
              </a:rPr>
              <a:t> </a:t>
            </a:r>
            <a:r>
              <a:rPr sz="1750" spc="55" dirty="0" smtClean="0">
                <a:latin typeface="Arial"/>
                <a:cs typeface="Arial"/>
              </a:rPr>
              <a:t>a</a:t>
            </a:r>
            <a:r>
              <a:rPr sz="1750" spc="-10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200</a:t>
            </a:r>
            <a:r>
              <a:rPr sz="1750" spc="165" dirty="0" smtClean="0">
                <a:latin typeface="Arial"/>
                <a:cs typeface="Arial"/>
              </a:rPr>
              <a:t> </a:t>
            </a:r>
            <a:r>
              <a:rPr sz="1750" spc="-15" dirty="0" smtClean="0">
                <a:latin typeface="Arial"/>
                <a:cs typeface="Arial"/>
              </a:rPr>
              <a:t>KHz</a:t>
            </a:r>
            <a:r>
              <a:rPr sz="1750" spc="25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continuous </a:t>
            </a:r>
            <a:r>
              <a:rPr sz="1750" spc="-220" dirty="0" smtClean="0">
                <a:latin typeface="Arial"/>
                <a:cs typeface="Arial"/>
              </a:rPr>
              <a:t> </a:t>
            </a:r>
            <a:r>
              <a:rPr sz="1750" spc="25" dirty="0" smtClean="0">
                <a:latin typeface="Arial"/>
                <a:cs typeface="Arial"/>
              </a:rPr>
              <a:t>pulse</a:t>
            </a:r>
            <a:r>
              <a:rPr sz="1750" spc="-45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at</a:t>
            </a:r>
            <a:r>
              <a:rPr sz="1750" spc="110" dirty="0" smtClean="0">
                <a:latin typeface="Arial"/>
                <a:cs typeface="Arial"/>
              </a:rPr>
              <a:t> </a:t>
            </a:r>
            <a:r>
              <a:rPr sz="1750" spc="-15" dirty="0" smtClean="0">
                <a:latin typeface="Arial"/>
                <a:cs typeface="Arial"/>
              </a:rPr>
              <a:t>OUT1.</a:t>
            </a:r>
            <a:endParaRPr sz="17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870964" y="1347978"/>
            <a:ext cx="46164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 smtClean="0">
                <a:solidFill>
                  <a:srgbClr val="494949"/>
                </a:solidFill>
                <a:latin typeface="Arial"/>
                <a:cs typeface="Arial"/>
              </a:rPr>
              <a:t>(8</a:t>
            </a:r>
            <a:r>
              <a:rPr sz="1050" spc="-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50" spc="-60" dirty="0" smtClean="0">
                <a:solidFill>
                  <a:srgbClr val="343434"/>
                </a:solidFill>
                <a:latin typeface="Arial"/>
                <a:cs typeface="Arial"/>
              </a:rPr>
              <a:t>MHz)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77188" y="1500632"/>
            <a:ext cx="44132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 smtClean="0">
                <a:solidFill>
                  <a:srgbClr val="494949"/>
                </a:solidFill>
                <a:latin typeface="Arial"/>
                <a:cs typeface="Arial"/>
              </a:rPr>
              <a:t>CLOCK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22908" y="1910334"/>
            <a:ext cx="434340" cy="17741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1775">
              <a:lnSpc>
                <a:spcPts val="1185"/>
              </a:lnSpc>
            </a:pPr>
            <a:r>
              <a:rPr sz="1050" spc="125" dirty="0" smtClean="0">
                <a:solidFill>
                  <a:srgbClr val="494949"/>
                </a:solidFill>
                <a:latin typeface="Times New Roman"/>
                <a:cs typeface="Times New Roman"/>
              </a:rPr>
              <a:t>00</a:t>
            </a:r>
            <a:endParaRPr sz="1050">
              <a:latin typeface="Times New Roman"/>
              <a:cs typeface="Times New Roman"/>
            </a:endParaRPr>
          </a:p>
          <a:p>
            <a:pPr marL="231775">
              <a:lnSpc>
                <a:spcPts val="835"/>
              </a:lnSpc>
            </a:pPr>
            <a:r>
              <a:rPr sz="950" spc="260" dirty="0" smtClean="0">
                <a:solidFill>
                  <a:srgbClr val="494949"/>
                </a:solidFill>
                <a:latin typeface="Arial"/>
                <a:cs typeface="Arial"/>
              </a:rPr>
              <a:t>0</a:t>
            </a:r>
            <a:r>
              <a:rPr sz="950" spc="65" dirty="0" smtClean="0">
                <a:solidFill>
                  <a:srgbClr val="232323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  <a:p>
            <a:pPr marL="231775">
              <a:lnSpc>
                <a:spcPts val="930"/>
              </a:lnSpc>
            </a:pPr>
            <a:r>
              <a:rPr sz="1050" spc="125" dirty="0" smtClean="0">
                <a:solidFill>
                  <a:srgbClr val="494949"/>
                </a:solidFill>
                <a:latin typeface="Times New Roman"/>
                <a:cs typeface="Times New Roman"/>
              </a:rPr>
              <a:t>02</a:t>
            </a:r>
            <a:endParaRPr sz="1050">
              <a:latin typeface="Times New Roman"/>
              <a:cs typeface="Times New Roman"/>
            </a:endParaRPr>
          </a:p>
          <a:p>
            <a:pPr marL="231775">
              <a:lnSpc>
                <a:spcPts val="900"/>
              </a:lnSpc>
            </a:pPr>
            <a:r>
              <a:rPr sz="1050" spc="155" dirty="0" smtClean="0">
                <a:solidFill>
                  <a:srgbClr val="494949"/>
                </a:solidFill>
                <a:latin typeface="Times New Roman"/>
                <a:cs typeface="Times New Roman"/>
              </a:rPr>
              <a:t>03</a:t>
            </a:r>
            <a:endParaRPr sz="1050">
              <a:latin typeface="Times New Roman"/>
              <a:cs typeface="Times New Roman"/>
            </a:endParaRPr>
          </a:p>
          <a:p>
            <a:pPr marL="231775">
              <a:lnSpc>
                <a:spcPts val="919"/>
              </a:lnSpc>
            </a:pPr>
            <a:r>
              <a:rPr sz="1050" spc="80" dirty="0" smtClean="0">
                <a:solidFill>
                  <a:srgbClr val="494949"/>
                </a:solidFill>
                <a:latin typeface="Times New Roman"/>
                <a:cs typeface="Times New Roman"/>
              </a:rPr>
              <a:t>04</a:t>
            </a:r>
            <a:endParaRPr sz="1050">
              <a:latin typeface="Times New Roman"/>
              <a:cs typeface="Times New Roman"/>
            </a:endParaRPr>
          </a:p>
          <a:p>
            <a:pPr marL="231775">
              <a:lnSpc>
                <a:spcPts val="935"/>
              </a:lnSpc>
            </a:pPr>
            <a:r>
              <a:rPr sz="1050" spc="145" dirty="0" smtClean="0">
                <a:solidFill>
                  <a:srgbClr val="494949"/>
                </a:solidFill>
                <a:latin typeface="Times New Roman"/>
                <a:cs typeface="Times New Roman"/>
              </a:rPr>
              <a:t>05</a:t>
            </a:r>
            <a:endParaRPr sz="1050">
              <a:latin typeface="Times New Roman"/>
              <a:cs typeface="Times New Roman"/>
            </a:endParaRPr>
          </a:p>
          <a:p>
            <a:pPr marL="231775">
              <a:lnSpc>
                <a:spcPts val="900"/>
              </a:lnSpc>
            </a:pPr>
            <a:r>
              <a:rPr sz="1050" spc="125" dirty="0" smtClean="0">
                <a:solidFill>
                  <a:srgbClr val="494949"/>
                </a:solidFill>
                <a:latin typeface="Times New Roman"/>
                <a:cs typeface="Times New Roman"/>
              </a:rPr>
              <a:t>06</a:t>
            </a:r>
            <a:endParaRPr sz="1050">
              <a:latin typeface="Times New Roman"/>
              <a:cs typeface="Times New Roman"/>
            </a:endParaRPr>
          </a:p>
          <a:p>
            <a:pPr marL="231775">
              <a:lnSpc>
                <a:spcPts val="980"/>
              </a:lnSpc>
            </a:pPr>
            <a:r>
              <a:rPr sz="1150" spc="55" dirty="0" smtClean="0">
                <a:solidFill>
                  <a:srgbClr val="494949"/>
                </a:solidFill>
                <a:latin typeface="Courier New"/>
                <a:cs typeface="Courier New"/>
              </a:rPr>
              <a:t>07</a:t>
            </a:r>
            <a:endParaRPr sz="1150">
              <a:latin typeface="Courier New"/>
              <a:cs typeface="Courier New"/>
            </a:endParaRPr>
          </a:p>
          <a:p>
            <a:pPr marL="218440">
              <a:lnSpc>
                <a:spcPct val="100000"/>
              </a:lnSpc>
              <a:spcBef>
                <a:spcPts val="490"/>
              </a:spcBef>
            </a:pPr>
            <a:r>
              <a:rPr sz="1150" spc="-160" dirty="0" smtClean="0">
                <a:solidFill>
                  <a:srgbClr val="343434"/>
                </a:solidFill>
                <a:latin typeface="Times New Roman"/>
                <a:cs typeface="Times New Roman"/>
              </a:rPr>
              <a:t>AD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5"/>
              </a:spcBef>
            </a:pPr>
            <a:endParaRPr sz="700"/>
          </a:p>
          <a:p>
            <a:pPr marL="241300">
              <a:lnSpc>
                <a:spcPts val="1019"/>
              </a:lnSpc>
            </a:pPr>
            <a:r>
              <a:rPr sz="900" spc="25" dirty="0" smtClean="0">
                <a:solidFill>
                  <a:srgbClr val="232323"/>
                </a:solidFill>
                <a:latin typeface="Arial"/>
                <a:cs typeface="Arial"/>
              </a:rPr>
              <a:t>A1</a:t>
            </a:r>
            <a:endParaRPr sz="900">
              <a:latin typeface="Arial"/>
              <a:cs typeface="Arial"/>
            </a:endParaRPr>
          </a:p>
          <a:p>
            <a:pPr marL="241300">
              <a:lnSpc>
                <a:spcPts val="990"/>
              </a:lnSpc>
            </a:pPr>
            <a:r>
              <a:rPr sz="1050" spc="-1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A2.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7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950" spc="5" dirty="0" smtClean="0">
                <a:solidFill>
                  <a:srgbClr val="343434"/>
                </a:solidFill>
                <a:latin typeface="Arial"/>
                <a:cs typeface="Arial"/>
              </a:rPr>
              <a:t>WAIT2</a:t>
            </a:r>
            <a:endParaRPr sz="9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537208" y="3993334"/>
            <a:ext cx="298450" cy="115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865" marR="12700" indent="-50800" algn="r">
              <a:lnSpc>
                <a:spcPct val="75300"/>
              </a:lnSpc>
            </a:pPr>
            <a:r>
              <a:rPr sz="950" spc="40" dirty="0" smtClean="0">
                <a:solidFill>
                  <a:srgbClr val="494949"/>
                </a:solidFill>
                <a:latin typeface="Arial"/>
                <a:cs typeface="Arial"/>
              </a:rPr>
              <a:t>MilO</a:t>
            </a:r>
            <a:r>
              <a:rPr sz="950" spc="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50" spc="-110" dirty="0" smtClean="0">
                <a:solidFill>
                  <a:srgbClr val="343434"/>
                </a:solidFill>
                <a:latin typeface="Arial"/>
                <a:cs typeface="Arial"/>
              </a:rPr>
              <a:t>AO</a:t>
            </a:r>
            <a:r>
              <a:rPr sz="950" spc="-4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50" spc="-65" dirty="0" smtClean="0">
                <a:solidFill>
                  <a:srgbClr val="343434"/>
                </a:solidFill>
                <a:latin typeface="Arial"/>
                <a:cs typeface="Arial"/>
              </a:rPr>
              <a:t>A3</a:t>
            </a:r>
            <a:r>
              <a:rPr sz="1050" spc="-3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00" spc="-70" dirty="0" smtClean="0">
                <a:solidFill>
                  <a:srgbClr val="494949"/>
                </a:solidFill>
                <a:latin typeface="Arial"/>
                <a:cs typeface="Arial"/>
              </a:rPr>
              <a:t>A4</a:t>
            </a:r>
            <a:r>
              <a:rPr sz="1000" spc="-3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00" spc="-90" dirty="0" smtClean="0">
                <a:solidFill>
                  <a:srgbClr val="343434"/>
                </a:solidFill>
                <a:latin typeface="Arial"/>
                <a:cs typeface="Arial"/>
              </a:rPr>
              <a:t>AS</a:t>
            </a:r>
            <a:r>
              <a:rPr sz="1000" spc="-4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50" spc="-120" dirty="0" smtClean="0">
                <a:solidFill>
                  <a:srgbClr val="343434"/>
                </a:solidFill>
                <a:latin typeface="Arial"/>
                <a:cs typeface="Arial"/>
              </a:rPr>
              <a:t>AS</a:t>
            </a:r>
            <a:r>
              <a:rPr sz="1050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232323"/>
                </a:solidFill>
                <a:latin typeface="Arial"/>
                <a:cs typeface="Arial"/>
              </a:rPr>
              <a:t>A7</a:t>
            </a:r>
            <a:r>
              <a:rPr sz="900" spc="15" dirty="0" smtClean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050" spc="-45" dirty="0" smtClean="0">
                <a:solidFill>
                  <a:srgbClr val="343434"/>
                </a:solidFill>
                <a:latin typeface="Times New Roman"/>
                <a:cs typeface="Times New Roman"/>
              </a:rPr>
              <a:t>A8</a:t>
            </a:r>
            <a:r>
              <a:rPr sz="1050" spc="-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000" spc="-35" dirty="0" smtClean="0">
                <a:solidFill>
                  <a:srgbClr val="343434"/>
                </a:solidFill>
                <a:latin typeface="Arial"/>
                <a:cs typeface="Arial"/>
              </a:rPr>
              <a:t>A9</a:t>
            </a:r>
            <a:r>
              <a:rPr sz="1000" spc="-1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00" spc="-45" dirty="0" smtClean="0">
                <a:solidFill>
                  <a:srgbClr val="343434"/>
                </a:solidFill>
                <a:latin typeface="Arial"/>
                <a:cs typeface="Arial"/>
              </a:rPr>
              <a:t>A10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84596" y="1321815"/>
            <a:ext cx="28067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 smtClean="0">
                <a:solidFill>
                  <a:srgbClr val="343434"/>
                </a:solidFill>
                <a:latin typeface="Arial"/>
                <a:cs typeface="Arial"/>
              </a:rPr>
              <a:t>vee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582927" y="5404662"/>
            <a:ext cx="250190" cy="596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6300"/>
              </a:lnSpc>
            </a:pPr>
            <a:r>
              <a:rPr sz="1000" spc="20" dirty="0" smtClean="0">
                <a:solidFill>
                  <a:srgbClr val="494949"/>
                </a:solidFill>
                <a:latin typeface="Times New Roman"/>
                <a:cs typeface="Times New Roman"/>
              </a:rPr>
              <a:t>Al</a:t>
            </a:r>
            <a:r>
              <a:rPr sz="1000" spc="-5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20" dirty="0" smtClean="0">
                <a:solidFill>
                  <a:srgbClr val="232323"/>
                </a:solidFill>
                <a:latin typeface="Times New Roman"/>
                <a:cs typeface="Times New Roman"/>
              </a:rPr>
              <a:t>l </a:t>
            </a:r>
            <a:r>
              <a:rPr sz="900" spc="5" dirty="0" smtClean="0">
                <a:solidFill>
                  <a:srgbClr val="232323"/>
                </a:solidFill>
                <a:latin typeface="Arial"/>
                <a:cs typeface="Arial"/>
              </a:rPr>
              <a:t>A</a:t>
            </a:r>
            <a:r>
              <a:rPr sz="900" spc="70" dirty="0" smtClean="0">
                <a:solidFill>
                  <a:srgbClr val="232323"/>
                </a:solidFill>
                <a:latin typeface="Arial"/>
                <a:cs typeface="Arial"/>
              </a:rPr>
              <a:t>1</a:t>
            </a:r>
            <a:r>
              <a:rPr sz="900" spc="80" dirty="0" smtClean="0">
                <a:solidFill>
                  <a:srgbClr val="494949"/>
                </a:solidFill>
                <a:latin typeface="Arial"/>
                <a:cs typeface="Arial"/>
              </a:rPr>
              <a:t>2</a:t>
            </a:r>
            <a:r>
              <a:rPr sz="900" spc="4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00" spc="-50" dirty="0" smtClean="0">
                <a:solidFill>
                  <a:srgbClr val="343434"/>
                </a:solidFill>
                <a:latin typeface="Arial"/>
                <a:cs typeface="Arial"/>
              </a:rPr>
              <a:t>A13</a:t>
            </a:r>
            <a:r>
              <a:rPr sz="1000" spc="-2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00" spc="-45" dirty="0" smtClean="0">
                <a:solidFill>
                  <a:srgbClr val="494949"/>
                </a:solidFill>
                <a:latin typeface="Arial"/>
                <a:cs typeface="Arial"/>
              </a:rPr>
              <a:t>A14</a:t>
            </a:r>
            <a:r>
              <a:rPr sz="1000" spc="-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00" spc="-135" dirty="0" smtClean="0">
                <a:solidFill>
                  <a:srgbClr val="343434"/>
                </a:solidFill>
                <a:latin typeface="Arial"/>
                <a:cs typeface="Arial"/>
              </a:rPr>
              <a:t>A1S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03267" y="1786890"/>
            <a:ext cx="18605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 smtClean="0">
                <a:solidFill>
                  <a:srgbClr val="343434"/>
                </a:solidFill>
                <a:latin typeface="Arial"/>
                <a:cs typeface="Arial"/>
              </a:rPr>
              <a:t>U2</a:t>
            </a:r>
            <a:endParaRPr sz="10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876035" y="1662938"/>
            <a:ext cx="391160" cy="36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spc="-565" dirty="0" smtClean="0">
                <a:solidFill>
                  <a:srgbClr val="494949"/>
                </a:solidFill>
                <a:latin typeface="Times New Roman"/>
                <a:cs typeface="Times New Roman"/>
              </a:rPr>
              <a:t>S</a:t>
            </a:r>
            <a:r>
              <a:rPr sz="2350" spc="-110" dirty="0" smtClean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000" spc="-50" dirty="0" smtClean="0">
                <a:solidFill>
                  <a:srgbClr val="494949"/>
                </a:solidFill>
                <a:latin typeface="Arial"/>
                <a:cs typeface="Arial"/>
              </a:rPr>
              <a:t>10K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038091" y="1887473"/>
            <a:ext cx="120014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15" dirty="0" smtClean="0">
                <a:solidFill>
                  <a:srgbClr val="494949"/>
                </a:solidFill>
                <a:latin typeface="Times New Roman"/>
                <a:cs typeface="Times New Roman"/>
              </a:rPr>
              <a:t>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03267" y="1968753"/>
            <a:ext cx="18097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10" dirty="0" smtClean="0">
                <a:solidFill>
                  <a:srgbClr val="343434"/>
                </a:solidFill>
                <a:latin typeface="Arial"/>
                <a:cs typeface="Arial"/>
              </a:rPr>
              <a:t>DO</a:t>
            </a:r>
            <a:endParaRPr sz="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047235" y="2019046"/>
            <a:ext cx="10668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60" dirty="0" smtClean="0">
                <a:solidFill>
                  <a:srgbClr val="494949"/>
                </a:solidFill>
                <a:latin typeface="Times New Roman"/>
                <a:cs typeface="Times New Roman"/>
              </a:rPr>
              <a:t>7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03267" y="2067559"/>
            <a:ext cx="201930" cy="861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</a:pPr>
            <a:r>
              <a:rPr sz="1000" spc="235" dirty="0" smtClean="0">
                <a:solidFill>
                  <a:srgbClr val="232323"/>
                </a:solidFill>
                <a:latin typeface="Arial"/>
                <a:cs typeface="Arial"/>
              </a:rPr>
              <a:t>0</a:t>
            </a:r>
            <a:r>
              <a:rPr sz="1000" spc="35" dirty="0" smtClean="0">
                <a:solidFill>
                  <a:srgbClr val="494949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1100" spc="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02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875"/>
              </a:lnSpc>
            </a:pPr>
            <a:r>
              <a:rPr sz="1050" spc="1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03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894"/>
              </a:lnSpc>
            </a:pPr>
            <a:r>
              <a:rPr sz="1000" spc="60" dirty="0" smtClean="0">
                <a:solidFill>
                  <a:srgbClr val="343434"/>
                </a:solidFill>
                <a:latin typeface="Arial"/>
                <a:cs typeface="Arial"/>
              </a:rPr>
              <a:t>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60"/>
              </a:lnSpc>
            </a:pPr>
            <a:r>
              <a:rPr sz="1050" spc="10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05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900"/>
              </a:lnSpc>
            </a:pPr>
            <a:r>
              <a:rPr sz="1050" spc="8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06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975"/>
              </a:lnSpc>
            </a:pPr>
            <a:r>
              <a:rPr sz="1050" spc="8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042664" y="2139696"/>
            <a:ext cx="10668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85" dirty="0" smtClean="0">
                <a:solidFill>
                  <a:srgbClr val="494949"/>
                </a:solidFill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74767" y="2181859"/>
            <a:ext cx="335280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65"/>
              </a:lnSpc>
            </a:pPr>
            <a:r>
              <a:rPr sz="1000" spc="-90" dirty="0" smtClean="0">
                <a:solidFill>
                  <a:srgbClr val="343434"/>
                </a:solidFill>
                <a:latin typeface="Arial"/>
                <a:cs typeface="Arial"/>
              </a:rPr>
              <a:t>CLKO</a:t>
            </a:r>
            <a:endParaRPr sz="1000">
              <a:latin typeface="Arial"/>
              <a:cs typeface="Arial"/>
            </a:endParaRPr>
          </a:p>
          <a:p>
            <a:pPr marL="154305">
              <a:lnSpc>
                <a:spcPts val="990"/>
              </a:lnSpc>
            </a:pPr>
            <a:r>
              <a:rPr sz="1100" dirty="0" smtClean="0">
                <a:solidFill>
                  <a:srgbClr val="343434"/>
                </a:solidFill>
                <a:latin typeface="Courier New"/>
                <a:cs typeface="Courier New"/>
              </a:rPr>
              <a:t>GO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409691" y="2139696"/>
            <a:ext cx="10033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85" dirty="0" smtClean="0">
                <a:solidFill>
                  <a:srgbClr val="494949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042664" y="2247646"/>
            <a:ext cx="11303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10" dirty="0" smtClean="0">
                <a:solidFill>
                  <a:srgbClr val="494949"/>
                </a:solidFill>
                <a:latin typeface="Times New Roman"/>
                <a:cs typeface="Times New Roman"/>
              </a:rPr>
              <a:t>5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292890" y="2238502"/>
            <a:ext cx="217804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25" dirty="0" smtClean="0">
                <a:solidFill>
                  <a:srgbClr val="494949"/>
                </a:solidFill>
                <a:latin typeface="Arial"/>
                <a:cs typeface="Arial"/>
              </a:rPr>
              <a:t>11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042664" y="2366517"/>
            <a:ext cx="9080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5" dirty="0" smtClean="0">
                <a:solidFill>
                  <a:srgbClr val="494949"/>
                </a:solidFill>
                <a:latin typeface="Times New Roman"/>
                <a:cs typeface="Times New Roman"/>
              </a:rPr>
              <a:t>4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851908" y="2405888"/>
            <a:ext cx="3479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95" dirty="0" smtClean="0">
                <a:solidFill>
                  <a:srgbClr val="343434"/>
                </a:solidFill>
                <a:latin typeface="Arial"/>
                <a:cs typeface="Arial"/>
              </a:rPr>
              <a:t>OUTO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345684" y="2363723"/>
            <a:ext cx="17399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35" dirty="0" smtClean="0">
                <a:solidFill>
                  <a:srgbClr val="494949"/>
                </a:solidFill>
                <a:latin typeface="Times New Roman"/>
                <a:cs typeface="Times New Roman"/>
              </a:rPr>
              <a:t>10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038091" y="2480817"/>
            <a:ext cx="12192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80" dirty="0" smtClean="0">
                <a:solidFill>
                  <a:srgbClr val="494949"/>
                </a:solidFill>
                <a:latin typeface="Times New Roman"/>
                <a:cs typeface="Times New Roman"/>
              </a:rPr>
              <a:t>3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047235" y="2604261"/>
            <a:ext cx="977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0" dirty="0" smtClean="0">
                <a:solidFill>
                  <a:srgbClr val="494949"/>
                </a:solidFill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874767" y="2639059"/>
            <a:ext cx="3371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 smtClean="0">
                <a:solidFill>
                  <a:srgbClr val="343434"/>
                </a:solidFill>
                <a:latin typeface="Arial"/>
                <a:cs typeface="Arial"/>
              </a:rPr>
              <a:t>CU&lt;1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016500" y="2515361"/>
            <a:ext cx="576580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142" baseline="-17676" dirty="0" smtClean="0">
                <a:solidFill>
                  <a:srgbClr val="494949"/>
                </a:solidFill>
                <a:latin typeface="Arial"/>
                <a:cs typeface="Arial"/>
              </a:rPr>
              <a:t>01</a:t>
            </a:r>
            <a:r>
              <a:rPr sz="1650" spc="112" baseline="-17676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2550" spc="-295" dirty="0" smtClean="0">
                <a:solidFill>
                  <a:srgbClr val="494949"/>
                </a:solidFill>
                <a:latin typeface="Times New Roman"/>
                <a:cs typeface="Times New Roman"/>
              </a:rPr>
              <a:t>Ptt-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056379" y="2718561"/>
            <a:ext cx="1016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 smtClean="0">
                <a:solidFill>
                  <a:srgbClr val="494949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345684" y="2831846"/>
            <a:ext cx="18161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715" dirty="0" smtClean="0">
                <a:solidFill>
                  <a:srgbClr val="494949"/>
                </a:solidFill>
                <a:latin typeface="Courier New"/>
                <a:cs typeface="Courier New"/>
              </a:rPr>
              <a:t>1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983228" y="2927096"/>
            <a:ext cx="16002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 smtClean="0">
                <a:solidFill>
                  <a:srgbClr val="494949"/>
                </a:solidFill>
                <a:latin typeface="Times New Roman"/>
                <a:cs typeface="Times New Roman"/>
              </a:rPr>
              <a:t>22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294123" y="2991799"/>
            <a:ext cx="229870" cy="748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 algn="just">
              <a:lnSpc>
                <a:spcPct val="81100"/>
              </a:lnSpc>
            </a:pPr>
            <a:r>
              <a:rPr sz="1100" spc="-1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AD</a:t>
            </a:r>
            <a:r>
              <a:rPr sz="1100" spc="-45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050" spc="-80" dirty="0" smtClean="0">
                <a:solidFill>
                  <a:srgbClr val="343434"/>
                </a:solidFill>
                <a:latin typeface="Arial"/>
                <a:cs typeface="Arial"/>
              </a:rPr>
              <a:t>WR</a:t>
            </a:r>
            <a:r>
              <a:rPr sz="1050" spc="-3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950" spc="-110" dirty="0" smtClean="0">
                <a:solidFill>
                  <a:srgbClr val="494949"/>
                </a:solidFill>
                <a:latin typeface="Arial"/>
                <a:cs typeface="Arial"/>
              </a:rPr>
              <a:t>AO</a:t>
            </a:r>
            <a:endParaRPr sz="950">
              <a:latin typeface="Arial"/>
              <a:cs typeface="Arial"/>
            </a:endParaRPr>
          </a:p>
          <a:p>
            <a:pPr marL="21590" marR="85725" algn="just">
              <a:lnSpc>
                <a:spcPts val="900"/>
              </a:lnSpc>
            </a:pPr>
            <a:r>
              <a:rPr sz="950" spc="25" dirty="0" smtClean="0">
                <a:solidFill>
                  <a:srgbClr val="343434"/>
                </a:solidFill>
                <a:latin typeface="Arial"/>
                <a:cs typeface="Arial"/>
              </a:rPr>
              <a:t>At</a:t>
            </a:r>
            <a:endParaRPr sz="950">
              <a:latin typeface="Arial"/>
              <a:cs typeface="Arial"/>
            </a:endParaRPr>
          </a:p>
          <a:p>
            <a:pPr marL="21590" marR="32384" algn="just">
              <a:lnSpc>
                <a:spcPct val="100000"/>
              </a:lnSpc>
              <a:spcBef>
                <a:spcPts val="295"/>
              </a:spcBef>
            </a:pPr>
            <a:r>
              <a:rPr sz="1350" spc="10" dirty="0" smtClean="0">
                <a:solidFill>
                  <a:srgbClr val="343434"/>
                </a:solidFill>
                <a:latin typeface="Arial"/>
                <a:cs typeface="Arial"/>
              </a:rPr>
              <a:t>cs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851908" y="2878582"/>
            <a:ext cx="360045" cy="624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 smtClean="0">
                <a:solidFill>
                  <a:srgbClr val="343434"/>
                </a:solidFill>
                <a:latin typeface="Arial"/>
                <a:cs typeface="Arial"/>
              </a:rPr>
              <a:t>OUT1</a:t>
            </a:r>
            <a:endParaRPr sz="9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 marL="40005">
              <a:lnSpc>
                <a:spcPts val="1185"/>
              </a:lnSpc>
            </a:pPr>
            <a:r>
              <a:rPr sz="1000" spc="-65" dirty="0" smtClean="0">
                <a:solidFill>
                  <a:srgbClr val="343434"/>
                </a:solidFill>
                <a:latin typeface="Arial"/>
                <a:cs typeface="Arial"/>
              </a:rPr>
              <a:t>CU&lt;2</a:t>
            </a:r>
            <a:endParaRPr sz="1000">
              <a:latin typeface="Arial"/>
              <a:cs typeface="Arial"/>
            </a:endParaRPr>
          </a:p>
          <a:p>
            <a:pPr marL="177165">
              <a:lnSpc>
                <a:spcPts val="910"/>
              </a:lnSpc>
            </a:pPr>
            <a:r>
              <a:rPr sz="950" spc="10" dirty="0" smtClean="0">
                <a:solidFill>
                  <a:srgbClr val="343434"/>
                </a:solidFill>
                <a:latin typeface="Arial"/>
                <a:cs typeface="Arial"/>
              </a:rPr>
              <a:t>G2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sz="1000" spc="-35" dirty="0" smtClean="0">
                <a:solidFill>
                  <a:srgbClr val="343434"/>
                </a:solidFill>
                <a:latin typeface="Arial"/>
                <a:cs typeface="Arial"/>
              </a:rPr>
              <a:t>OUT2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053844" y="3100832"/>
            <a:ext cx="22669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 smtClean="0">
                <a:solidFill>
                  <a:srgbClr val="343434"/>
                </a:solidFill>
                <a:latin typeface="Arial"/>
                <a:cs typeface="Arial"/>
              </a:rPr>
              <a:t>WR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983228" y="3058667"/>
            <a:ext cx="16065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 smtClean="0">
                <a:solidFill>
                  <a:srgbClr val="494949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978655" y="3167634"/>
            <a:ext cx="205104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75" dirty="0" smtClean="0">
                <a:solidFill>
                  <a:srgbClr val="494949"/>
                </a:solidFill>
                <a:latin typeface="Courier New"/>
                <a:cs typeface="Courier New"/>
              </a:rPr>
              <a:t>Hl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983228" y="3296411"/>
            <a:ext cx="15938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75" dirty="0" smtClean="0">
                <a:solidFill>
                  <a:srgbClr val="494949"/>
                </a:solidFill>
                <a:latin typeface="Times New Roman"/>
                <a:cs typeface="Times New Roman"/>
              </a:rPr>
              <a:t>20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983228" y="3525011"/>
            <a:ext cx="15938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 smtClean="0">
                <a:solidFill>
                  <a:srgbClr val="494949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584195" y="3836923"/>
            <a:ext cx="1943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solidFill>
                  <a:srgbClr val="494949"/>
                </a:solidFill>
                <a:latin typeface="Arial"/>
                <a:cs typeface="Arial"/>
              </a:rPr>
              <a:t>U1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609591" y="3768344"/>
            <a:ext cx="2997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 smtClean="0">
                <a:solidFill>
                  <a:srgbClr val="494949"/>
                </a:solidFill>
                <a:latin typeface="Arial"/>
                <a:cs typeface="Arial"/>
              </a:rPr>
              <a:t>8254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341879" y="3957573"/>
            <a:ext cx="10287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3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584195" y="4013454"/>
            <a:ext cx="142240" cy="276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65"/>
              </a:lnSpc>
            </a:pPr>
            <a:r>
              <a:rPr sz="1050" spc="-114" dirty="0" smtClean="0">
                <a:solidFill>
                  <a:srgbClr val="494949"/>
                </a:solidFill>
                <a:latin typeface="Times New Roman"/>
                <a:cs typeface="Times New Roman"/>
              </a:rPr>
              <a:t>11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910"/>
              </a:lnSpc>
            </a:pPr>
            <a:r>
              <a:rPr sz="1000" spc="-4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968244" y="3981450"/>
            <a:ext cx="50800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</a:tabLst>
            </a:pPr>
            <a:r>
              <a:rPr sz="1050" spc="1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01	</a:t>
            </a:r>
            <a:r>
              <a:rPr sz="1050" spc="40" dirty="0" smtClean="0">
                <a:solidFill>
                  <a:srgbClr val="343434"/>
                </a:solidFill>
                <a:latin typeface="Times New Roman"/>
                <a:cs typeface="Times New Roman"/>
              </a:rPr>
              <a:t>19</a:t>
            </a:r>
            <a:endParaRPr sz="10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0"/>
              </a:spcBef>
            </a:pPr>
            <a:r>
              <a:rPr sz="1000" spc="17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584195" y="4248404"/>
            <a:ext cx="142240" cy="62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10"/>
              </a:lnSpc>
            </a:pPr>
            <a:r>
              <a:rPr sz="1000" spc="-110" dirty="0" smtClean="0">
                <a:solidFill>
                  <a:srgbClr val="494949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sz="1050" spc="-114" dirty="0" smtClean="0">
                <a:solidFill>
                  <a:srgbClr val="494949"/>
                </a:solidFill>
                <a:latin typeface="Times New Roman"/>
                <a:cs typeface="Times New Roman"/>
              </a:rPr>
              <a:t>14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930"/>
              </a:lnSpc>
            </a:pPr>
            <a:r>
              <a:rPr sz="1000" spc="-114" dirty="0" smtClean="0">
                <a:solidFill>
                  <a:srgbClr val="494949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05"/>
              </a:lnSpc>
            </a:pPr>
            <a:r>
              <a:rPr sz="1000" spc="-110" dirty="0" smtClean="0">
                <a:solidFill>
                  <a:srgbClr val="494949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1000" spc="-4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977388" y="4264914"/>
            <a:ext cx="42100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7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03  </a:t>
            </a:r>
            <a:r>
              <a:rPr sz="1050" spc="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050" spc="325" dirty="0" smtClean="0">
                <a:solidFill>
                  <a:srgbClr val="494949"/>
                </a:solidFill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968244" y="4370070"/>
            <a:ext cx="44132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ts val="1235"/>
              </a:lnSpc>
              <a:tabLst>
                <a:tab pos="360045" algn="l"/>
              </a:tabLst>
            </a:pPr>
            <a:r>
              <a:rPr sz="1050" spc="105" dirty="0" smtClean="0">
                <a:solidFill>
                  <a:srgbClr val="232323"/>
                </a:solidFill>
                <a:latin typeface="Times New Roman"/>
                <a:cs typeface="Times New Roman"/>
              </a:rPr>
              <a:t>04	</a:t>
            </a:r>
            <a:r>
              <a:rPr sz="850" spc="45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sz="1000" spc="150" dirty="0" smtClean="0">
                <a:solidFill>
                  <a:srgbClr val="343434"/>
                </a:solidFill>
                <a:latin typeface="Arial"/>
                <a:cs typeface="Arial"/>
              </a:rPr>
              <a:t>05  </a:t>
            </a:r>
            <a:r>
              <a:rPr sz="1000" spc="114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00" spc="355" dirty="0" smtClean="0">
                <a:solidFill>
                  <a:srgbClr val="494949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77388" y="4603242"/>
            <a:ext cx="47752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65" dirty="0" smtClean="0">
                <a:solidFill>
                  <a:srgbClr val="343434"/>
                </a:solidFill>
                <a:latin typeface="Arial"/>
                <a:cs typeface="Arial"/>
              </a:rPr>
              <a:t>OG </a:t>
            </a:r>
            <a:r>
              <a:rPr sz="1050" spc="14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-45" dirty="0" smtClean="0">
                <a:solidFill>
                  <a:srgbClr val="494949"/>
                </a:solidFill>
                <a:latin typeface="Arial"/>
                <a:cs typeface="Arial"/>
              </a:rPr>
              <a:t>.-.13</a:t>
            </a:r>
            <a:endParaRPr sz="8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977388" y="4702302"/>
            <a:ext cx="60579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7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07 </a:t>
            </a:r>
            <a:r>
              <a:rPr sz="1000" spc="-15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350" spc="15" dirty="0" smtClean="0">
                <a:solidFill>
                  <a:srgbClr val="494949"/>
                </a:solidFill>
                <a:latin typeface="Arial"/>
                <a:cs typeface="Arial"/>
              </a:rPr>
              <a:t>p.1L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584195" y="4818126"/>
            <a:ext cx="209550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</a:pPr>
            <a:r>
              <a:rPr sz="1050" spc="-7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16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894"/>
              </a:lnSpc>
            </a:pPr>
            <a:r>
              <a:rPr sz="1000" spc="-110" dirty="0" smtClean="0">
                <a:solidFill>
                  <a:srgbClr val="494949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00"/>
              </a:lnSpc>
            </a:pPr>
            <a:r>
              <a:rPr sz="1050" spc="-45" dirty="0" smtClean="0">
                <a:solidFill>
                  <a:srgbClr val="494949"/>
                </a:solidFill>
                <a:latin typeface="Times New Roman"/>
                <a:cs typeface="Times New Roman"/>
              </a:rPr>
              <a:t>110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977388" y="4818126"/>
            <a:ext cx="19621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4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06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273300" y="5003545"/>
            <a:ext cx="93980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10" dirty="0" smtClean="0">
                <a:solidFill>
                  <a:srgbClr val="494949"/>
                </a:solidFill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597911" y="5271516"/>
            <a:ext cx="30035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 smtClean="0">
                <a:solidFill>
                  <a:srgbClr val="494949"/>
                </a:solidFill>
                <a:latin typeface="Arial"/>
                <a:cs typeface="Arial"/>
              </a:rPr>
              <a:t>16L8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269228" y="2870453"/>
            <a:ext cx="150368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 smtClean="0">
                <a:solidFill>
                  <a:srgbClr val="494949"/>
                </a:solidFill>
                <a:latin typeface="Arial"/>
                <a:cs typeface="Arial"/>
              </a:rPr>
              <a:t>200</a:t>
            </a:r>
            <a:r>
              <a:rPr sz="1050" spc="-8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50" spc="-60" dirty="0" smtClean="0">
                <a:solidFill>
                  <a:srgbClr val="494949"/>
                </a:solidFill>
                <a:latin typeface="Arial"/>
                <a:cs typeface="Arial"/>
              </a:rPr>
              <a:t>KHz</a:t>
            </a:r>
            <a:r>
              <a:rPr sz="1050" spc="-6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50" spc="-65" dirty="0" smtClean="0">
                <a:solidFill>
                  <a:srgbClr val="626262"/>
                </a:solidFill>
                <a:latin typeface="Arial"/>
                <a:cs typeface="Arial"/>
              </a:rPr>
              <a:t>c</a:t>
            </a:r>
            <a:r>
              <a:rPr sz="1050" spc="-65" dirty="0" smtClean="0">
                <a:solidFill>
                  <a:srgbClr val="494949"/>
                </a:solidFill>
                <a:latin typeface="Arial"/>
                <a:cs typeface="Arial"/>
              </a:rPr>
              <a:t>on</a:t>
            </a:r>
            <a:r>
              <a:rPr sz="1050" spc="15" dirty="0" smtClean="0">
                <a:solidFill>
                  <a:srgbClr val="494949"/>
                </a:solidFill>
                <a:latin typeface="Arial"/>
                <a:cs typeface="Arial"/>
              </a:rPr>
              <a:t>t</a:t>
            </a:r>
            <a:r>
              <a:rPr sz="1050" spc="-25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1050" spc="-50" dirty="0" smtClean="0">
                <a:solidFill>
                  <a:srgbClr val="494949"/>
                </a:solidFill>
                <a:latin typeface="Arial"/>
                <a:cs typeface="Arial"/>
              </a:rPr>
              <a:t>nuous</a:t>
            </a:r>
            <a:r>
              <a:rPr sz="1050" spc="-8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494949"/>
                </a:solidFill>
                <a:latin typeface="Arial"/>
                <a:cs typeface="Arial"/>
              </a:rPr>
              <a:t>p</a:t>
            </a:r>
            <a:r>
              <a:rPr sz="1050" spc="-55" dirty="0" smtClean="0">
                <a:solidFill>
                  <a:srgbClr val="494949"/>
                </a:solidFill>
                <a:latin typeface="Arial"/>
                <a:cs typeface="Arial"/>
              </a:rPr>
              <a:t>u</a:t>
            </a:r>
            <a:r>
              <a:rPr sz="1050" spc="-55" dirty="0" smtClean="0">
                <a:solidFill>
                  <a:srgbClr val="232323"/>
                </a:solidFill>
                <a:latin typeface="Arial"/>
                <a:cs typeface="Arial"/>
              </a:rPr>
              <a:t>l</a:t>
            </a:r>
            <a:r>
              <a:rPr sz="1050" spc="-40" dirty="0" smtClean="0">
                <a:solidFill>
                  <a:srgbClr val="494949"/>
                </a:solidFill>
                <a:latin typeface="Arial"/>
                <a:cs typeface="Arial"/>
              </a:rPr>
              <a:t>ses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82944" y="2405888"/>
            <a:ext cx="119570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 smtClean="0">
                <a:solidFill>
                  <a:srgbClr val="494949"/>
                </a:solidFill>
                <a:latin typeface="Arial"/>
                <a:cs typeface="Arial"/>
              </a:rPr>
              <a:t>100KHz</a:t>
            </a:r>
            <a:r>
              <a:rPr sz="950" spc="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00" spc="-25" dirty="0" smtClean="0">
                <a:solidFill>
                  <a:srgbClr val="494949"/>
                </a:solidFill>
                <a:latin typeface="Arial"/>
                <a:cs typeface="Arial"/>
              </a:rPr>
              <a:t>squate</a:t>
            </a:r>
            <a:r>
              <a:rPr sz="1000" spc="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000" spc="-35" dirty="0" smtClean="0">
                <a:solidFill>
                  <a:srgbClr val="494949"/>
                </a:solidFill>
                <a:latin typeface="Arial"/>
                <a:cs typeface="Arial"/>
              </a:rPr>
              <a:t>wave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64</a:t>
            </a:r>
            <a:r>
              <a:rPr sz="800" i="1" spc="5" dirty="0" smtClean="0">
                <a:latin typeface="Arial"/>
                <a:cs typeface="Arial"/>
              </a:rPr>
              <a:t> bit</a:t>
            </a:r>
            <a:r>
              <a:rPr sz="800" i="1" spc="-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94949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354695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PLD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 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wait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61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wait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st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003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Examp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lists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KHz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squ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-wave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OUT0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KHz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contin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ous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pulse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 OU</a:t>
            </a:r>
            <a:r>
              <a:rPr sz="3200" spc="-3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5" dirty="0" smtClean="0">
                <a:latin typeface="Arial"/>
                <a:cs typeface="Arial"/>
              </a:rPr>
              <a:t>Rea</a:t>
            </a:r>
            <a:r>
              <a:rPr sz="4200" b="1" spc="-114" dirty="0" smtClean="0">
                <a:latin typeface="Arial"/>
                <a:cs typeface="Arial"/>
              </a:rPr>
              <a:t>ding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a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C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30" dirty="0" smtClean="0">
                <a:latin typeface="Arial"/>
                <a:cs typeface="Arial"/>
              </a:rPr>
              <a:t>u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90" dirty="0" smtClean="0">
                <a:latin typeface="Arial"/>
                <a:cs typeface="Arial"/>
              </a:rPr>
              <a:t>ter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99145" cy="414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will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mal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 c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rem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 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1–37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il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" y="2560320"/>
            <a:ext cx="4562856" cy="117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908" y="129793"/>
            <a:ext cx="539559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11-37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8254-2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counter</a:t>
            </a:r>
            <a:r>
              <a:rPr sz="1750" b="1" spc="2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latch</a:t>
            </a:r>
            <a:r>
              <a:rPr sz="1750" b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control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word.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411" y="1294129"/>
            <a:ext cx="15748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spc="-105" dirty="0" smtClean="0">
                <a:solidFill>
                  <a:srgbClr val="1C1C1C"/>
                </a:solidFill>
                <a:latin typeface="Arial"/>
                <a:cs typeface="Arial"/>
              </a:rPr>
              <a:t>7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1196" y="1288796"/>
            <a:ext cx="1282065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47370" algn="l"/>
                <a:tab pos="1118870" algn="l"/>
              </a:tabLst>
            </a:pPr>
            <a:r>
              <a:rPr sz="2100" b="1" spc="-60" dirty="0" smtClean="0">
                <a:solidFill>
                  <a:srgbClr val="1C1C1C"/>
                </a:solidFill>
                <a:latin typeface="Arial"/>
                <a:cs typeface="Arial"/>
              </a:rPr>
              <a:t>6	</a:t>
            </a:r>
            <a:r>
              <a:rPr sz="2200" b="1" spc="-80" dirty="0" smtClean="0">
                <a:solidFill>
                  <a:srgbClr val="1C1C1C"/>
                </a:solidFill>
                <a:latin typeface="Times New Roman"/>
                <a:cs typeface="Times New Roman"/>
              </a:rPr>
              <a:t>5	</a:t>
            </a:r>
            <a:r>
              <a:rPr sz="3075" b="1" spc="225" baseline="1355" dirty="0" smtClean="0">
                <a:solidFill>
                  <a:srgbClr val="1C1C1C"/>
                </a:solidFill>
                <a:latin typeface="Times New Roman"/>
                <a:cs typeface="Times New Roman"/>
              </a:rPr>
              <a:t>4</a:t>
            </a:r>
            <a:endParaRPr sz="3075" baseline="135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7407" y="1307084"/>
            <a:ext cx="184277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65785" algn="l"/>
                <a:tab pos="1141730" algn="l"/>
                <a:tab pos="1676400" algn="l"/>
              </a:tabLst>
            </a:pPr>
            <a:r>
              <a:rPr sz="3300" b="1" spc="-104" baseline="1262" dirty="0" smtClean="0">
                <a:solidFill>
                  <a:srgbClr val="1C1C1C"/>
                </a:solidFill>
                <a:latin typeface="Times New Roman"/>
                <a:cs typeface="Times New Roman"/>
              </a:rPr>
              <a:t>3	</a:t>
            </a:r>
            <a:r>
              <a:rPr sz="3225" b="1" spc="60" baseline="1291" dirty="0" smtClean="0">
                <a:solidFill>
                  <a:srgbClr val="1C1C1C"/>
                </a:solidFill>
                <a:latin typeface="Times New Roman"/>
                <a:cs typeface="Times New Roman"/>
              </a:rPr>
              <a:t>2	</a:t>
            </a:r>
            <a:r>
              <a:rPr sz="3000" b="1" spc="-367" baseline="1388" dirty="0" smtClean="0">
                <a:solidFill>
                  <a:srgbClr val="1C1C1C"/>
                </a:solidFill>
                <a:latin typeface="Arial"/>
                <a:cs typeface="Arial"/>
              </a:rPr>
              <a:t>1	</a:t>
            </a:r>
            <a:r>
              <a:rPr sz="2150" b="1" spc="125" dirty="0" smtClean="0">
                <a:solidFill>
                  <a:srgbClr val="1C1C1C"/>
                </a:solidFill>
                <a:latin typeface="Times New Roman"/>
                <a:cs typeface="Times New Roman"/>
              </a:rPr>
              <a:t>0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8291" y="3495456"/>
            <a:ext cx="2852420" cy="159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10945" indent="8890">
              <a:lnSpc>
                <a:spcPct val="107400"/>
              </a:lnSpc>
            </a:pPr>
            <a:r>
              <a:rPr sz="1900" b="1" spc="-90" dirty="0" smtClean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1900" b="1" spc="10" dirty="0" smtClean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r>
              <a:rPr sz="1900" b="1" spc="-65" dirty="0" smtClean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1900" b="1" spc="-95" dirty="0" smtClean="0">
                <a:solidFill>
                  <a:srgbClr val="1C1C1C"/>
                </a:solidFill>
                <a:latin typeface="Arial"/>
                <a:cs typeface="Arial"/>
              </a:rPr>
              <a:t>ect</a:t>
            </a:r>
            <a:r>
              <a:rPr sz="1900" b="1" spc="9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b="1" spc="-80" dirty="0" smtClean="0">
                <a:solidFill>
                  <a:srgbClr val="1C1C1C"/>
                </a:solidFill>
                <a:latin typeface="Arial"/>
                <a:cs typeface="Arial"/>
              </a:rPr>
              <a:t>counter</a:t>
            </a:r>
            <a:r>
              <a:rPr sz="1900" b="1" spc="-4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b="1" spc="95" dirty="0" smtClean="0">
                <a:solidFill>
                  <a:srgbClr val="1C1C1C"/>
                </a:solidFill>
                <a:latin typeface="Arial"/>
                <a:cs typeface="Arial"/>
              </a:rPr>
              <a:t>00</a:t>
            </a:r>
            <a:r>
              <a:rPr sz="1900" b="1" spc="-2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750" b="1" spc="200" dirty="0" smtClean="0">
                <a:solidFill>
                  <a:srgbClr val="343434"/>
                </a:solidFill>
                <a:latin typeface="Arial"/>
                <a:cs typeface="Arial"/>
              </a:rPr>
              <a:t>=</a:t>
            </a:r>
            <a:r>
              <a:rPr sz="1750" b="1" spc="-3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900" b="1" spc="-90" dirty="0" smtClean="0">
                <a:solidFill>
                  <a:srgbClr val="1C1C1C"/>
                </a:solidFill>
                <a:latin typeface="Arial"/>
                <a:cs typeface="Arial"/>
              </a:rPr>
              <a:t>counter</a:t>
            </a:r>
            <a:r>
              <a:rPr sz="1900" b="1" spc="12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b="1" spc="210" dirty="0" smtClean="0">
                <a:solidFill>
                  <a:srgbClr val="1C1C1C"/>
                </a:solidFill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750"/>
          </a:p>
          <a:p>
            <a:pPr marL="48895" marR="1226820" indent="-36830">
              <a:lnSpc>
                <a:spcPct val="73900"/>
              </a:lnSpc>
              <a:tabLst>
                <a:tab pos="1520825" algn="l"/>
              </a:tabLst>
            </a:pPr>
            <a:r>
              <a:rPr sz="1900" b="1" spc="165" dirty="0" smtClean="0">
                <a:solidFill>
                  <a:srgbClr val="1C1C1C"/>
                </a:solidFill>
                <a:latin typeface="Arial"/>
                <a:cs typeface="Arial"/>
              </a:rPr>
              <a:t>0</a:t>
            </a:r>
            <a:r>
              <a:rPr sz="1900" b="1" spc="-35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b="1" spc="-385" dirty="0" smtClean="0">
                <a:solidFill>
                  <a:srgbClr val="1C1C1C"/>
                </a:solidFill>
                <a:latin typeface="Arial"/>
                <a:cs typeface="Arial"/>
              </a:rPr>
              <a:t>1</a:t>
            </a:r>
            <a:r>
              <a:rPr sz="1900" b="1" spc="12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750" b="1" i="1" spc="254" dirty="0" smtClean="0">
                <a:solidFill>
                  <a:srgbClr val="1C1C1C"/>
                </a:solidFill>
                <a:latin typeface="Arial"/>
                <a:cs typeface="Arial"/>
              </a:rPr>
              <a:t>=</a:t>
            </a:r>
            <a:r>
              <a:rPr sz="1750" b="1" i="1" spc="-4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b="1" spc="-90" dirty="0" smtClean="0">
                <a:solidFill>
                  <a:srgbClr val="1C1C1C"/>
                </a:solidFill>
                <a:latin typeface="Arial"/>
                <a:cs typeface="Arial"/>
              </a:rPr>
              <a:t>counter	</a:t>
            </a:r>
            <a:r>
              <a:rPr sz="1900" b="1" spc="285" dirty="0" smtClean="0">
                <a:solidFill>
                  <a:srgbClr val="1C1C1C"/>
                </a:solidFill>
                <a:latin typeface="Arial"/>
                <a:cs typeface="Arial"/>
              </a:rPr>
              <a:t>I </a:t>
            </a:r>
            <a:r>
              <a:rPr sz="1900" b="1" spc="254" dirty="0" smtClean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1900" b="1" spc="165" dirty="0" smtClean="0">
                <a:solidFill>
                  <a:srgbClr val="1C1C1C"/>
                </a:solidFill>
                <a:latin typeface="Arial"/>
                <a:cs typeface="Arial"/>
              </a:rPr>
              <a:t>0</a:t>
            </a:r>
            <a:r>
              <a:rPr sz="1900" b="1" spc="-10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700" b="1" i="1" spc="-4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=</a:t>
            </a:r>
            <a:r>
              <a:rPr sz="2700" b="1" i="1" spc="-1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900" b="1" spc="-80" dirty="0" smtClean="0">
                <a:solidFill>
                  <a:srgbClr val="1C1C1C"/>
                </a:solidFill>
                <a:latin typeface="Arial"/>
                <a:cs typeface="Arial"/>
              </a:rPr>
              <a:t>counter</a:t>
            </a:r>
            <a:r>
              <a:rPr sz="1900" b="1" spc="8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b="1" spc="40" dirty="0" smtClean="0">
                <a:solidFill>
                  <a:srgbClr val="1C1C1C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marL="48895">
              <a:lnSpc>
                <a:spcPts val="2410"/>
              </a:lnSpc>
            </a:pPr>
            <a:r>
              <a:rPr sz="1950" b="1" spc="-405" dirty="0" smtClean="0">
                <a:solidFill>
                  <a:srgbClr val="1C1C1C"/>
                </a:solidFill>
                <a:latin typeface="Arial"/>
                <a:cs typeface="Arial"/>
              </a:rPr>
              <a:t>1</a:t>
            </a:r>
            <a:r>
              <a:rPr sz="1950" b="1" spc="-15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50" b="1" spc="-405" dirty="0" smtClean="0">
                <a:solidFill>
                  <a:srgbClr val="1C1C1C"/>
                </a:solidFill>
                <a:latin typeface="Arial"/>
                <a:cs typeface="Arial"/>
              </a:rPr>
              <a:t>1</a:t>
            </a:r>
            <a:r>
              <a:rPr sz="1950" b="1" spc="14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700" b="1" spc="-400" dirty="0" smtClean="0">
                <a:solidFill>
                  <a:srgbClr val="1C1C1C"/>
                </a:solidFill>
                <a:latin typeface="Times New Roman"/>
                <a:cs typeface="Times New Roman"/>
              </a:rPr>
              <a:t>=</a:t>
            </a:r>
            <a:r>
              <a:rPr sz="2700" b="1" spc="-65" dirty="0" smtClean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950" b="1" spc="-105" dirty="0" smtClean="0">
                <a:solidFill>
                  <a:srgbClr val="1C1C1C"/>
                </a:solidFill>
                <a:latin typeface="Arial"/>
                <a:cs typeface="Arial"/>
              </a:rPr>
              <a:t>read-back</a:t>
            </a:r>
            <a:r>
              <a:rPr sz="1950" b="1" spc="18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50" b="1" spc="-95" dirty="0" smtClean="0">
                <a:solidFill>
                  <a:srgbClr val="1C1C1C"/>
                </a:solidFill>
                <a:latin typeface="Arial"/>
                <a:cs typeface="Arial"/>
              </a:rPr>
              <a:t>command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C1C1C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C1C1C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C1C1C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4933" y="1755648"/>
          <a:ext cx="4604004" cy="76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213"/>
                <a:gridCol w="564642"/>
                <a:gridCol w="571499"/>
                <a:gridCol w="573786"/>
                <a:gridCol w="569213"/>
                <a:gridCol w="573786"/>
                <a:gridCol w="566927"/>
                <a:gridCol w="573785"/>
              </a:tblGrid>
              <a:tr h="73266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950" b="1" dirty="0" smtClean="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SCI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2F2F2F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3100" b="1" dirty="0" smtClean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sco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2B2B2B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2150" b="1" dirty="0" smtClean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2B2B2B"/>
                      </a:solidFill>
                      <a:prstDash val="solid"/>
                    </a:lnL>
                    <a:lnR w="27432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150" b="1" dirty="0" smtClean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2B2B2B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2B2B2B"/>
                      </a:solidFill>
                      <a:prstDash val="solid"/>
                    </a:lnL>
                    <a:lnR w="32004">
                      <a:solidFill>
                        <a:srgbClr val="2F2F2F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950" b="1" dirty="0" smtClean="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2F2F2F"/>
                      </a:solidFill>
                      <a:prstDash val="solid"/>
                    </a:lnL>
                    <a:lnR w="27432">
                      <a:solidFill>
                        <a:srgbClr val="2F2F2F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2200" b="1" dirty="0" smtClean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2F"/>
                      </a:solidFill>
                      <a:prstDash val="solid"/>
                    </a:lnL>
                    <a:lnR w="27432">
                      <a:solidFill>
                        <a:srgbClr val="2B2B2B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B2B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950" b="1" dirty="0" smtClean="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2B2B2B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7432">
                      <a:solidFill>
                        <a:srgbClr val="2B2B2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00" dirty="0" smtClean="0">
                <a:latin typeface="Arial"/>
                <a:cs typeface="Arial"/>
              </a:rPr>
              <a:t>Isolated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95" dirty="0" smtClean="0">
                <a:latin typeface="Arial"/>
                <a:cs typeface="Arial"/>
              </a:rPr>
              <a:t>I/O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57260" cy="4544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tech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iso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"/>
              </a:spcBef>
            </a:pPr>
            <a:endParaRPr sz="800"/>
          </a:p>
          <a:p>
            <a:pPr marL="756285" marR="183515" indent="-287020">
              <a:lnSpc>
                <a:spcPts val="336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950" spc="-40" dirty="0" smtClean="0">
                <a:latin typeface="Arial"/>
                <a:cs typeface="Arial"/>
              </a:rPr>
              <a:t>i</a:t>
            </a:r>
            <a:r>
              <a:rPr sz="2950" spc="-85" dirty="0" smtClean="0">
                <a:latin typeface="Arial"/>
                <a:cs typeface="Arial"/>
              </a:rPr>
              <a:t>s</a:t>
            </a:r>
            <a:r>
              <a:rPr sz="2950" spc="-100" dirty="0" smtClean="0">
                <a:latin typeface="Arial"/>
                <a:cs typeface="Arial"/>
              </a:rPr>
              <a:t>o</a:t>
            </a:r>
            <a:r>
              <a:rPr sz="2950" spc="-35" dirty="0" smtClean="0">
                <a:latin typeface="Arial"/>
                <a:cs typeface="Arial"/>
              </a:rPr>
              <a:t>l</a:t>
            </a:r>
            <a:r>
              <a:rPr sz="2950" spc="-75" dirty="0" smtClean="0">
                <a:latin typeface="Arial"/>
                <a:cs typeface="Arial"/>
              </a:rPr>
              <a:t>at</a:t>
            </a:r>
            <a:r>
              <a:rPr sz="2950" spc="-90" dirty="0" smtClean="0">
                <a:latin typeface="Arial"/>
                <a:cs typeface="Arial"/>
              </a:rPr>
              <a:t>e</a:t>
            </a:r>
            <a:r>
              <a:rPr sz="2950" spc="-100" dirty="0" smtClean="0">
                <a:latin typeface="Arial"/>
                <a:cs typeface="Arial"/>
              </a:rPr>
              <a:t>d</a:t>
            </a:r>
            <a:r>
              <a:rPr sz="2950" spc="-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crib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loc</a:t>
            </a:r>
            <a:r>
              <a:rPr sz="2800" spc="-10" dirty="0" smtClean="0">
                <a:latin typeface="Arial"/>
                <a:cs typeface="Arial"/>
              </a:rPr>
              <a:t>ati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ated</a:t>
            </a:r>
            <a:r>
              <a:rPr sz="2800" spc="-10" dirty="0" smtClean="0">
                <a:latin typeface="Arial"/>
                <a:cs typeface="Arial"/>
              </a:rPr>
              <a:t> 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/>
          </a:p>
          <a:p>
            <a:pPr marL="355600" marR="7562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isol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812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exp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ll size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 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of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06069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tracks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334261"/>
            <a:ext cx="8352155" cy="204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cessary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an 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co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–38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696" y="1947672"/>
            <a:ext cx="5207508" cy="1074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9755" y="2706623"/>
            <a:ext cx="0" cy="2308860"/>
          </a:xfrm>
          <a:custGeom>
            <a:avLst/>
            <a:gdLst/>
            <a:ahLst/>
            <a:cxnLst/>
            <a:rect l="l" t="t" r="r" b="b"/>
            <a:pathLst>
              <a:path h="2308860">
                <a:moveTo>
                  <a:pt x="0" y="2308860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2121" y="2715767"/>
            <a:ext cx="0" cy="1490471"/>
          </a:xfrm>
          <a:custGeom>
            <a:avLst/>
            <a:gdLst/>
            <a:ahLst/>
            <a:cxnLst/>
            <a:rect l="l" t="t" r="r" b="b"/>
            <a:pathLst>
              <a:path h="1490471">
                <a:moveTo>
                  <a:pt x="0" y="1490471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4285" y="3003804"/>
            <a:ext cx="0" cy="731520"/>
          </a:xfrm>
          <a:custGeom>
            <a:avLst/>
            <a:gdLst/>
            <a:ahLst/>
            <a:cxnLst/>
            <a:rect l="l" t="t" r="r" b="b"/>
            <a:pathLst>
              <a:path h="731520">
                <a:moveTo>
                  <a:pt x="0" y="731520"/>
                </a:moveTo>
                <a:lnTo>
                  <a:pt x="0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2855" y="3728465"/>
            <a:ext cx="1595628" cy="0"/>
          </a:xfrm>
          <a:custGeom>
            <a:avLst/>
            <a:gdLst/>
            <a:ahLst/>
            <a:cxnLst/>
            <a:rect l="l" t="t" r="r" b="b"/>
            <a:pathLst>
              <a:path w="1595628">
                <a:moveTo>
                  <a:pt x="0" y="0"/>
                </a:moveTo>
                <a:lnTo>
                  <a:pt x="1595628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0692" y="4199382"/>
            <a:ext cx="2898647" cy="0"/>
          </a:xfrm>
          <a:custGeom>
            <a:avLst/>
            <a:gdLst/>
            <a:ahLst/>
            <a:cxnLst/>
            <a:rect l="l" t="t" r="r" b="b"/>
            <a:pathLst>
              <a:path w="2898648">
                <a:moveTo>
                  <a:pt x="0" y="0"/>
                </a:moveTo>
                <a:lnTo>
                  <a:pt x="2898647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6039" y="500862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908" y="129793"/>
            <a:ext cx="510603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11-38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6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0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80" dirty="0" smtClean="0">
                <a:solidFill>
                  <a:srgbClr val="010101"/>
                </a:solidFill>
                <a:latin typeface="Arial"/>
                <a:cs typeface="Arial"/>
              </a:rPr>
              <a:t>8254-2</a:t>
            </a:r>
            <a:r>
              <a:rPr sz="1600" b="1" spc="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5" dirty="0" smtClean="0">
                <a:solidFill>
                  <a:srgbClr val="010101"/>
                </a:solidFill>
                <a:latin typeface="Arial"/>
                <a:cs typeface="Arial"/>
              </a:rPr>
              <a:t>read-back</a:t>
            </a:r>
            <a:r>
              <a:rPr sz="160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25" dirty="0" smtClean="0">
                <a:solidFill>
                  <a:srgbClr val="010101"/>
                </a:solidFill>
                <a:latin typeface="Arial"/>
                <a:cs typeface="Arial"/>
              </a:rPr>
              <a:t>control</a:t>
            </a:r>
            <a:r>
              <a:rPr sz="160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010101"/>
                </a:solidFill>
                <a:latin typeface="Arial"/>
                <a:cs typeface="Arial"/>
              </a:rPr>
              <a:t>word.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4891" y="1546352"/>
            <a:ext cx="147955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95" dirty="0" smtClean="0">
                <a:solidFill>
                  <a:srgbClr val="1F1F1F"/>
                </a:solidFill>
                <a:latin typeface="Arial"/>
                <a:cs typeface="Arial"/>
              </a:rPr>
              <a:t>7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5827" y="1535429"/>
            <a:ext cx="156210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55" dirty="0" smtClean="0">
                <a:solidFill>
                  <a:srgbClr val="1F1F1F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5371" y="1566417"/>
            <a:ext cx="12890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-220" dirty="0" smtClean="0">
                <a:solidFill>
                  <a:srgbClr val="1F1F1F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0879" y="1555496"/>
            <a:ext cx="168275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170" dirty="0" smtClean="0">
                <a:solidFill>
                  <a:srgbClr val="1F1F1F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4655" y="3356355"/>
            <a:ext cx="1911350" cy="2078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 marR="12700" indent="8890">
              <a:lnSpc>
                <a:spcPct val="160500"/>
              </a:lnSpc>
            </a:pPr>
            <a:r>
              <a:rPr sz="2000" b="1" spc="-35" dirty="0" smtClean="0">
                <a:solidFill>
                  <a:srgbClr val="1F1F1F"/>
                </a:solidFill>
                <a:latin typeface="Times New Roman"/>
                <a:cs typeface="Times New Roman"/>
              </a:rPr>
              <a:t>Select</a:t>
            </a:r>
            <a:r>
              <a:rPr sz="2000" b="1" spc="-1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 smtClean="0">
                <a:solidFill>
                  <a:srgbClr val="1F1F1F"/>
                </a:solidFill>
                <a:latin typeface="Times New Roman"/>
                <a:cs typeface="Times New Roman"/>
              </a:rPr>
              <a:t>counter</a:t>
            </a:r>
            <a:r>
              <a:rPr sz="2000" b="1" spc="2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 smtClean="0">
                <a:solidFill>
                  <a:srgbClr val="1F1F1F"/>
                </a:solidFill>
                <a:latin typeface="Times New Roman"/>
                <a:cs typeface="Times New Roman"/>
              </a:rPr>
              <a:t>bits</a:t>
            </a:r>
            <a:r>
              <a:rPr sz="2000" b="1" spc="-4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 smtClean="0">
                <a:solidFill>
                  <a:srgbClr val="1F1F1F"/>
                </a:solidFill>
                <a:latin typeface="Times New Roman"/>
                <a:cs typeface="Times New Roman"/>
              </a:rPr>
              <a:t>Latch</a:t>
            </a:r>
            <a:r>
              <a:rPr sz="2000" b="1" spc="114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 smtClean="0">
                <a:solidFill>
                  <a:srgbClr val="1F1F1F"/>
                </a:solidFill>
                <a:latin typeface="Times New Roman"/>
                <a:cs typeface="Times New Roman"/>
              </a:rPr>
              <a:t>status</a:t>
            </a:r>
            <a:r>
              <a:rPr sz="2000" b="1" spc="4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7145">
              <a:lnSpc>
                <a:spcPts val="2270"/>
              </a:lnSpc>
            </a:pPr>
            <a:r>
              <a:rPr sz="2000" b="1" spc="-45" dirty="0" smtClean="0">
                <a:solidFill>
                  <a:srgbClr val="1F1F1F"/>
                </a:solidFill>
                <a:latin typeface="Times New Roman"/>
                <a:cs typeface="Times New Roman"/>
              </a:rPr>
              <a:t>selected</a:t>
            </a:r>
            <a:r>
              <a:rPr sz="2000" b="1" spc="6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 smtClean="0">
                <a:solidFill>
                  <a:srgbClr val="1F1F1F"/>
                </a:solidFill>
                <a:latin typeface="Times New Roman"/>
                <a:cs typeface="Times New Roman"/>
              </a:rPr>
              <a:t>counters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3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7145" marR="160020" indent="-5080">
              <a:lnSpc>
                <a:spcPts val="2200"/>
              </a:lnSpc>
            </a:pPr>
            <a:r>
              <a:rPr sz="2000" b="1" spc="-120" dirty="0" smtClean="0">
                <a:solidFill>
                  <a:srgbClr val="1F1F1F"/>
                </a:solidFill>
                <a:latin typeface="Times New Roman"/>
                <a:cs typeface="Times New Roman"/>
              </a:rPr>
              <a:t>Latch</a:t>
            </a:r>
            <a:r>
              <a:rPr sz="2000" b="1" spc="12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 smtClean="0">
                <a:solidFill>
                  <a:srgbClr val="1F1F1F"/>
                </a:solidFill>
                <a:latin typeface="Times New Roman"/>
                <a:cs typeface="Times New Roman"/>
              </a:rPr>
              <a:t>count</a:t>
            </a:r>
            <a:r>
              <a:rPr sz="2000" b="1" spc="3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 smtClean="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sz="2000" b="1" spc="1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 smtClean="0">
                <a:solidFill>
                  <a:srgbClr val="1F1F1F"/>
                </a:solidFill>
                <a:latin typeface="Times New Roman"/>
                <a:cs typeface="Times New Roman"/>
              </a:rPr>
              <a:t>selected</a:t>
            </a:r>
            <a:r>
              <a:rPr sz="2000" b="1" spc="9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 smtClean="0">
                <a:solidFill>
                  <a:srgbClr val="1F1F1F"/>
                </a:solidFill>
                <a:latin typeface="Times New Roman"/>
                <a:cs typeface="Times New Roman"/>
              </a:rPr>
              <a:t>counters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F1F1F"/>
                </a:solidFill>
                <a:latin typeface="Arial"/>
                <a:cs typeface="Arial"/>
              </a:rPr>
              <a:t>n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ti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Progr</a:t>
            </a:r>
            <a:r>
              <a:rPr sz="800" i="1" spc="2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20" dirty="0" smtClean="0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min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F1F1F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rfacin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1335" y="1550923"/>
            <a:ext cx="149225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85" dirty="0" smtClean="0">
                <a:solidFill>
                  <a:srgbClr val="1F1F1F"/>
                </a:solidFill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1496" y="1557273"/>
            <a:ext cx="14668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25" dirty="0" smtClean="0">
                <a:solidFill>
                  <a:srgbClr val="1F1F1F"/>
                </a:solidFill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92272" y="1546352"/>
            <a:ext cx="165735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150" dirty="0" smtClean="0">
                <a:solidFill>
                  <a:srgbClr val="1F1F1F"/>
                </a:solidFill>
                <a:latin typeface="Times New Roman"/>
                <a:cs typeface="Times New Roman"/>
              </a:rPr>
              <a:t>4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72432" y="1568196"/>
            <a:ext cx="1555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20" dirty="0" smtClean="0">
                <a:solidFill>
                  <a:srgbClr val="1F1F1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F1F1F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36803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CNT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is 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</a:t>
            </a:r>
            <a:r>
              <a:rPr sz="3200" spc="5" dirty="0" smtClean="0">
                <a:latin typeface="Arial"/>
                <a:cs typeface="Arial"/>
              </a:rPr>
              <a:t>CN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CNT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CNT2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822322"/>
            <a:ext cx="8466455" cy="3582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which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ate 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put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whe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ll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ate </a:t>
            </a:r>
            <a:r>
              <a:rPr sz="2800" spc="3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9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9761" y="291845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8105" y="2071116"/>
            <a:ext cx="0" cy="562355"/>
          </a:xfrm>
          <a:custGeom>
            <a:avLst/>
            <a:gdLst/>
            <a:ahLst/>
            <a:cxnLst/>
            <a:rect l="l" t="t" r="r" b="b"/>
            <a:pathLst>
              <a:path h="562355">
                <a:moveTo>
                  <a:pt x="0" y="562355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038" y="2071116"/>
            <a:ext cx="0" cy="562355"/>
          </a:xfrm>
          <a:custGeom>
            <a:avLst/>
            <a:gdLst/>
            <a:ahLst/>
            <a:cxnLst/>
            <a:rect l="l" t="t" r="r" b="b"/>
            <a:pathLst>
              <a:path h="562355">
                <a:moveTo>
                  <a:pt x="0" y="562355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675" y="2624327"/>
            <a:ext cx="2414016" cy="0"/>
          </a:xfrm>
          <a:custGeom>
            <a:avLst/>
            <a:gdLst/>
            <a:ahLst/>
            <a:cxnLst/>
            <a:rect l="l" t="t" r="r" b="b"/>
            <a:pathLst>
              <a:path w="2414016">
                <a:moveTo>
                  <a:pt x="0" y="0"/>
                </a:moveTo>
                <a:lnTo>
                  <a:pt x="2414016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1398" y="2071116"/>
            <a:ext cx="0" cy="562355"/>
          </a:xfrm>
          <a:custGeom>
            <a:avLst/>
            <a:gdLst/>
            <a:ahLst/>
            <a:cxnLst/>
            <a:rect l="l" t="t" r="r" b="b"/>
            <a:pathLst>
              <a:path h="562355">
                <a:moveTo>
                  <a:pt x="0" y="562355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8044" y="2071116"/>
            <a:ext cx="0" cy="562355"/>
          </a:xfrm>
          <a:custGeom>
            <a:avLst/>
            <a:gdLst/>
            <a:ahLst/>
            <a:cxnLst/>
            <a:rect l="l" t="t" r="r" b="b"/>
            <a:pathLst>
              <a:path h="562355">
                <a:moveTo>
                  <a:pt x="0" y="562355"/>
                </a:moveTo>
                <a:lnTo>
                  <a:pt x="0" y="0"/>
                </a:lnTo>
              </a:path>
            </a:pathLst>
          </a:custGeom>
          <a:ln w="18288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4689" y="2066544"/>
            <a:ext cx="0" cy="566927"/>
          </a:xfrm>
          <a:custGeom>
            <a:avLst/>
            <a:gdLst/>
            <a:ahLst/>
            <a:cxnLst/>
            <a:rect l="l" t="t" r="r" b="b"/>
            <a:pathLst>
              <a:path h="566927">
                <a:moveTo>
                  <a:pt x="0" y="566927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675" y="2075688"/>
            <a:ext cx="4791456" cy="0"/>
          </a:xfrm>
          <a:custGeom>
            <a:avLst/>
            <a:gdLst/>
            <a:ahLst/>
            <a:cxnLst/>
            <a:rect l="l" t="t" r="r" b="b"/>
            <a:pathLst>
              <a:path w="4791456">
                <a:moveTo>
                  <a:pt x="0" y="0"/>
                </a:moveTo>
                <a:lnTo>
                  <a:pt x="4791456" y="0"/>
                </a:lnTo>
              </a:path>
            </a:pathLst>
          </a:custGeom>
          <a:ln w="1371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1255" y="2622042"/>
            <a:ext cx="2436876" cy="0"/>
          </a:xfrm>
          <a:custGeom>
            <a:avLst/>
            <a:gdLst/>
            <a:ahLst/>
            <a:cxnLst/>
            <a:rect l="l" t="t" r="r" b="b"/>
            <a:pathLst>
              <a:path w="2436876">
                <a:moveTo>
                  <a:pt x="0" y="0"/>
                </a:moveTo>
                <a:lnTo>
                  <a:pt x="2436876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9050" y="2066544"/>
            <a:ext cx="0" cy="566927"/>
          </a:xfrm>
          <a:custGeom>
            <a:avLst/>
            <a:gdLst/>
            <a:ahLst/>
            <a:cxnLst/>
            <a:rect l="l" t="t" r="r" b="b"/>
            <a:pathLst>
              <a:path h="566927">
                <a:moveTo>
                  <a:pt x="0" y="566927"/>
                </a:moveTo>
                <a:lnTo>
                  <a:pt x="0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5696" y="2066544"/>
            <a:ext cx="0" cy="566927"/>
          </a:xfrm>
          <a:custGeom>
            <a:avLst/>
            <a:gdLst/>
            <a:ahLst/>
            <a:cxnLst/>
            <a:rect l="l" t="t" r="r" b="b"/>
            <a:pathLst>
              <a:path h="566927">
                <a:moveTo>
                  <a:pt x="0" y="566927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0055" y="2061972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571500"/>
                </a:moveTo>
                <a:lnTo>
                  <a:pt x="0" y="0"/>
                </a:lnTo>
              </a:path>
            </a:pathLst>
          </a:custGeom>
          <a:ln w="18288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6702" y="2066544"/>
            <a:ext cx="0" cy="566927"/>
          </a:xfrm>
          <a:custGeom>
            <a:avLst/>
            <a:gdLst/>
            <a:ahLst/>
            <a:cxnLst/>
            <a:rect l="l" t="t" r="r" b="b"/>
            <a:pathLst>
              <a:path h="566927">
                <a:moveTo>
                  <a:pt x="0" y="566927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9858" y="2619755"/>
            <a:ext cx="0" cy="900684"/>
          </a:xfrm>
          <a:custGeom>
            <a:avLst/>
            <a:gdLst/>
            <a:ahLst/>
            <a:cxnLst/>
            <a:rect l="l" t="t" r="r" b="b"/>
            <a:pathLst>
              <a:path h="900684">
                <a:moveTo>
                  <a:pt x="0" y="900684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6504" y="2615183"/>
            <a:ext cx="0" cy="1796796"/>
          </a:xfrm>
          <a:custGeom>
            <a:avLst/>
            <a:gdLst/>
            <a:ahLst/>
            <a:cxnLst/>
            <a:rect l="l" t="t" r="r" b="b"/>
            <a:pathLst>
              <a:path h="1796796">
                <a:moveTo>
                  <a:pt x="0" y="1796796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8044" y="2894076"/>
            <a:ext cx="0" cy="626363"/>
          </a:xfrm>
          <a:custGeom>
            <a:avLst/>
            <a:gdLst/>
            <a:ahLst/>
            <a:cxnLst/>
            <a:rect l="l" t="t" r="r" b="b"/>
            <a:pathLst>
              <a:path h="626363">
                <a:moveTo>
                  <a:pt x="0" y="626363"/>
                </a:moveTo>
                <a:lnTo>
                  <a:pt x="0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9332" y="2898648"/>
            <a:ext cx="932688" cy="0"/>
          </a:xfrm>
          <a:custGeom>
            <a:avLst/>
            <a:gdLst/>
            <a:ahLst/>
            <a:cxnLst/>
            <a:rect l="l" t="t" r="r" b="b"/>
            <a:pathLst>
              <a:path w="932688">
                <a:moveTo>
                  <a:pt x="0" y="0"/>
                </a:moveTo>
                <a:lnTo>
                  <a:pt x="932688" y="0"/>
                </a:lnTo>
              </a:path>
            </a:pathLst>
          </a:custGeom>
          <a:ln w="18288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24094" y="2610611"/>
            <a:ext cx="0" cy="909827"/>
          </a:xfrm>
          <a:custGeom>
            <a:avLst/>
            <a:gdLst/>
            <a:ahLst/>
            <a:cxnLst/>
            <a:rect l="l" t="t" r="r" b="b"/>
            <a:pathLst>
              <a:path h="909827">
                <a:moveTo>
                  <a:pt x="0" y="909827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3944" y="2889504"/>
            <a:ext cx="0" cy="859536"/>
          </a:xfrm>
          <a:custGeom>
            <a:avLst/>
            <a:gdLst/>
            <a:ahLst/>
            <a:cxnLst/>
            <a:rect l="l" t="t" r="r" b="b"/>
            <a:pathLst>
              <a:path h="859536">
                <a:moveTo>
                  <a:pt x="0" y="859536"/>
                </a:moveTo>
                <a:lnTo>
                  <a:pt x="0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2664" y="3511296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4380" y="0"/>
                </a:lnTo>
              </a:path>
            </a:pathLst>
          </a:custGeom>
          <a:ln w="18288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9908" y="129793"/>
            <a:ext cx="421259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30303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30303"/>
                </a:solidFill>
                <a:latin typeface="Arial"/>
                <a:cs typeface="Arial"/>
              </a:rPr>
              <a:t>11-39 </a:t>
            </a:r>
            <a:r>
              <a:rPr sz="1750" b="1" spc="-9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600" b="1" spc="65" dirty="0" smtClean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600" b="1" spc="15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600" b="1" spc="80" dirty="0" smtClean="0">
                <a:solidFill>
                  <a:srgbClr val="030303"/>
                </a:solidFill>
                <a:latin typeface="Arial"/>
                <a:cs typeface="Arial"/>
              </a:rPr>
              <a:t>8254-2</a:t>
            </a:r>
            <a:r>
              <a:rPr sz="1600" b="1" spc="12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030303"/>
                </a:solidFill>
                <a:latin typeface="Arial"/>
                <a:cs typeface="Arial"/>
              </a:rPr>
              <a:t>status</a:t>
            </a:r>
            <a:r>
              <a:rPr sz="1600" b="1" spc="17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600" b="1" spc="-25" dirty="0" smtClean="0">
                <a:solidFill>
                  <a:srgbClr val="030303"/>
                </a:solidFill>
                <a:latin typeface="Arial"/>
                <a:cs typeface="Arial"/>
              </a:rPr>
              <a:t>register.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5784" y="3306226"/>
            <a:ext cx="2151380" cy="155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 marR="22860">
              <a:lnSpc>
                <a:spcPct val="116399"/>
              </a:lnSpc>
            </a:pPr>
            <a:r>
              <a:rPr sz="1650" b="1" spc="-40" dirty="0" smtClean="0">
                <a:solidFill>
                  <a:srgbClr val="1F1F1F"/>
                </a:solidFill>
                <a:latin typeface="Times New Roman"/>
                <a:cs typeface="Times New Roman"/>
              </a:rPr>
              <a:t>Logic </a:t>
            </a:r>
            <a:r>
              <a:rPr sz="1650" b="1" spc="-14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340" dirty="0" smtClean="0">
                <a:solidFill>
                  <a:srgbClr val="1F1F1F"/>
                </a:solidFill>
                <a:latin typeface="Times New Roman"/>
                <a:cs typeface="Times New Roman"/>
              </a:rPr>
              <a:t>1</a:t>
            </a:r>
            <a:r>
              <a:rPr sz="1650" b="1" spc="10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50" dirty="0" smtClean="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sz="1650" b="1" spc="-2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35" dirty="0" smtClean="0">
                <a:solidFill>
                  <a:srgbClr val="030303"/>
                </a:solidFill>
                <a:latin typeface="Times New Roman"/>
                <a:cs typeface="Times New Roman"/>
              </a:rPr>
              <a:t>B</a:t>
            </a:r>
            <a:r>
              <a:rPr sz="1650" b="1" spc="-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C</a:t>
            </a:r>
            <a:r>
              <a:rPr sz="1650" b="1" spc="35" dirty="0" smtClean="0">
                <a:solidFill>
                  <a:srgbClr val="030303"/>
                </a:solidFill>
                <a:latin typeface="Times New Roman"/>
                <a:cs typeface="Times New Roman"/>
              </a:rPr>
              <a:t>D</a:t>
            </a:r>
            <a:r>
              <a:rPr sz="1650" b="1" spc="-60" dirty="0" smtClean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650" b="1" spc="35" dirty="0" smtClean="0">
                <a:solidFill>
                  <a:srgbClr val="1F1F1F"/>
                </a:solidFill>
                <a:latin typeface="Times New Roman"/>
                <a:cs typeface="Times New Roman"/>
              </a:rPr>
              <a:t>c</a:t>
            </a:r>
            <a:r>
              <a:rPr sz="1650" b="1" spc="10" dirty="0" smtClean="0">
                <a:solidFill>
                  <a:srgbClr val="1F1F1F"/>
                </a:solidFill>
                <a:latin typeface="Times New Roman"/>
                <a:cs typeface="Times New Roman"/>
              </a:rPr>
              <a:t>o</a:t>
            </a:r>
            <a:r>
              <a:rPr sz="1650" b="1" spc="-130" dirty="0" smtClean="0">
                <a:solidFill>
                  <a:srgbClr val="030303"/>
                </a:solidFill>
                <a:latin typeface="Times New Roman"/>
                <a:cs typeface="Times New Roman"/>
              </a:rPr>
              <a:t>u</a:t>
            </a:r>
            <a:r>
              <a:rPr sz="1650" b="1" spc="-100" dirty="0" smtClean="0">
                <a:solidFill>
                  <a:srgbClr val="1F1F1F"/>
                </a:solidFill>
                <a:latin typeface="Times New Roman"/>
                <a:cs typeface="Times New Roman"/>
              </a:rPr>
              <a:t>nter</a:t>
            </a:r>
            <a:r>
              <a:rPr sz="1650" b="1" spc="-5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95" dirty="0" smtClean="0">
                <a:solidFill>
                  <a:srgbClr val="1F1F1F"/>
                </a:solidFill>
                <a:latin typeface="Times New Roman"/>
                <a:cs typeface="Times New Roman"/>
              </a:rPr>
              <a:t>Counter</a:t>
            </a:r>
            <a:r>
              <a:rPr sz="1650" b="1" spc="3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70" dirty="0" smtClean="0">
                <a:solidFill>
                  <a:srgbClr val="1F1F1F"/>
                </a:solidFill>
                <a:latin typeface="Times New Roman"/>
                <a:cs typeface="Times New Roman"/>
              </a:rPr>
              <a:t>mode</a:t>
            </a:r>
            <a:endParaRPr sz="1650">
              <a:latin typeface="Times New Roman"/>
              <a:cs typeface="Times New Roman"/>
            </a:endParaRPr>
          </a:p>
          <a:p>
            <a:pPr marL="12700" marR="12700" indent="4445">
              <a:lnSpc>
                <a:spcPct val="112999"/>
              </a:lnSpc>
              <a:spcBef>
                <a:spcPts val="210"/>
              </a:spcBef>
            </a:pPr>
            <a:r>
              <a:rPr sz="1650" b="1" spc="-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Read/write</a:t>
            </a:r>
            <a:r>
              <a:rPr sz="1650" b="1" spc="13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operation</a:t>
            </a:r>
            <a:r>
              <a:rPr sz="1650" b="1" spc="-4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60" dirty="0" smtClean="0">
                <a:solidFill>
                  <a:srgbClr val="1F1F1F"/>
                </a:solidFill>
                <a:latin typeface="Times New Roman"/>
                <a:cs typeface="Times New Roman"/>
              </a:rPr>
              <a:t>NULL</a:t>
            </a:r>
            <a:r>
              <a:rPr sz="1650" b="1" spc="1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100" b="1" spc="-2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=</a:t>
            </a:r>
            <a:r>
              <a:rPr sz="2100" b="1" spc="5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 smtClean="0">
                <a:solidFill>
                  <a:srgbClr val="1F1F1F"/>
                </a:solidFill>
                <a:latin typeface="Arial"/>
                <a:cs typeface="Arial"/>
              </a:rPr>
              <a:t>1</a:t>
            </a:r>
            <a:r>
              <a:rPr sz="1500" b="1" spc="-75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50" b="1" spc="-60" dirty="0" smtClean="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sz="1650" b="1" spc="-2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counter</a:t>
            </a:r>
            <a:r>
              <a:rPr sz="1650" b="1" spc="14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55" dirty="0" smtClean="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sz="1650" b="1" spc="-1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130" dirty="0" smtClean="0">
                <a:solidFill>
                  <a:srgbClr val="1F1F1F"/>
                </a:solidFill>
                <a:latin typeface="Times New Roman"/>
                <a:cs typeface="Times New Roman"/>
              </a:rPr>
              <a:t>0</a:t>
            </a:r>
            <a:r>
              <a:rPr sz="1650" b="1" spc="6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75" dirty="0" smtClean="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sz="1650" b="1" spc="9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35" dirty="0" smtClean="0">
                <a:solidFill>
                  <a:srgbClr val="030303"/>
                </a:solidFill>
                <a:latin typeface="Times New Roman"/>
                <a:cs typeface="Times New Roman"/>
              </a:rPr>
              <a:t>l</a:t>
            </a:r>
            <a:r>
              <a:rPr sz="1650" b="1" spc="-25" dirty="0" smtClean="0">
                <a:solidFill>
                  <a:srgbClr val="1F1F1F"/>
                </a:solidFill>
                <a:latin typeface="Times New Roman"/>
                <a:cs typeface="Times New Roman"/>
              </a:rPr>
              <a:t>evel</a:t>
            </a:r>
            <a:r>
              <a:rPr sz="1650" b="1" spc="6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15" dirty="0" smtClean="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sz="1650" b="1" spc="4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90" dirty="0" smtClean="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sz="1650" b="1" spc="5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60" dirty="0" smtClean="0">
                <a:solidFill>
                  <a:srgbClr val="1F1F1F"/>
                </a:solidFill>
                <a:latin typeface="Times New Roman"/>
                <a:cs typeface="Times New Roman"/>
              </a:rPr>
              <a:t>OUT</a:t>
            </a:r>
            <a:r>
              <a:rPr sz="1650" b="1" spc="-3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650" b="1" spc="-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pin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24560" y="1726184"/>
            <a:ext cx="1638300" cy="737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450" algn="ctr">
              <a:lnSpc>
                <a:spcPct val="100000"/>
              </a:lnSpc>
              <a:tabLst>
                <a:tab pos="625475" algn="l"/>
                <a:tab pos="1228725" algn="l"/>
              </a:tabLst>
            </a:pPr>
            <a:r>
              <a:rPr sz="2325" b="1" spc="-44" baseline="1792" dirty="0" smtClean="0">
                <a:solidFill>
                  <a:srgbClr val="1F1F1F"/>
                </a:solidFill>
                <a:latin typeface="Arial"/>
                <a:cs typeface="Arial"/>
              </a:rPr>
              <a:t>7	</a:t>
            </a:r>
            <a:r>
              <a:rPr sz="1550" b="1" spc="-30" dirty="0" smtClean="0">
                <a:solidFill>
                  <a:srgbClr val="1F1F1F"/>
                </a:solidFill>
                <a:latin typeface="Arial"/>
                <a:cs typeface="Arial"/>
              </a:rPr>
              <a:t>6	</a:t>
            </a:r>
            <a:r>
              <a:rPr sz="2400" b="1" spc="-179" baseline="1736" dirty="0" smtClean="0">
                <a:solidFill>
                  <a:srgbClr val="1F1F1F"/>
                </a:solidFill>
                <a:latin typeface="Arial"/>
                <a:cs typeface="Arial"/>
              </a:rPr>
              <a:t>5</a:t>
            </a:r>
            <a:endParaRPr sz="2400" baseline="1736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650" b="1" spc="-50" dirty="0" smtClean="0">
                <a:solidFill>
                  <a:srgbClr val="1F1F1F"/>
                </a:solidFill>
                <a:latin typeface="Times New Roman"/>
                <a:cs typeface="Times New Roman"/>
              </a:rPr>
              <a:t>OUT </a:t>
            </a:r>
            <a:r>
              <a:rPr sz="1650" b="1" spc="-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475" b="1" spc="-127" baseline="1683" dirty="0" smtClean="0">
                <a:solidFill>
                  <a:srgbClr val="1F1F1F"/>
                </a:solidFill>
                <a:latin typeface="Times New Roman"/>
                <a:cs typeface="Times New Roman"/>
              </a:rPr>
              <a:t>NULL </a:t>
            </a:r>
            <a:r>
              <a:rPr sz="2475" b="1" spc="-82" baseline="1683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175" b="1" spc="277" baseline="1915" dirty="0" smtClean="0">
                <a:solidFill>
                  <a:srgbClr val="1F1F1F"/>
                </a:solidFill>
                <a:latin typeface="Arial"/>
                <a:cs typeface="Arial"/>
              </a:rPr>
              <a:t>RWl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30303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30303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30303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30303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30303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30303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30303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30303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30303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30303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30303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5735" y="1704340"/>
            <a:ext cx="12509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-70" dirty="0" smtClean="0">
                <a:solidFill>
                  <a:srgbClr val="1F1F1F"/>
                </a:solidFill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54244" y="1717040"/>
            <a:ext cx="14351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35" dirty="0" smtClean="0">
                <a:solidFill>
                  <a:srgbClr val="1F1F1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30303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30303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30303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30303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30303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30303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30303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30303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30303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30303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74667" y="1717040"/>
            <a:ext cx="13652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70" dirty="0" smtClean="0">
                <a:solidFill>
                  <a:srgbClr val="1F1F1F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95092" y="1710690"/>
            <a:ext cx="13970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70" dirty="0" smtClean="0">
                <a:solidFill>
                  <a:srgbClr val="1F1F1F"/>
                </a:solidFill>
                <a:latin typeface="Times New Roman"/>
                <a:cs typeface="Times New Roman"/>
              </a:rPr>
              <a:t>4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78171" y="1729740"/>
            <a:ext cx="9652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280" dirty="0" smtClean="0">
                <a:solidFill>
                  <a:srgbClr val="1F1F1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03067" y="2188971"/>
            <a:ext cx="156464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11835" algn="l"/>
                <a:tab pos="1274445" algn="l"/>
              </a:tabLst>
            </a:pPr>
            <a:r>
              <a:rPr sz="1450" b="1" spc="30" dirty="0" smtClean="0">
                <a:solidFill>
                  <a:srgbClr val="030303"/>
                </a:solidFill>
                <a:latin typeface="Arial"/>
                <a:cs typeface="Arial"/>
              </a:rPr>
              <a:t>R</a:t>
            </a:r>
            <a:r>
              <a:rPr sz="1450" b="1" spc="-90" dirty="0" smtClean="0">
                <a:solidFill>
                  <a:srgbClr val="1F1F1F"/>
                </a:solidFill>
                <a:latin typeface="Arial"/>
                <a:cs typeface="Arial"/>
              </a:rPr>
              <a:t>WO	</a:t>
            </a:r>
            <a:r>
              <a:rPr sz="1650" b="1" spc="-75" dirty="0" smtClean="0">
                <a:solidFill>
                  <a:srgbClr val="1F1F1F"/>
                </a:solidFill>
                <a:latin typeface="Times New Roman"/>
                <a:cs typeface="Times New Roman"/>
              </a:rPr>
              <a:t>M2	</a:t>
            </a:r>
            <a:r>
              <a:rPr sz="1700" b="1" spc="-150" dirty="0" smtClean="0">
                <a:solidFill>
                  <a:srgbClr val="1F1F1F"/>
                </a:solidFill>
                <a:latin typeface="Times New Roman"/>
                <a:cs typeface="Times New Roman"/>
              </a:rPr>
              <a:t>M1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59300" y="2184400"/>
            <a:ext cx="98488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sz="1700" b="1" spc="-355" dirty="0" smtClean="0">
                <a:solidFill>
                  <a:srgbClr val="1F1F1F"/>
                </a:solidFill>
                <a:latin typeface="Times New Roman"/>
                <a:cs typeface="Times New Roman"/>
              </a:rPr>
              <a:t>MO	</a:t>
            </a:r>
            <a:r>
              <a:rPr sz="1650" b="1" spc="-50" dirty="0" smtClean="0">
                <a:solidFill>
                  <a:srgbClr val="1F1F1F"/>
                </a:solidFill>
                <a:latin typeface="Times New Roman"/>
                <a:cs typeface="Times New Roman"/>
              </a:rPr>
              <a:t>BCD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87016" y="2594609"/>
            <a:ext cx="104139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1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22523" y="2599182"/>
            <a:ext cx="104139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1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21455" y="2597403"/>
            <a:ext cx="8890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-150" dirty="0" smtClean="0">
                <a:solidFill>
                  <a:srgbClr val="1F1F1F"/>
                </a:solidFill>
                <a:latin typeface="Arial"/>
                <a:cs typeface="Arial"/>
              </a:rPr>
              <a:t>l</a:t>
            </a:r>
            <a:endParaRPr sz="2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96459" y="2599182"/>
            <a:ext cx="104139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1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endParaRPr sz="2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30303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30303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30303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30303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30303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30303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30303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30303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30303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30303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DC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tor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Sp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ed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Direction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Co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trol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397875" cy="3116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 825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gram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associat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0"/>
              </a:lnSpc>
            </a:pP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fli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 drive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30175"/>
            <a:ext cx="71132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2463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1–4</a:t>
            </a:r>
            <a:r>
              <a:rPr sz="1800" b="1" spc="0" dirty="0" smtClean="0">
                <a:latin typeface="Arial"/>
                <a:cs typeface="Arial"/>
              </a:rPr>
              <a:t>0	</a:t>
            </a:r>
            <a:r>
              <a:rPr sz="1800" spc="0" dirty="0" smtClean="0">
                <a:latin typeface="Arial"/>
                <a:cs typeface="Arial"/>
              </a:rPr>
              <a:t>Mot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trol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825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time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914400"/>
            <a:ext cx="28448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7394" y="950721"/>
            <a:ext cx="6329045" cy="410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Q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74</a:t>
            </a:r>
            <a:r>
              <a:rPr sz="2800" spc="-20" dirty="0" smtClean="0">
                <a:latin typeface="Arial"/>
                <a:cs typeface="Arial"/>
              </a:rPr>
              <a:t>AL</a:t>
            </a:r>
            <a:r>
              <a:rPr sz="2800" spc="-25" dirty="0" smtClean="0">
                <a:latin typeface="Arial"/>
                <a:cs typeface="Arial"/>
              </a:rPr>
              <a:t>S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12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pins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forward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3"/>
              </a:spcBef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log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mot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fli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-fl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output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lt</a:t>
            </a:r>
            <a:r>
              <a:rPr sz="2800" spc="-15" dirty="0" smtClean="0">
                <a:latin typeface="Arial"/>
                <a:cs typeface="Arial"/>
              </a:rPr>
              <a:t>ernates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ween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mot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15" dirty="0" smtClean="0">
                <a:latin typeface="Arial"/>
                <a:cs typeface="Arial"/>
              </a:rPr>
              <a:t> 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ous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duty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cle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Q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output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988060" marR="135255" indent="-68897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50</a:t>
            </a:r>
            <a:r>
              <a:rPr sz="2800" spc="-20" dirty="0" smtClean="0">
                <a:latin typeface="Arial"/>
                <a:cs typeface="Arial"/>
              </a:rPr>
              <a:t>%,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will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spin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" dirty="0" smtClean="0">
                <a:latin typeface="Arial"/>
                <a:cs typeface="Arial"/>
              </a:rPr>
              <a:t> 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72500" cy="4692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1–4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/d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6000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vary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cle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Q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 ca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95" dirty="0" smtClean="0">
                <a:latin typeface="Arial"/>
                <a:cs typeface="Arial"/>
              </a:rPr>
              <a:t>p</a:t>
            </a:r>
            <a:r>
              <a:rPr sz="3350" spc="-110" dirty="0" smtClean="0">
                <a:latin typeface="Arial"/>
                <a:cs typeface="Arial"/>
              </a:rPr>
              <a:t>u</a:t>
            </a:r>
            <a:r>
              <a:rPr sz="3350" spc="-75" dirty="0" smtClean="0">
                <a:latin typeface="Arial"/>
                <a:cs typeface="Arial"/>
              </a:rPr>
              <a:t>lse</a:t>
            </a:r>
            <a:r>
              <a:rPr sz="3350" spc="-65" dirty="0" smtClean="0">
                <a:latin typeface="Arial"/>
                <a:cs typeface="Arial"/>
              </a:rPr>
              <a:t> </a:t>
            </a:r>
            <a:r>
              <a:rPr sz="3350" spc="-85" dirty="0" smtClean="0">
                <a:latin typeface="Arial"/>
                <a:cs typeface="Arial"/>
              </a:rPr>
              <a:t>wid</a:t>
            </a:r>
            <a:r>
              <a:rPr sz="3350" spc="-65" dirty="0" smtClean="0">
                <a:latin typeface="Arial"/>
                <a:cs typeface="Arial"/>
              </a:rPr>
              <a:t>t</a:t>
            </a:r>
            <a:r>
              <a:rPr sz="3350" spc="-95" dirty="0" smtClean="0">
                <a:latin typeface="Arial"/>
                <a:cs typeface="Arial"/>
              </a:rPr>
              <a:t>h</a:t>
            </a:r>
            <a:endParaRPr sz="3350">
              <a:latin typeface="Arial"/>
              <a:cs typeface="Arial"/>
            </a:endParaRPr>
          </a:p>
          <a:p>
            <a:pPr marL="355600">
              <a:lnSpc>
                <a:spcPts val="3840"/>
              </a:lnSpc>
            </a:pPr>
            <a:r>
              <a:rPr sz="3350" spc="-120" dirty="0" smtClean="0">
                <a:latin typeface="Arial"/>
                <a:cs typeface="Arial"/>
              </a:rPr>
              <a:t>mo</a:t>
            </a:r>
            <a:r>
              <a:rPr sz="3350" spc="-110" dirty="0" smtClean="0">
                <a:latin typeface="Arial"/>
                <a:cs typeface="Arial"/>
              </a:rPr>
              <a:t>d</a:t>
            </a:r>
            <a:r>
              <a:rPr sz="3350" spc="-70" dirty="0" smtClean="0">
                <a:latin typeface="Arial"/>
                <a:cs typeface="Arial"/>
              </a:rPr>
              <a:t>ul</a:t>
            </a:r>
            <a:r>
              <a:rPr sz="3350" spc="-110" dirty="0" smtClean="0">
                <a:latin typeface="Arial"/>
                <a:cs typeface="Arial"/>
              </a:rPr>
              <a:t>a</a:t>
            </a:r>
            <a:r>
              <a:rPr sz="3350" spc="-45" dirty="0" smtClean="0">
                <a:latin typeface="Arial"/>
                <a:cs typeface="Arial"/>
              </a:rPr>
              <a:t>ti</a:t>
            </a:r>
            <a:r>
              <a:rPr sz="3350" spc="-110" dirty="0" smtClean="0">
                <a:latin typeface="Arial"/>
                <a:cs typeface="Arial"/>
              </a:rPr>
              <a:t>o</a:t>
            </a:r>
            <a:r>
              <a:rPr sz="3350" spc="-70" dirty="0" smtClean="0">
                <a:latin typeface="Arial"/>
                <a:cs typeface="Arial"/>
              </a:rPr>
              <a:t>n.</a:t>
            </a:r>
            <a:endParaRPr sz="33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8"/>
              </a:spcBef>
            </a:pPr>
            <a:endParaRPr sz="7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Exam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–2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lists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175"/>
            <a:ext cx="874585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1–4</a:t>
            </a:r>
            <a:r>
              <a:rPr sz="1800" b="1" spc="0" dirty="0" smtClean="0">
                <a:latin typeface="Arial"/>
                <a:cs typeface="Arial"/>
              </a:rPr>
              <a:t>1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-6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or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motor 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trol circ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Fig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-5" dirty="0" smtClean="0">
                <a:latin typeface="Arial"/>
                <a:cs typeface="Arial"/>
              </a:rPr>
              <a:t>1–40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) No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rot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) h</a:t>
            </a:r>
            <a:r>
              <a:rPr sz="1800" spc="-10" dirty="0" smtClean="0">
                <a:latin typeface="Arial"/>
                <a:cs typeface="Arial"/>
              </a:rPr>
              <a:t>ig</a:t>
            </a:r>
            <a:r>
              <a:rPr sz="1800" spc="-5" dirty="0" smtClean="0">
                <a:latin typeface="Arial"/>
                <a:cs typeface="Arial"/>
              </a:rPr>
              <a:t>h-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rotation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(c)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-105" dirty="0" smtClean="0">
                <a:latin typeface="Arial"/>
                <a:cs typeface="Arial"/>
              </a:rPr>
              <a:t>h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pee</a:t>
            </a:r>
            <a:r>
              <a:rPr sz="1800" spc="0" dirty="0" smtClean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rot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ard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1232916"/>
            <a:ext cx="5067300" cy="4710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22046"/>
            <a:ext cx="7771765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8270" algn="l"/>
              </a:tabLst>
            </a:pPr>
            <a:r>
              <a:rPr sz="4000" b="1" spc="-245" dirty="0" smtClean="0">
                <a:latin typeface="Arial"/>
                <a:cs typeface="Arial"/>
              </a:rPr>
              <a:t>1</a:t>
            </a:r>
            <a:r>
              <a:rPr sz="4000" b="1" spc="-30" dirty="0" smtClean="0">
                <a:latin typeface="Arial"/>
                <a:cs typeface="Arial"/>
              </a:rPr>
              <a:t>1–</a:t>
            </a:r>
            <a:r>
              <a:rPr sz="4000" b="1" spc="-25" dirty="0" smtClean="0">
                <a:latin typeface="Arial"/>
                <a:cs typeface="Arial"/>
              </a:rPr>
              <a:t>5	</a:t>
            </a:r>
            <a:r>
              <a:rPr sz="4000" b="1" spc="-30" dirty="0" smtClean="0">
                <a:latin typeface="Arial"/>
                <a:cs typeface="Arial"/>
              </a:rPr>
              <a:t>1655</a:t>
            </a:r>
            <a:r>
              <a:rPr sz="4000" b="1" spc="-25" dirty="0" smtClean="0">
                <a:latin typeface="Arial"/>
                <a:cs typeface="Arial"/>
              </a:rPr>
              <a:t>0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PR</a:t>
            </a:r>
            <a:r>
              <a:rPr sz="4000" b="1" spc="-50" dirty="0" smtClean="0">
                <a:latin typeface="Arial"/>
                <a:cs typeface="Arial"/>
              </a:rPr>
              <a:t>O</a:t>
            </a:r>
            <a:r>
              <a:rPr sz="4000" b="1" spc="-30" dirty="0" smtClean="0">
                <a:latin typeface="Arial"/>
                <a:cs typeface="Arial"/>
              </a:rPr>
              <a:t>GR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50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ABLE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COM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UNIC</a:t>
            </a:r>
            <a:r>
              <a:rPr sz="4000" b="1" spc="-335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TIONS</a:t>
            </a:r>
            <a:r>
              <a:rPr sz="4000" b="1" spc="5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INTE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245" dirty="0" smtClean="0">
                <a:latin typeface="Arial"/>
                <a:cs typeface="Arial"/>
              </a:rPr>
              <a:t>F</a:t>
            </a:r>
            <a:r>
              <a:rPr sz="4000" b="1" spc="-30" dirty="0" smtClean="0">
                <a:latin typeface="Arial"/>
                <a:cs typeface="Arial"/>
              </a:rPr>
              <a:t>ACE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444230" cy="350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mic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uct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16550</a:t>
            </a:r>
            <a:r>
              <a:rPr sz="3200" spc="0" dirty="0" smtClean="0">
                <a:latin typeface="Arial"/>
                <a:cs typeface="Arial"/>
              </a:rPr>
              <a:t>D  is 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virt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serial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228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niversal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asynchron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 receiver/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(UA</a:t>
            </a:r>
            <a:r>
              <a:rPr sz="3200" spc="-5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T)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 comp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 with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croprocess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634428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0–</a:t>
            </a:r>
            <a:r>
              <a:rPr sz="3200" spc="0" dirty="0" smtClean="0">
                <a:latin typeface="Arial"/>
                <a:cs typeface="Arial"/>
              </a:rPr>
              <a:t>1.5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444230" cy="5066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58483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ud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ra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ps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nd)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 p</a:t>
            </a:r>
            <a:r>
              <a:rPr sz="2800" spc="-10" dirty="0" smtClean="0">
                <a:latin typeface="Arial"/>
                <a:cs typeface="Arial"/>
              </a:rPr>
              <a:t>ari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ps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nd;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Bps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24320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ud 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•"/>
            </a:pPr>
            <a:endParaRPr sz="900"/>
          </a:p>
          <a:p>
            <a:pPr marL="355600" marR="12700" indent="-342900">
              <a:lnSpc>
                <a:spcPts val="382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 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ems.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33765" cy="5569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343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van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 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INS, 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space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M/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W/R ),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(IOR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 (RD)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61009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ress, which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6061" y="2849117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2190" y="284911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0361" y="332460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333" y="3797046"/>
            <a:ext cx="528828" cy="0"/>
          </a:xfrm>
          <a:custGeom>
            <a:avLst/>
            <a:gdLst/>
            <a:ahLst/>
            <a:cxnLst/>
            <a:rect l="l" t="t" r="r" b="b"/>
            <a:pathLst>
              <a:path w="528828">
                <a:moveTo>
                  <a:pt x="0" y="0"/>
                </a:moveTo>
                <a:lnTo>
                  <a:pt x="528828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5832347"/>
            <a:ext cx="41522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1–4</a:t>
            </a:r>
            <a:r>
              <a:rPr sz="1800" b="1" spc="0" dirty="0" smtClean="0">
                <a:latin typeface="Arial"/>
                <a:cs typeface="Arial"/>
              </a:rPr>
              <a:t>2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ro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043" y="3962400"/>
            <a:ext cx="8410956" cy="1674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As</a:t>
            </a:r>
            <a:r>
              <a:rPr sz="4000" b="1" spc="-40" dirty="0" smtClean="0">
                <a:latin typeface="Arial"/>
                <a:cs typeface="Arial"/>
              </a:rPr>
              <a:t>y</a:t>
            </a:r>
            <a:r>
              <a:rPr sz="4000" b="1" spc="-25" dirty="0" smtClean="0">
                <a:latin typeface="Arial"/>
                <a:cs typeface="Arial"/>
              </a:rPr>
              <a:t>nc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ron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us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Serial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Data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315" y="947165"/>
            <a:ext cx="8533765" cy="2852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nchro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rece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77216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own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-15" dirty="0" smtClean="0">
                <a:latin typeface="Arial"/>
                <a:cs typeface="Arial"/>
              </a:rPr>
              <a:t>es 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ynch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ous se</a:t>
            </a:r>
            <a:r>
              <a:rPr sz="2800" spc="-10" dirty="0" smtClean="0">
                <a:latin typeface="Arial"/>
                <a:cs typeface="Arial"/>
              </a:rPr>
              <a:t>rial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ains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art bi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seve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ts,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 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top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22005" cy="194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Dia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-up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st, such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rve,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Amer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 Onli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asynchron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serial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2310003"/>
            <a:ext cx="8406765" cy="2982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B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S services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ad,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ei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 pa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bit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0"/>
              </a:spcBef>
            </a:pPr>
            <a:endParaRPr sz="850"/>
          </a:p>
          <a:p>
            <a:pPr marL="355600" marR="64135" indent="-342900">
              <a:lnSpc>
                <a:spcPts val="382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akes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n-ASCII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much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1655</a:t>
            </a:r>
            <a:r>
              <a:rPr sz="4000" b="1" spc="-25" dirty="0" smtClean="0">
                <a:latin typeface="Arial"/>
                <a:cs typeface="Arial"/>
              </a:rPr>
              <a:t>0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F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ncti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Description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48065" cy="519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1–4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2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-outs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UA</a:t>
            </a:r>
            <a:r>
              <a:rPr sz="3200" spc="-55" dirty="0" smtClean="0">
                <a:latin typeface="Arial"/>
                <a:cs typeface="Arial"/>
              </a:rPr>
              <a:t>R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5496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av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40</a:t>
            </a:r>
            <a:r>
              <a:rPr sz="3200" spc="0" dirty="0" smtClean="0">
                <a:latin typeface="Arial"/>
                <a:cs typeface="Arial"/>
              </a:rPr>
              <a:t>-pin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DIP (</a:t>
            </a:r>
            <a:r>
              <a:rPr sz="3200" b="1" spc="0" dirty="0" smtClean="0">
                <a:latin typeface="Arial"/>
                <a:cs typeface="Arial"/>
              </a:rPr>
              <a:t>dual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-line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pa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g</a:t>
            </a:r>
            <a:r>
              <a:rPr sz="3200" b="1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PLCC (</a:t>
            </a:r>
            <a:r>
              <a:rPr sz="3200" b="1" spc="0" dirty="0" smtClean="0">
                <a:latin typeface="Arial"/>
                <a:cs typeface="Arial"/>
              </a:rPr>
              <a:t>plast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lead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ess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chip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carrie</a:t>
            </a:r>
            <a:r>
              <a:rPr sz="3200" b="1" spc="-4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5005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respo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sible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ece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mitter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nt,</a:t>
            </a:r>
            <a:r>
              <a:rPr sz="3200" spc="-10" dirty="0" smtClean="0">
                <a:latin typeface="Arial"/>
                <a:cs typeface="Arial"/>
              </a:rPr>
              <a:t> 16550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ex,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fu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l-d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7832" y="960119"/>
            <a:ext cx="0" cy="164591"/>
          </a:xfrm>
          <a:custGeom>
            <a:avLst/>
            <a:gdLst/>
            <a:ahLst/>
            <a:cxnLst/>
            <a:rect l="l" t="t" r="r" b="b"/>
            <a:pathLst>
              <a:path h="164591">
                <a:moveTo>
                  <a:pt x="0" y="164591"/>
                </a:moveTo>
                <a:lnTo>
                  <a:pt x="0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978408"/>
            <a:ext cx="2784348" cy="0"/>
          </a:xfrm>
          <a:custGeom>
            <a:avLst/>
            <a:gdLst/>
            <a:ahLst/>
            <a:cxnLst/>
            <a:rect l="l" t="t" r="r" b="b"/>
            <a:pathLst>
              <a:path w="2784348">
                <a:moveTo>
                  <a:pt x="0" y="0"/>
                </a:moveTo>
                <a:lnTo>
                  <a:pt x="2784348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5603" y="973836"/>
            <a:ext cx="0" cy="4974336"/>
          </a:xfrm>
          <a:custGeom>
            <a:avLst/>
            <a:gdLst/>
            <a:ahLst/>
            <a:cxnLst/>
            <a:rect l="l" t="t" r="r" b="b"/>
            <a:pathLst>
              <a:path h="4974336">
                <a:moveTo>
                  <a:pt x="0" y="4974336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6459" y="1115567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1828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1344" y="1115567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18288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7832" y="1106424"/>
            <a:ext cx="0" cy="4590288"/>
          </a:xfrm>
          <a:custGeom>
            <a:avLst/>
            <a:gdLst/>
            <a:ahLst/>
            <a:cxnLst/>
            <a:rect l="l" t="t" r="r" b="b"/>
            <a:pathLst>
              <a:path h="4590288">
                <a:moveTo>
                  <a:pt x="0" y="4590288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5183" y="1330452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66459" y="1344167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1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0048" y="1463039"/>
            <a:ext cx="562356" cy="0"/>
          </a:xfrm>
          <a:custGeom>
            <a:avLst/>
            <a:gdLst/>
            <a:ahLst/>
            <a:cxnLst/>
            <a:rect l="l" t="t" r="r" b="b"/>
            <a:pathLst>
              <a:path w="562356">
                <a:moveTo>
                  <a:pt x="0" y="0"/>
                </a:moveTo>
                <a:lnTo>
                  <a:pt x="562356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6459" y="1463039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1344" y="1463039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6459" y="1778507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1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6459" y="1997964"/>
            <a:ext cx="576071" cy="0"/>
          </a:xfrm>
          <a:custGeom>
            <a:avLst/>
            <a:gdLst/>
            <a:ahLst/>
            <a:cxnLst/>
            <a:rect l="l" t="t" r="r" b="b"/>
            <a:pathLst>
              <a:path w="576071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5183" y="2288285"/>
            <a:ext cx="452628" cy="0"/>
          </a:xfrm>
          <a:custGeom>
            <a:avLst/>
            <a:gdLst/>
            <a:ahLst/>
            <a:cxnLst/>
            <a:rect l="l" t="t" r="r" b="b"/>
            <a:pathLst>
              <a:path w="452628">
                <a:moveTo>
                  <a:pt x="0" y="0"/>
                </a:moveTo>
                <a:lnTo>
                  <a:pt x="452628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6459" y="2219705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1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6459" y="2443733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1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6459" y="2610611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1344" y="2610611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15183" y="2814066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66459" y="2962655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1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0048" y="3328415"/>
            <a:ext cx="562356" cy="0"/>
          </a:xfrm>
          <a:custGeom>
            <a:avLst/>
            <a:gdLst/>
            <a:ahLst/>
            <a:cxnLst/>
            <a:rect l="l" t="t" r="r" b="b"/>
            <a:pathLst>
              <a:path w="562356">
                <a:moveTo>
                  <a:pt x="0" y="0"/>
                </a:moveTo>
                <a:lnTo>
                  <a:pt x="562356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6459" y="3175254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1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0048" y="3525011"/>
            <a:ext cx="562356" cy="0"/>
          </a:xfrm>
          <a:custGeom>
            <a:avLst/>
            <a:gdLst/>
            <a:ahLst/>
            <a:cxnLst/>
            <a:rect l="l" t="t" r="r" b="b"/>
            <a:pathLst>
              <a:path w="562356">
                <a:moveTo>
                  <a:pt x="0" y="0"/>
                </a:moveTo>
                <a:lnTo>
                  <a:pt x="562356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1032" y="3525011"/>
            <a:ext cx="571499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499" y="0"/>
                </a:lnTo>
              </a:path>
            </a:pathLst>
          </a:custGeom>
          <a:ln w="22860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3055" y="3518153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6459" y="3723894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1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457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0048" y="4078223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5516" y="4078223"/>
            <a:ext cx="246887" cy="0"/>
          </a:xfrm>
          <a:custGeom>
            <a:avLst/>
            <a:gdLst/>
            <a:ahLst/>
            <a:cxnLst/>
            <a:rect l="l" t="t" r="r" b="b"/>
            <a:pathLst>
              <a:path w="246887">
                <a:moveTo>
                  <a:pt x="0" y="0"/>
                </a:moveTo>
                <a:lnTo>
                  <a:pt x="246887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5332" y="4082796"/>
            <a:ext cx="457199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70048" y="4293108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63055" y="4295394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85516" y="4293108"/>
            <a:ext cx="246887" cy="0"/>
          </a:xfrm>
          <a:custGeom>
            <a:avLst/>
            <a:gdLst/>
            <a:ahLst/>
            <a:cxnLst/>
            <a:rect l="l" t="t" r="r" b="b"/>
            <a:pathLst>
              <a:path w="246887">
                <a:moveTo>
                  <a:pt x="0" y="0"/>
                </a:moveTo>
                <a:lnTo>
                  <a:pt x="246887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63055" y="4514850"/>
            <a:ext cx="370332" cy="0"/>
          </a:xfrm>
          <a:custGeom>
            <a:avLst/>
            <a:gdLst/>
            <a:ahLst/>
            <a:cxnLst/>
            <a:rect l="l" t="t" r="r" b="b"/>
            <a:pathLst>
              <a:path w="370332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66459" y="4512564"/>
            <a:ext cx="566928" cy="0"/>
          </a:xfrm>
          <a:custGeom>
            <a:avLst/>
            <a:gdLst/>
            <a:ahLst/>
            <a:cxnLst/>
            <a:rect l="l" t="t" r="r" b="b"/>
            <a:pathLst>
              <a:path w="566928">
                <a:moveTo>
                  <a:pt x="0" y="0"/>
                </a:moveTo>
                <a:lnTo>
                  <a:pt x="566928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8900" y="4629150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51760" y="4834890"/>
            <a:ext cx="420623" cy="0"/>
          </a:xfrm>
          <a:custGeom>
            <a:avLst/>
            <a:gdLst/>
            <a:ahLst/>
            <a:cxnLst/>
            <a:rect l="l" t="t" r="r" b="b"/>
            <a:pathLst>
              <a:path w="420623">
                <a:moveTo>
                  <a:pt x="0" y="0"/>
                </a:moveTo>
                <a:lnTo>
                  <a:pt x="420623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6459" y="5164073"/>
            <a:ext cx="576071" cy="0"/>
          </a:xfrm>
          <a:custGeom>
            <a:avLst/>
            <a:gdLst/>
            <a:ahLst/>
            <a:cxnLst/>
            <a:rect l="l" t="t" r="r" b="b"/>
            <a:pathLst>
              <a:path w="576071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70048" y="5367528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5516" y="5367528"/>
            <a:ext cx="246887" cy="0"/>
          </a:xfrm>
          <a:custGeom>
            <a:avLst/>
            <a:gdLst/>
            <a:ahLst/>
            <a:cxnLst/>
            <a:rect l="l" t="t" r="r" b="b"/>
            <a:pathLst>
              <a:path w="246887">
                <a:moveTo>
                  <a:pt x="0" y="0"/>
                </a:moveTo>
                <a:lnTo>
                  <a:pt x="246887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89903" y="5479541"/>
            <a:ext cx="452627" cy="0"/>
          </a:xfrm>
          <a:custGeom>
            <a:avLst/>
            <a:gdLst/>
            <a:ahLst/>
            <a:cxnLst/>
            <a:rect l="l" t="t" r="r" b="b"/>
            <a:pathLst>
              <a:path w="452627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63055" y="5694426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27832" y="569214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460"/>
                </a:moveTo>
                <a:lnTo>
                  <a:pt x="0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04972" y="5939028"/>
            <a:ext cx="2775204" cy="0"/>
          </a:xfrm>
          <a:custGeom>
            <a:avLst/>
            <a:gdLst/>
            <a:ahLst/>
            <a:cxnLst/>
            <a:rect l="l" t="t" r="r" b="b"/>
            <a:pathLst>
              <a:path w="2775204">
                <a:moveTo>
                  <a:pt x="0" y="0"/>
                </a:moveTo>
                <a:lnTo>
                  <a:pt x="2775204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79908" y="129793"/>
            <a:ext cx="471233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80" dirty="0" smtClean="0">
                <a:latin typeface="Arial"/>
                <a:cs typeface="Arial"/>
              </a:rPr>
              <a:t>11-43 </a:t>
            </a:r>
            <a:r>
              <a:rPr sz="1750" b="1" spc="-95" dirty="0" smtClean="0">
                <a:latin typeface="Arial"/>
                <a:cs typeface="Arial"/>
              </a:rPr>
              <a:t> </a:t>
            </a:r>
            <a:r>
              <a:rPr sz="1650" b="1" spc="35" dirty="0" smtClean="0">
                <a:latin typeface="Arial"/>
                <a:cs typeface="Arial"/>
              </a:rPr>
              <a:t>The</a:t>
            </a:r>
            <a:r>
              <a:rPr sz="1650" b="1" spc="135" dirty="0" smtClean="0">
                <a:latin typeface="Arial"/>
                <a:cs typeface="Arial"/>
              </a:rPr>
              <a:t> </a:t>
            </a:r>
            <a:r>
              <a:rPr sz="1650" b="1" spc="-40" dirty="0" smtClean="0">
                <a:latin typeface="Arial"/>
                <a:cs typeface="Arial"/>
              </a:rPr>
              <a:t>pin-out</a:t>
            </a:r>
            <a:r>
              <a:rPr sz="1650" b="1" spc="155" dirty="0" smtClean="0">
                <a:latin typeface="Arial"/>
                <a:cs typeface="Arial"/>
              </a:rPr>
              <a:t> </a:t>
            </a:r>
            <a:r>
              <a:rPr sz="1650" b="1" spc="-55" dirty="0" smtClean="0">
                <a:latin typeface="Arial"/>
                <a:cs typeface="Arial"/>
              </a:rPr>
              <a:t>of</a:t>
            </a:r>
            <a:r>
              <a:rPr sz="1650" b="1" spc="20" dirty="0" smtClean="0">
                <a:latin typeface="Arial"/>
                <a:cs typeface="Arial"/>
              </a:rPr>
              <a:t> </a:t>
            </a:r>
            <a:r>
              <a:rPr sz="1650" b="1" spc="0" dirty="0" smtClean="0">
                <a:latin typeface="Arial"/>
                <a:cs typeface="Arial"/>
              </a:rPr>
              <a:t>the</a:t>
            </a:r>
            <a:r>
              <a:rPr sz="1650" b="1" spc="210" dirty="0" smtClean="0">
                <a:latin typeface="Arial"/>
                <a:cs typeface="Arial"/>
              </a:rPr>
              <a:t> </a:t>
            </a:r>
            <a:r>
              <a:rPr sz="1650" b="1" spc="60" dirty="0" smtClean="0">
                <a:latin typeface="Arial"/>
                <a:cs typeface="Arial"/>
              </a:rPr>
              <a:t>16550</a:t>
            </a:r>
            <a:r>
              <a:rPr sz="1650" b="1" spc="105" dirty="0" smtClean="0">
                <a:latin typeface="Arial"/>
                <a:cs typeface="Arial"/>
              </a:rPr>
              <a:t> </a:t>
            </a:r>
            <a:r>
              <a:rPr sz="1650" b="1" spc="-35" dirty="0" smtClean="0">
                <a:latin typeface="Arial"/>
                <a:cs typeface="Arial"/>
              </a:rPr>
              <a:t>UART.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16200" y="863091"/>
            <a:ext cx="58356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700" b="1" u="heavy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r>
              <a:rPr sz="1700" b="1" u="heavy" spc="-710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r>
              <a:rPr sz="1700" b="1" u="heavy" spc="-225" dirty="0" smtClean="0">
                <a:solidFill>
                  <a:srgbClr val="3D3D3D"/>
                </a:solidFill>
                <a:latin typeface="Courier New"/>
                <a:cs typeface="Courier New"/>
              </a:rPr>
              <a:t>2S 	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5364" y="966784"/>
            <a:ext cx="1143000" cy="4420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8480" marR="391795" algn="just">
              <a:lnSpc>
                <a:spcPct val="98800"/>
              </a:lnSpc>
            </a:pPr>
            <a:r>
              <a:rPr sz="1700" b="1" spc="-215" dirty="0" smtClean="0">
                <a:solidFill>
                  <a:srgbClr val="3D3D3D"/>
                </a:solidFill>
                <a:latin typeface="Courier New"/>
                <a:cs typeface="Courier New"/>
              </a:rPr>
              <a:t>AO </a:t>
            </a:r>
            <a:r>
              <a:rPr sz="1250" b="1" spc="5" dirty="0" smtClean="0">
                <a:solidFill>
                  <a:srgbClr val="3D3D3D"/>
                </a:solidFill>
                <a:latin typeface="Arial"/>
                <a:cs typeface="Arial"/>
              </a:rPr>
              <a:t>A1</a:t>
            </a:r>
            <a:r>
              <a:rPr sz="1250" b="1" spc="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500" b="1" spc="-85" dirty="0" smtClean="0">
                <a:solidFill>
                  <a:srgbClr val="3D3D3D"/>
                </a:solidFill>
                <a:latin typeface="Times New Roman"/>
                <a:cs typeface="Times New Roman"/>
              </a:rPr>
              <a:t>A2</a:t>
            </a:r>
            <a:endParaRPr sz="1500">
              <a:latin typeface="Times New Roman"/>
              <a:cs typeface="Times New Roman"/>
            </a:endParaRPr>
          </a:p>
          <a:p>
            <a:pPr marL="524510" marR="276225" algn="just">
              <a:lnSpc>
                <a:spcPct val="100000"/>
              </a:lnSpc>
              <a:spcBef>
                <a:spcPts val="155"/>
              </a:spcBef>
            </a:pPr>
            <a:r>
              <a:rPr sz="2100" b="1" spc="-50" dirty="0" smtClean="0">
                <a:solidFill>
                  <a:srgbClr val="3D3D3D"/>
                </a:solidFill>
                <a:latin typeface="Times New Roman"/>
                <a:cs typeface="Times New Roman"/>
              </a:rPr>
              <a:t>cso</a:t>
            </a:r>
            <a:endParaRPr sz="2100">
              <a:latin typeface="Times New Roman"/>
              <a:cs typeface="Times New Roman"/>
            </a:endParaRPr>
          </a:p>
          <a:p>
            <a:pPr marL="524510" marR="284480" algn="just">
              <a:lnSpc>
                <a:spcPts val="1360"/>
              </a:lnSpc>
            </a:pPr>
            <a:r>
              <a:rPr sz="1250" b="1" spc="55" dirty="0" smtClean="0">
                <a:solidFill>
                  <a:srgbClr val="3D3D3D"/>
                </a:solidFill>
                <a:latin typeface="Arial"/>
                <a:cs typeface="Arial"/>
              </a:rPr>
              <a:t>CS1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865"/>
              </a:lnSpc>
            </a:pPr>
            <a:r>
              <a:rPr sz="1250" b="1" spc="40" dirty="0" smtClean="0">
                <a:solidFill>
                  <a:srgbClr val="4D4D4D"/>
                </a:solidFill>
                <a:latin typeface="Arial"/>
                <a:cs typeface="Arial"/>
              </a:rPr>
              <a:t>14</a:t>
            </a:r>
            <a:endParaRPr sz="1250">
              <a:latin typeface="Arial"/>
              <a:cs typeface="Arial"/>
            </a:endParaRPr>
          </a:p>
          <a:p>
            <a:pPr marL="264160">
              <a:lnSpc>
                <a:spcPts val="1025"/>
              </a:lnSpc>
              <a:tabLst>
                <a:tab pos="524510" algn="l"/>
              </a:tabLst>
            </a:pPr>
            <a:r>
              <a:rPr sz="900" b="1" spc="475" dirty="0" smtClean="0">
                <a:solidFill>
                  <a:srgbClr val="4D4D4D"/>
                </a:solidFill>
                <a:latin typeface="Times New Roman"/>
                <a:cs typeface="Times New Roman"/>
              </a:rPr>
              <a:t>v	</a:t>
            </a:r>
            <a:r>
              <a:rPr sz="1875" b="1" spc="89" baseline="2222" dirty="0" smtClean="0">
                <a:solidFill>
                  <a:srgbClr val="3D3D3D"/>
                </a:solidFill>
                <a:latin typeface="Arial"/>
                <a:cs typeface="Arial"/>
              </a:rPr>
              <a:t>CS2</a:t>
            </a:r>
            <a:endParaRPr sz="1875" baseline="2222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marL="538480" marR="368935" algn="just">
              <a:lnSpc>
                <a:spcPct val="100000"/>
              </a:lnSpc>
            </a:pPr>
            <a:r>
              <a:rPr sz="1750" b="1" spc="-130" dirty="0" smtClean="0">
                <a:solidFill>
                  <a:srgbClr val="3D3D3D"/>
                </a:solidFill>
                <a:latin typeface="Courier New"/>
                <a:cs typeface="Courier New"/>
              </a:rPr>
              <a:t>MR</a:t>
            </a:r>
            <a:endParaRPr sz="1750">
              <a:latin typeface="Courier New"/>
              <a:cs typeface="Courier New"/>
            </a:endParaRPr>
          </a:p>
          <a:p>
            <a:pPr marL="538480" marR="367030" algn="just">
              <a:lnSpc>
                <a:spcPts val="1535"/>
              </a:lnSpc>
            </a:pPr>
            <a:r>
              <a:rPr sz="1500" b="1" spc="-155" dirty="0" smtClean="0">
                <a:solidFill>
                  <a:srgbClr val="3D3D3D"/>
                </a:solidFill>
                <a:latin typeface="Times New Roman"/>
                <a:cs typeface="Times New Roman"/>
              </a:rPr>
              <a:t>AD</a:t>
            </a:r>
            <a:endParaRPr sz="1500">
              <a:latin typeface="Times New Roman"/>
              <a:cs typeface="Times New Roman"/>
            </a:endParaRPr>
          </a:p>
          <a:p>
            <a:pPr marL="524510" marR="271780" indent="13335" algn="just">
              <a:lnSpc>
                <a:spcPct val="80500"/>
              </a:lnSpc>
              <a:spcBef>
                <a:spcPts val="470"/>
              </a:spcBef>
            </a:pPr>
            <a:r>
              <a:rPr sz="1250" b="1" spc="80" dirty="0" smtClean="0">
                <a:solidFill>
                  <a:srgbClr val="3D3D3D"/>
                </a:solidFill>
                <a:latin typeface="Arial"/>
                <a:cs typeface="Arial"/>
              </a:rPr>
              <a:t>RD</a:t>
            </a:r>
            <a:r>
              <a:rPr sz="1250" b="1" spc="3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700" b="1" spc="20" dirty="0" smtClean="0">
                <a:solidFill>
                  <a:srgbClr val="3D3D3D"/>
                </a:solidFill>
                <a:latin typeface="Courier New"/>
                <a:cs typeface="Courier New"/>
              </a:rPr>
              <a:t>WR WR </a:t>
            </a:r>
            <a:r>
              <a:rPr sz="1700" b="1" spc="-114" dirty="0" smtClean="0">
                <a:solidFill>
                  <a:srgbClr val="3D3D3D"/>
                </a:solidFill>
                <a:latin typeface="Courier New"/>
                <a:cs typeface="Courier New"/>
              </a:rPr>
              <a:t>ADS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538480" marR="337185" algn="just">
              <a:lnSpc>
                <a:spcPct val="100000"/>
              </a:lnSpc>
            </a:pPr>
            <a:r>
              <a:rPr sz="1500" b="1" spc="-2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XJN</a:t>
            </a:r>
            <a:endParaRPr sz="1500">
              <a:latin typeface="Times New Roman"/>
              <a:cs typeface="Times New Roman"/>
            </a:endParaRPr>
          </a:p>
          <a:p>
            <a:pPr marL="538480" marR="132080" algn="just">
              <a:lnSpc>
                <a:spcPts val="1730"/>
              </a:lnSpc>
            </a:pPr>
            <a:r>
              <a:rPr sz="1700" b="1" spc="-95" dirty="0" smtClean="0">
                <a:solidFill>
                  <a:srgbClr val="3D3D3D"/>
                </a:solidFill>
                <a:latin typeface="Courier New"/>
                <a:cs typeface="Courier New"/>
              </a:rPr>
              <a:t>XOUT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ts val="1200"/>
              </a:lnSpc>
              <a:spcBef>
                <a:spcPts val="32"/>
              </a:spcBef>
            </a:pPr>
            <a:endParaRPr sz="1200"/>
          </a:p>
          <a:p>
            <a:pPr marL="551815" marR="12700" indent="-13970">
              <a:lnSpc>
                <a:spcPct val="84300"/>
              </a:lnSpc>
            </a:pPr>
            <a:r>
              <a:rPr sz="1700" b="1" spc="-95" dirty="0" smtClean="0">
                <a:solidFill>
                  <a:srgbClr val="4D4D4D"/>
                </a:solidFill>
                <a:latin typeface="Courier New"/>
                <a:cs typeface="Courier New"/>
              </a:rPr>
              <a:t>TXRDY </a:t>
            </a:r>
            <a:r>
              <a:rPr sz="1500" b="1" spc="-1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RXRDY</a:t>
            </a:r>
            <a:r>
              <a:rPr sz="1500" b="1" spc="-6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700" b="1" spc="-235" dirty="0" smtClean="0">
                <a:solidFill>
                  <a:srgbClr val="3D3D3D"/>
                </a:solidFill>
                <a:latin typeface="Courier New"/>
                <a:cs typeface="Courier New"/>
              </a:rPr>
              <a:t>DDIS </a:t>
            </a:r>
            <a:r>
              <a:rPr sz="1700" b="1" spc="-430" dirty="0" smtClean="0">
                <a:solidFill>
                  <a:srgbClr val="3D3D3D"/>
                </a:solidFill>
                <a:latin typeface="Courier New"/>
                <a:cs typeface="Courier New"/>
              </a:rPr>
              <a:t>t</a:t>
            </a:r>
            <a:r>
              <a:rPr sz="1700" b="1" spc="-320" dirty="0" smtClean="0">
                <a:solidFill>
                  <a:srgbClr val="3D3D3D"/>
                </a:solidFill>
                <a:latin typeface="Courier New"/>
                <a:cs typeface="Courier New"/>
              </a:rPr>
              <a:t>N</a:t>
            </a:r>
            <a:r>
              <a:rPr sz="1700" b="1" spc="-125" dirty="0" smtClean="0">
                <a:solidFill>
                  <a:srgbClr val="232323"/>
                </a:solidFill>
                <a:latin typeface="Courier New"/>
                <a:cs typeface="Courier New"/>
              </a:rPr>
              <a:t>T</a:t>
            </a:r>
            <a:r>
              <a:rPr sz="1700" b="1" spc="-215" dirty="0" smtClean="0">
                <a:solidFill>
                  <a:srgbClr val="3D3D3D"/>
                </a:solidFill>
                <a:latin typeface="Courier New"/>
                <a:cs typeface="Courier New"/>
              </a:rPr>
              <a:t>R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98211" y="986535"/>
            <a:ext cx="888365" cy="4835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3180" algn="r">
              <a:lnSpc>
                <a:spcPct val="100000"/>
              </a:lnSpc>
            </a:pPr>
            <a:r>
              <a:rPr sz="1700" b="1" spc="-195" dirty="0" smtClean="0">
                <a:solidFill>
                  <a:srgbClr val="3D3D3D"/>
                </a:solidFill>
                <a:latin typeface="Courier New"/>
                <a:cs typeface="Courier New"/>
              </a:rPr>
              <a:t>DO</a:t>
            </a:r>
            <a:endParaRPr sz="1700">
              <a:latin typeface="Courier New"/>
              <a:cs typeface="Courier New"/>
            </a:endParaRPr>
          </a:p>
          <a:p>
            <a:pPr marR="26670" algn="r">
              <a:lnSpc>
                <a:spcPts val="1550"/>
              </a:lnSpc>
            </a:pPr>
            <a:r>
              <a:rPr sz="1350" b="1" spc="140" dirty="0" smtClean="0">
                <a:solidFill>
                  <a:srgbClr val="3D3D3D"/>
                </a:solidFill>
                <a:latin typeface="Arial"/>
                <a:cs typeface="Arial"/>
              </a:rPr>
              <a:t>01</a:t>
            </a:r>
            <a:endParaRPr sz="1350">
              <a:latin typeface="Arial"/>
              <a:cs typeface="Arial"/>
            </a:endParaRPr>
          </a:p>
          <a:p>
            <a:pPr marR="12700" algn="r">
              <a:lnSpc>
                <a:spcPts val="1760"/>
              </a:lnSpc>
            </a:pPr>
            <a:r>
              <a:rPr sz="1700" b="1" spc="-75" dirty="0" smtClean="0">
                <a:solidFill>
                  <a:srgbClr val="3D3D3D"/>
                </a:solidFill>
                <a:latin typeface="Courier New"/>
                <a:cs typeface="Courier New"/>
              </a:rPr>
              <a:t>02</a:t>
            </a:r>
            <a:endParaRPr sz="1700">
              <a:latin typeface="Courier New"/>
              <a:cs typeface="Courier New"/>
            </a:endParaRPr>
          </a:p>
          <a:p>
            <a:pPr marR="26034" algn="r">
              <a:lnSpc>
                <a:spcPts val="1570"/>
              </a:lnSpc>
            </a:pPr>
            <a:r>
              <a:rPr sz="1450" b="1" spc="15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03</a:t>
            </a:r>
            <a:endParaRPr sz="1450">
              <a:latin typeface="Times New Roman"/>
              <a:cs typeface="Times New Roman"/>
            </a:endParaRPr>
          </a:p>
          <a:p>
            <a:pPr marR="15875" algn="r">
              <a:lnSpc>
                <a:spcPts val="1664"/>
              </a:lnSpc>
            </a:pPr>
            <a:r>
              <a:rPr sz="1500" b="1" spc="15" dirty="0" smtClean="0">
                <a:solidFill>
                  <a:srgbClr val="3D3D3D"/>
                </a:solidFill>
                <a:latin typeface="Courier New"/>
                <a:cs typeface="Courier New"/>
              </a:rPr>
              <a:t>04</a:t>
            </a:r>
            <a:endParaRPr sz="1500">
              <a:latin typeface="Courier New"/>
              <a:cs typeface="Courier New"/>
            </a:endParaRPr>
          </a:p>
          <a:p>
            <a:pPr marR="35560" algn="r">
              <a:lnSpc>
                <a:spcPts val="1730"/>
              </a:lnSpc>
            </a:pPr>
            <a:r>
              <a:rPr sz="1700" b="1" spc="-165" dirty="0" smtClean="0">
                <a:solidFill>
                  <a:srgbClr val="3D3D3D"/>
                </a:solidFill>
                <a:latin typeface="Courier New"/>
                <a:cs typeface="Courier New"/>
              </a:rPr>
              <a:t>DS</a:t>
            </a:r>
            <a:endParaRPr sz="1700">
              <a:latin typeface="Courier New"/>
              <a:cs typeface="Courier New"/>
            </a:endParaRPr>
          </a:p>
          <a:p>
            <a:pPr marR="30480" algn="r">
              <a:lnSpc>
                <a:spcPts val="1585"/>
              </a:lnSpc>
            </a:pPr>
            <a:r>
              <a:rPr sz="1350" b="1" spc="125" dirty="0" smtClean="0">
                <a:solidFill>
                  <a:srgbClr val="3D3D3D"/>
                </a:solidFill>
                <a:latin typeface="Arial"/>
                <a:cs typeface="Arial"/>
              </a:rPr>
              <a:t>06</a:t>
            </a:r>
            <a:endParaRPr sz="1350">
              <a:latin typeface="Arial"/>
              <a:cs typeface="Arial"/>
            </a:endParaRPr>
          </a:p>
          <a:p>
            <a:pPr marR="12700" algn="r">
              <a:lnSpc>
                <a:spcPts val="1725"/>
              </a:lnSpc>
            </a:pPr>
            <a:r>
              <a:rPr sz="1700" b="1" spc="-75" dirty="0" smtClean="0">
                <a:solidFill>
                  <a:srgbClr val="3D3D3D"/>
                </a:solidFill>
                <a:latin typeface="Courier New"/>
                <a:cs typeface="Courier New"/>
              </a:rPr>
              <a:t>07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45"/>
              </a:spcBef>
            </a:pPr>
            <a:endParaRPr sz="1100"/>
          </a:p>
          <a:p>
            <a:pPr marR="15240" algn="r">
              <a:lnSpc>
                <a:spcPct val="100000"/>
              </a:lnSpc>
            </a:pPr>
            <a:r>
              <a:rPr sz="1250" b="1" spc="55" dirty="0" smtClean="0">
                <a:solidFill>
                  <a:srgbClr val="3D3D3D"/>
                </a:solidFill>
                <a:latin typeface="Arial"/>
                <a:cs typeface="Arial"/>
              </a:rPr>
              <a:t>SIN</a:t>
            </a:r>
            <a:endParaRPr sz="1250">
              <a:latin typeface="Arial"/>
              <a:cs typeface="Arial"/>
            </a:endParaRPr>
          </a:p>
          <a:p>
            <a:pPr marR="13335" algn="r">
              <a:lnSpc>
                <a:spcPts val="1780"/>
              </a:lnSpc>
            </a:pPr>
            <a:r>
              <a:rPr sz="1700" b="1" spc="-65" dirty="0" smtClean="0">
                <a:solidFill>
                  <a:srgbClr val="3D3D3D"/>
                </a:solidFill>
                <a:latin typeface="Courier New"/>
                <a:cs typeface="Courier New"/>
              </a:rPr>
              <a:t>SOUT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R="40640" algn="r">
              <a:lnSpc>
                <a:spcPct val="100000"/>
              </a:lnSpc>
            </a:pPr>
            <a:r>
              <a:rPr sz="1700" b="1" spc="-85" dirty="0" smtClean="0">
                <a:solidFill>
                  <a:srgbClr val="3D3D3D"/>
                </a:solidFill>
                <a:latin typeface="Courier New"/>
                <a:cs typeface="Courier New"/>
              </a:rPr>
              <a:t>BAUDOUT</a:t>
            </a:r>
            <a:endParaRPr sz="1700">
              <a:latin typeface="Courier New"/>
              <a:cs typeface="Courier New"/>
            </a:endParaRPr>
          </a:p>
          <a:p>
            <a:pPr marR="52069" algn="r">
              <a:lnSpc>
                <a:spcPts val="1655"/>
              </a:lnSpc>
            </a:pPr>
            <a:r>
              <a:rPr sz="1700" b="1" spc="-175" dirty="0" smtClean="0">
                <a:solidFill>
                  <a:srgbClr val="3D3D3D"/>
                </a:solidFill>
                <a:latin typeface="Courier New"/>
                <a:cs typeface="Courier New"/>
              </a:rPr>
              <a:t>RCLK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71"/>
              </a:spcBef>
            </a:pPr>
            <a:endParaRPr sz="1000"/>
          </a:p>
          <a:p>
            <a:pPr marL="497205" marR="20955" indent="19050" algn="ctr">
              <a:lnSpc>
                <a:spcPct val="81600"/>
              </a:lnSpc>
            </a:pPr>
            <a:r>
              <a:rPr sz="1700" b="1" spc="-145" dirty="0" smtClean="0">
                <a:solidFill>
                  <a:srgbClr val="3D3D3D"/>
                </a:solidFill>
                <a:latin typeface="Courier New"/>
                <a:cs typeface="Courier New"/>
              </a:rPr>
              <a:t>ATS </a:t>
            </a:r>
            <a:r>
              <a:rPr sz="1700" b="1" spc="-125" dirty="0" smtClean="0">
                <a:solidFill>
                  <a:srgbClr val="3D3D3D"/>
                </a:solidFill>
                <a:latin typeface="Courier New"/>
                <a:cs typeface="Courier New"/>
              </a:rPr>
              <a:t>CTS </a:t>
            </a:r>
            <a:r>
              <a:rPr sz="1700" b="1" spc="-155" dirty="0" smtClean="0">
                <a:solidFill>
                  <a:srgbClr val="3D3D3D"/>
                </a:solidFill>
                <a:latin typeface="Courier New"/>
                <a:cs typeface="Courier New"/>
              </a:rPr>
              <a:t>DTR </a:t>
            </a:r>
            <a:r>
              <a:rPr sz="1700" b="1" spc="-125" dirty="0" smtClean="0">
                <a:solidFill>
                  <a:srgbClr val="3D3D3D"/>
                </a:solidFill>
                <a:latin typeface="Courier New"/>
                <a:cs typeface="Courier New"/>
              </a:rPr>
              <a:t>DSR </a:t>
            </a:r>
            <a:r>
              <a:rPr sz="1700" b="1" spc="-65" dirty="0" smtClean="0">
                <a:solidFill>
                  <a:srgbClr val="3D3D3D"/>
                </a:solidFill>
                <a:latin typeface="Courier New"/>
                <a:cs typeface="Courier New"/>
              </a:rPr>
              <a:t>DCD</a:t>
            </a:r>
            <a:endParaRPr sz="1700">
              <a:latin typeface="Courier New"/>
              <a:cs typeface="Courier New"/>
            </a:endParaRPr>
          </a:p>
          <a:p>
            <a:pPr marR="18415" algn="r">
              <a:lnSpc>
                <a:spcPts val="1639"/>
              </a:lnSpc>
            </a:pPr>
            <a:r>
              <a:rPr sz="1450" b="1" spc="-200" dirty="0" smtClean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1450" b="1" spc="-24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50" b="1" spc="-70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marR="34290" algn="r">
              <a:lnSpc>
                <a:spcPct val="100000"/>
              </a:lnSpc>
            </a:pPr>
            <a:r>
              <a:rPr sz="1700" b="1" spc="-75" dirty="0" smtClean="0">
                <a:solidFill>
                  <a:srgbClr val="3D3D3D"/>
                </a:solidFill>
                <a:latin typeface="Courier New"/>
                <a:cs typeface="Courier New"/>
              </a:rPr>
              <a:t>OUT</a:t>
            </a:r>
            <a:r>
              <a:rPr sz="1700" b="1" spc="-555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r>
              <a:rPr sz="1700" b="1" spc="-450" dirty="0" smtClean="0">
                <a:solidFill>
                  <a:srgbClr val="4D4D4D"/>
                </a:solidFill>
                <a:latin typeface="Courier New"/>
                <a:cs typeface="Courier New"/>
              </a:rPr>
              <a:t>1</a:t>
            </a:r>
            <a:endParaRPr sz="1700">
              <a:latin typeface="Courier New"/>
              <a:cs typeface="Courier New"/>
            </a:endParaRPr>
          </a:p>
          <a:p>
            <a:pPr marR="14604" algn="r">
              <a:lnSpc>
                <a:spcPts val="1730"/>
              </a:lnSpc>
            </a:pPr>
            <a:r>
              <a:rPr sz="1700" b="1" spc="-15" dirty="0" smtClean="0">
                <a:solidFill>
                  <a:srgbClr val="3D3D3D"/>
                </a:solidFill>
                <a:latin typeface="Courier New"/>
                <a:cs typeface="Courier New"/>
              </a:rPr>
              <a:t>OUT2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87515" y="947673"/>
            <a:ext cx="12128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55" dirty="0" smtClean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5364" y="1121409"/>
            <a:ext cx="21272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40" dirty="0" smtClean="0">
                <a:solidFill>
                  <a:srgbClr val="3D3D3D"/>
                </a:solidFill>
                <a:latin typeface="Arial"/>
                <a:cs typeface="Arial"/>
              </a:rPr>
              <a:t>27</a:t>
            </a:r>
            <a:endParaRPr sz="12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69228" y="1100835"/>
            <a:ext cx="14986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-45" dirty="0" smtClean="0">
                <a:solidFill>
                  <a:srgbClr val="3D3D3D"/>
                </a:solidFill>
                <a:latin typeface="Courier New"/>
                <a:cs typeface="Courier New"/>
              </a:rPr>
              <a:t>2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75252" y="1187196"/>
            <a:ext cx="79184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10" dirty="0" smtClean="0">
                <a:solidFill>
                  <a:srgbClr val="232323"/>
                </a:solidFill>
                <a:latin typeface="Arial"/>
                <a:cs typeface="Arial"/>
              </a:rPr>
              <a:t>1</a:t>
            </a:r>
            <a:r>
              <a:rPr sz="2100" b="1" spc="-45" dirty="0" smtClean="0">
                <a:solidFill>
                  <a:srgbClr val="232323"/>
                </a:solidFill>
                <a:latin typeface="Arial"/>
                <a:cs typeface="Arial"/>
              </a:rPr>
              <a:t>6</a:t>
            </a:r>
            <a:r>
              <a:rPr sz="2100" b="1" spc="20" dirty="0" smtClean="0">
                <a:solidFill>
                  <a:srgbClr val="3D3D3D"/>
                </a:solidFill>
                <a:latin typeface="Arial"/>
                <a:cs typeface="Arial"/>
              </a:rPr>
              <a:t>5</a:t>
            </a:r>
            <a:r>
              <a:rPr sz="2100" b="1" spc="10" dirty="0" smtClean="0">
                <a:solidFill>
                  <a:srgbClr val="3D3D3D"/>
                </a:solidFill>
                <a:latin typeface="Arial"/>
                <a:cs typeface="Arial"/>
              </a:rPr>
              <a:t>5</a:t>
            </a:r>
            <a:r>
              <a:rPr sz="2100" b="1" spc="185" dirty="0" smtClean="0">
                <a:solidFill>
                  <a:srgbClr val="232323"/>
                </a:solidFill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80792" y="1315465"/>
            <a:ext cx="22479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55" dirty="0" smtClean="0">
                <a:solidFill>
                  <a:srgbClr val="3D3D3D"/>
                </a:solidFill>
                <a:latin typeface="Times New Roman"/>
                <a:cs typeface="Times New Roman"/>
              </a:rPr>
              <a:t>26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69228" y="1352041"/>
            <a:ext cx="13589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145" dirty="0" smtClean="0">
                <a:solidFill>
                  <a:srgbClr val="3D3D3D"/>
                </a:solidFill>
                <a:latin typeface="Times New Roman"/>
                <a:cs typeface="Times New Roman"/>
              </a:rPr>
              <a:t>3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69228" y="1542288"/>
            <a:ext cx="14795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60" dirty="0" smtClean="0">
                <a:solidFill>
                  <a:srgbClr val="4D4D4D"/>
                </a:solidFill>
                <a:latin typeface="Courier New"/>
                <a:cs typeface="Courier New"/>
              </a:rPr>
              <a:t>4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02483" y="1670050"/>
            <a:ext cx="60198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  <a:tab pos="588645" algn="l"/>
              </a:tabLst>
            </a:pPr>
            <a:r>
              <a:rPr sz="1250" b="1" u="heavy" spc="-5" dirty="0" smtClean="0">
                <a:solidFill>
                  <a:srgbClr val="3D3D3D"/>
                </a:solidFill>
                <a:latin typeface="Arial"/>
                <a:cs typeface="Arial"/>
              </a:rPr>
              <a:t> 	</a:t>
            </a:r>
            <a:r>
              <a:rPr sz="1250" b="1" u="heavy" spc="20" dirty="0" smtClean="0">
                <a:solidFill>
                  <a:srgbClr val="3D3D3D"/>
                </a:solidFill>
                <a:latin typeface="Arial"/>
                <a:cs typeface="Arial"/>
              </a:rPr>
              <a:t>12</a:t>
            </a:r>
            <a:r>
              <a:rPr sz="1250" b="1" u="heavy" spc="-5" dirty="0" smtClean="0">
                <a:solidFill>
                  <a:srgbClr val="3D3D3D"/>
                </a:solidFill>
                <a:latin typeface="Arial"/>
                <a:cs typeface="Arial"/>
              </a:rPr>
              <a:t> 	</a:t>
            </a:r>
            <a:endParaRPr sz="12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69228" y="1779015"/>
            <a:ext cx="1346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75" dirty="0" smtClean="0">
                <a:solidFill>
                  <a:srgbClr val="3D3D3D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02483" y="1884934"/>
            <a:ext cx="60198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6055" algn="l"/>
                <a:tab pos="588645" algn="l"/>
              </a:tabLst>
            </a:pPr>
            <a:r>
              <a:rPr sz="1250" b="1" u="heavy" spc="-5" dirty="0" smtClean="0">
                <a:solidFill>
                  <a:srgbClr val="4D4D4D"/>
                </a:solidFill>
                <a:latin typeface="Arial"/>
                <a:cs typeface="Arial"/>
              </a:rPr>
              <a:t> 	</a:t>
            </a:r>
            <a:r>
              <a:rPr sz="1250" b="1" u="heavy" spc="60" dirty="0" smtClean="0">
                <a:solidFill>
                  <a:srgbClr val="4D4D4D"/>
                </a:solidFill>
                <a:latin typeface="Arial"/>
                <a:cs typeface="Arial"/>
              </a:rPr>
              <a:t>13</a:t>
            </a:r>
            <a:r>
              <a:rPr sz="1250" b="1" u="heavy" spc="-5" dirty="0" smtClean="0">
                <a:solidFill>
                  <a:srgbClr val="4D4D4D"/>
                </a:solidFill>
                <a:latin typeface="Arial"/>
                <a:cs typeface="Arial"/>
              </a:rPr>
              <a:t> 	</a:t>
            </a:r>
            <a:endParaRPr sz="12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69228" y="1986534"/>
            <a:ext cx="13525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110" dirty="0" smtClean="0">
                <a:solidFill>
                  <a:srgbClr val="3D3D3D"/>
                </a:solidFill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69228" y="2190496"/>
            <a:ext cx="13208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140" dirty="0" smtClean="0">
                <a:solidFill>
                  <a:srgbClr val="4D4D4D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20772" y="2394458"/>
            <a:ext cx="57912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65785" algn="l"/>
              </a:tabLst>
            </a:pPr>
            <a:r>
              <a:rPr sz="1450" b="1" u="heavy" dirty="0" smtClean="0">
                <a:solidFill>
                  <a:srgbClr val="3D3D3D"/>
                </a:solidFill>
                <a:latin typeface="Times New Roman"/>
                <a:cs typeface="Times New Roman"/>
              </a:rPr>
              <a:t>   </a:t>
            </a:r>
            <a:r>
              <a:rPr sz="1450" b="1" u="heavy" spc="-15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50" b="1" u="heavy" spc="40" dirty="0" smtClean="0">
                <a:solidFill>
                  <a:srgbClr val="3D3D3D"/>
                </a:solidFill>
                <a:latin typeface="Times New Roman"/>
                <a:cs typeface="Times New Roman"/>
              </a:rPr>
              <a:t>35 	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73800" y="2403602"/>
            <a:ext cx="129539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90" dirty="0" smtClean="0">
                <a:solidFill>
                  <a:srgbClr val="3D3D3D"/>
                </a:solidFill>
                <a:latin typeface="Times New Roman"/>
                <a:cs typeface="Times New Roman"/>
              </a:rPr>
              <a:t>8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85364" y="2630170"/>
            <a:ext cx="21844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60" dirty="0" smtClean="0">
                <a:solidFill>
                  <a:srgbClr val="3D3D3D"/>
                </a:solidFill>
                <a:latin typeface="Arial"/>
                <a:cs typeface="Arial"/>
              </a:rPr>
              <a:t>22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96076" y="2767329"/>
            <a:ext cx="22352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80" dirty="0" smtClean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02483" y="2799334"/>
            <a:ext cx="57785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sz="1250" b="1" u="heavy" spc="-5" dirty="0" smtClean="0">
                <a:solidFill>
                  <a:srgbClr val="3D3D3D"/>
                </a:solidFill>
                <a:latin typeface="Arial"/>
                <a:cs typeface="Arial"/>
              </a:rPr>
              <a:t> 	</a:t>
            </a:r>
            <a:r>
              <a:rPr sz="1250" b="1" u="heavy" spc="45" dirty="0" smtClean="0">
                <a:solidFill>
                  <a:srgbClr val="3D3D3D"/>
                </a:solidFill>
                <a:latin typeface="Arial"/>
                <a:cs typeface="Arial"/>
              </a:rPr>
              <a:t>21</a:t>
            </a:r>
            <a:r>
              <a:rPr sz="1250" b="1" u="heavy" spc="-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b="1" u="heavy" spc="-204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900" b="1" u="heavy" spc="475" dirty="0" smtClean="0">
                <a:solidFill>
                  <a:srgbClr val="4D4D4D"/>
                </a:solidFill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96076" y="2977641"/>
            <a:ext cx="20955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25" dirty="0" smtClean="0">
                <a:solidFill>
                  <a:srgbClr val="4D4D4D"/>
                </a:solidFill>
                <a:latin typeface="Arial"/>
                <a:cs typeface="Arial"/>
              </a:rPr>
              <a:t>11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803651" y="3046221"/>
            <a:ext cx="20764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20" dirty="0" smtClean="0">
                <a:solidFill>
                  <a:srgbClr val="4D4D4D"/>
                </a:solidFill>
                <a:latin typeface="Arial"/>
                <a:cs typeface="Arial"/>
              </a:rPr>
              <a:t>19</a:t>
            </a:r>
            <a:endParaRPr sz="12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03651" y="3270250"/>
            <a:ext cx="36766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20" dirty="0" smtClean="0">
                <a:solidFill>
                  <a:srgbClr val="4D4D4D"/>
                </a:solidFill>
                <a:latin typeface="Arial"/>
                <a:cs typeface="Arial"/>
              </a:rPr>
              <a:t>18</a:t>
            </a:r>
            <a:r>
              <a:rPr sz="1250" b="1" spc="-16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650" b="1" i="1" spc="-35" dirty="0" smtClean="0">
                <a:solidFill>
                  <a:srgbClr val="6D6D6D"/>
                </a:solidFill>
                <a:latin typeface="Times New Roman"/>
                <a:cs typeface="Times New Roman"/>
              </a:rPr>
              <a:t>1"'0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58332" y="3325114"/>
            <a:ext cx="452120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1064" baseline="-12345" dirty="0" smtClean="0">
                <a:solidFill>
                  <a:srgbClr val="4D4D4D"/>
                </a:solidFill>
                <a:latin typeface="Times New Roman"/>
                <a:cs typeface="Times New Roman"/>
              </a:rPr>
              <a:t>h  </a:t>
            </a:r>
            <a:r>
              <a:rPr sz="1350" b="1" spc="-22" baseline="-12345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250" b="1" spc="45" dirty="0" smtClean="0">
                <a:solidFill>
                  <a:srgbClr val="4D4D4D"/>
                </a:solidFill>
                <a:latin typeface="Arial"/>
                <a:cs typeface="Arial"/>
              </a:rPr>
              <a:t>15</a:t>
            </a:r>
            <a:endParaRPr sz="12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02483" y="3409441"/>
            <a:ext cx="40576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sz="1450" b="1" u="heavy" dirty="0" smtClean="0">
                <a:solidFill>
                  <a:srgbClr val="4D4D4D"/>
                </a:solidFill>
                <a:latin typeface="Times New Roman"/>
                <a:cs typeface="Times New Roman"/>
              </a:rPr>
              <a:t> 	</a:t>
            </a:r>
            <a:r>
              <a:rPr sz="1450" b="1" u="heavy" spc="50" dirty="0" smtClean="0">
                <a:solidFill>
                  <a:srgbClr val="4D4D4D"/>
                </a:solidFill>
                <a:latin typeface="Times New Roman"/>
                <a:cs typeface="Times New Roman"/>
              </a:rPr>
              <a:t>25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58332" y="3503929"/>
            <a:ext cx="18288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95" dirty="0" smtClean="0">
                <a:solidFill>
                  <a:srgbClr val="4D4D4D"/>
                </a:solidFill>
                <a:latin typeface="Arial"/>
                <a:cs typeface="Arial"/>
              </a:rPr>
              <a:t>I'-'</a:t>
            </a:r>
            <a:endParaRPr sz="8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82944" y="3516376"/>
            <a:ext cx="12446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32251" y="3664711"/>
            <a:ext cx="14097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15" dirty="0" smtClean="0">
                <a:solidFill>
                  <a:srgbClr val="4D4D4D"/>
                </a:solidFill>
                <a:latin typeface="Arial"/>
                <a:cs typeface="Arial"/>
              </a:rPr>
              <a:t>"'"'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94507" y="3833621"/>
            <a:ext cx="205104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45" dirty="0" smtClean="0">
                <a:solidFill>
                  <a:srgbClr val="3D3D3D"/>
                </a:solidFill>
                <a:latin typeface="Arial"/>
                <a:cs typeface="Arial"/>
              </a:rPr>
              <a:t>16</a:t>
            </a:r>
            <a:endParaRPr sz="13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58332" y="3866642"/>
            <a:ext cx="484505" cy="24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1207" baseline="-11111" dirty="0" smtClean="0">
                <a:solidFill>
                  <a:srgbClr val="4D4D4D"/>
                </a:solidFill>
                <a:latin typeface="Arial"/>
                <a:cs typeface="Arial"/>
              </a:rPr>
              <a:t>h </a:t>
            </a:r>
            <a:r>
              <a:rPr sz="1500" b="1" spc="-52" baseline="-11111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b="1" spc="-35" dirty="0" smtClean="0">
                <a:solidFill>
                  <a:srgbClr val="3D3D3D"/>
                </a:solidFill>
                <a:latin typeface="Courier New"/>
                <a:cs typeface="Courier New"/>
              </a:rPr>
              <a:t>32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785364" y="4056633"/>
            <a:ext cx="21844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60" dirty="0" smtClean="0">
                <a:solidFill>
                  <a:srgbClr val="3D3D3D"/>
                </a:solidFill>
                <a:latin typeface="Arial"/>
                <a:cs typeface="Arial"/>
              </a:rPr>
              <a:t>17</a:t>
            </a:r>
            <a:endParaRPr sz="12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58332" y="4061714"/>
            <a:ext cx="18288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95" dirty="0" smtClean="0">
                <a:solidFill>
                  <a:srgbClr val="4D4D4D"/>
                </a:solidFill>
                <a:latin typeface="Arial"/>
                <a:cs typeface="Arial"/>
              </a:rPr>
              <a:t>I'-'</a:t>
            </a:r>
            <a:endParaRPr sz="8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05220" y="4075176"/>
            <a:ext cx="23114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90" dirty="0" smtClean="0">
                <a:solidFill>
                  <a:srgbClr val="4D4D4D"/>
                </a:solidFill>
                <a:latin typeface="Courier New"/>
                <a:cs typeface="Courier New"/>
              </a:rPr>
              <a:t>36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967476" y="4195826"/>
            <a:ext cx="46228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!'-' </a:t>
            </a:r>
            <a:r>
              <a:rPr sz="900" spc="80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2175" b="1" spc="82" baseline="-26819" dirty="0" smtClean="0">
                <a:solidFill>
                  <a:srgbClr val="3D3D3D"/>
                </a:solidFill>
                <a:latin typeface="Times New Roman"/>
                <a:cs typeface="Times New Roman"/>
              </a:rPr>
              <a:t>33</a:t>
            </a:r>
            <a:endParaRPr sz="2175" baseline="-26819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67476" y="4454905"/>
            <a:ext cx="58801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25" spc="-367" baseline="14285" dirty="0" smtClean="0">
                <a:solidFill>
                  <a:srgbClr val="3D3D3D"/>
                </a:solidFill>
                <a:latin typeface="Arial"/>
                <a:cs typeface="Arial"/>
              </a:rPr>
              <a:t>"""</a:t>
            </a:r>
            <a:r>
              <a:rPr sz="2625" spc="-300" baseline="1428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50" b="1" u="heavy" spc="-440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r>
              <a:rPr sz="1450" b="1" u="heavy" spc="-35" dirty="0" smtClean="0">
                <a:solidFill>
                  <a:srgbClr val="3D3D3D"/>
                </a:solidFill>
                <a:latin typeface="Courier New"/>
                <a:cs typeface="Courier New"/>
              </a:rPr>
              <a:t>37</a:t>
            </a:r>
            <a:r>
              <a:rPr sz="1450" b="1" u="heavy" spc="15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76220" y="4440682"/>
            <a:ext cx="42354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40" dirty="0" smtClean="0">
                <a:solidFill>
                  <a:srgbClr val="3D3D3D"/>
                </a:solidFill>
                <a:latin typeface="Arial"/>
                <a:cs typeface="Arial"/>
              </a:rPr>
              <a:t>24</a:t>
            </a:r>
            <a:r>
              <a:rPr sz="1250" b="1" spc="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650" b="1" spc="185" dirty="0" smtClean="0">
                <a:solidFill>
                  <a:srgbClr val="4D4D4D"/>
                </a:solidFill>
                <a:latin typeface="Arial"/>
                <a:cs typeface="Arial"/>
              </a:rPr>
              <a:t>/'1</a:t>
            </a:r>
            <a:endParaRPr sz="6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776220" y="4650994"/>
            <a:ext cx="40513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795" dirty="0" smtClean="0">
                <a:solidFill>
                  <a:srgbClr val="3D3D3D"/>
                </a:solidFill>
                <a:latin typeface="Arial"/>
                <a:cs typeface="Arial"/>
              </a:rPr>
              <a:t>29</a:t>
            </a:r>
            <a:endParaRPr sz="12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62903" y="4604004"/>
            <a:ext cx="18478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750" dirty="0" smtClean="0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962903" y="4634738"/>
            <a:ext cx="478155" cy="319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85" dirty="0" smtClean="0">
                <a:solidFill>
                  <a:srgbClr val="4D4D4D"/>
                </a:solidFill>
                <a:latin typeface="Arial"/>
                <a:cs typeface="Arial"/>
              </a:rPr>
              <a:t>I'-'</a:t>
            </a:r>
            <a:r>
              <a:rPr sz="850" spc="4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75" b="1" u="heavy" spc="-660" baseline="-22988" dirty="0" smtClean="0">
                <a:solidFill>
                  <a:srgbClr val="3D3D3D"/>
                </a:solidFill>
                <a:latin typeface="Courier New"/>
                <a:cs typeface="Courier New"/>
              </a:rPr>
              <a:t> </a:t>
            </a:r>
            <a:r>
              <a:rPr sz="2175" b="1" u="heavy" spc="-67" baseline="-22988" dirty="0" smtClean="0">
                <a:solidFill>
                  <a:srgbClr val="3D3D3D"/>
                </a:solidFill>
                <a:latin typeface="Courier New"/>
                <a:cs typeface="Courier New"/>
              </a:rPr>
              <a:t>38</a:t>
            </a:r>
            <a:endParaRPr sz="2175" baseline="-22988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02483" y="4817617"/>
            <a:ext cx="57912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6055" algn="l"/>
              </a:tabLst>
            </a:pPr>
            <a:r>
              <a:rPr sz="1450" b="1" u="heavy" dirty="0" smtClean="0">
                <a:solidFill>
                  <a:srgbClr val="3D3D3D"/>
                </a:solidFill>
                <a:latin typeface="Times New Roman"/>
                <a:cs typeface="Times New Roman"/>
              </a:rPr>
              <a:t> 	</a:t>
            </a:r>
            <a:r>
              <a:rPr sz="1450" b="1" u="heavy" spc="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23</a:t>
            </a:r>
            <a:r>
              <a:rPr sz="1450" b="1" u="heavy" spc="10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450" u="heavy" spc="-195" dirty="0" smtClean="0">
                <a:solidFill>
                  <a:srgbClr val="5D5D5D"/>
                </a:solidFill>
                <a:latin typeface="Times New Roman"/>
                <a:cs typeface="Times New Roman"/>
              </a:rPr>
              <a:t>'""'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62903" y="4823459"/>
            <a:ext cx="179705" cy="261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900" b="1" spc="710" dirty="0" smtClean="0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44"/>
              </a:lnSpc>
            </a:pPr>
            <a:r>
              <a:rPr sz="1000" b="1" spc="-70" dirty="0" smtClean="0">
                <a:solidFill>
                  <a:srgbClr val="5D5D5D"/>
                </a:solidFill>
                <a:latin typeface="Times New Roman"/>
                <a:cs typeface="Times New Roman"/>
              </a:rPr>
              <a:t>1'-'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205220" y="4943602"/>
            <a:ext cx="22542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90" dirty="0" smtClean="0">
                <a:solidFill>
                  <a:srgbClr val="3D3D3D"/>
                </a:solidFill>
                <a:latin typeface="Arial"/>
                <a:cs typeface="Arial"/>
              </a:rPr>
              <a:t>39</a:t>
            </a:r>
            <a:endParaRPr sz="12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776220" y="5043423"/>
            <a:ext cx="21590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45" dirty="0" smtClean="0">
                <a:solidFill>
                  <a:srgbClr val="3D3D3D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58332" y="5362955"/>
            <a:ext cx="17970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710" dirty="0" smtClean="0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05220" y="5291073"/>
            <a:ext cx="21653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55" dirty="0" smtClean="0">
                <a:solidFill>
                  <a:srgbClr val="3D3D3D"/>
                </a:solidFill>
                <a:latin typeface="Arial"/>
                <a:cs typeface="Arial"/>
              </a:rPr>
              <a:t>34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58332" y="5428233"/>
            <a:ext cx="464820" cy="270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25" dirty="0" smtClean="0">
                <a:solidFill>
                  <a:srgbClr val="4D4D4D"/>
                </a:solidFill>
                <a:latin typeface="Arial"/>
                <a:cs typeface="Arial"/>
              </a:rPr>
              <a:t>IV </a:t>
            </a:r>
            <a:r>
              <a:rPr sz="1100" spc="2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75" b="1" spc="89" baseline="-24444" dirty="0" smtClean="0">
                <a:solidFill>
                  <a:srgbClr val="3D3D3D"/>
                </a:solidFill>
                <a:latin typeface="Arial"/>
                <a:cs typeface="Arial"/>
              </a:rPr>
              <a:t>31</a:t>
            </a:r>
            <a:endParaRPr sz="1875" baseline="-24444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958332" y="5568696"/>
            <a:ext cx="187960" cy="243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</a:pPr>
            <a:r>
              <a:rPr sz="900" b="1" spc="225" dirty="0" smtClean="0">
                <a:solidFill>
                  <a:srgbClr val="4D4D4D"/>
                </a:solidFill>
                <a:latin typeface="Times New Roman"/>
                <a:cs typeface="Times New Roman"/>
              </a:rPr>
              <a:t>h.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800"/>
              </a:lnSpc>
            </a:pPr>
            <a:r>
              <a:rPr sz="850" spc="105" dirty="0" smtClean="0">
                <a:solidFill>
                  <a:srgbClr val="4D4D4D"/>
                </a:solidFill>
                <a:latin typeface="Arial"/>
                <a:cs typeface="Arial"/>
              </a:rPr>
              <a:t>I'-'</a:t>
            </a:r>
            <a:endParaRPr sz="8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3529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j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receiver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(firs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-in,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063230" cy="395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35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UA</a:t>
            </a:r>
            <a:r>
              <a:rPr sz="3200" spc="-6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T 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a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893444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ol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 mu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mitt</a:t>
            </a:r>
            <a:r>
              <a:rPr sz="2800" spc="-10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makes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UA</a:t>
            </a:r>
            <a:r>
              <a:rPr sz="3200" spc="-6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 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service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31393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mp</a:t>
            </a:r>
            <a:r>
              <a:rPr sz="3200" b="1" spc="-15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ex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ceiver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itsel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669655" cy="450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149985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such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FM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10" dirty="0" smtClean="0">
                <a:latin typeface="Arial"/>
                <a:cs typeface="Arial"/>
              </a:rPr>
              <a:t>(</a:t>
            </a:r>
            <a:r>
              <a:rPr sz="2800" b="1" spc="-10" dirty="0" smtClean="0">
                <a:latin typeface="Arial"/>
                <a:cs typeface="Arial"/>
              </a:rPr>
              <a:t>fr</a:t>
            </a:r>
            <a:r>
              <a:rPr sz="2800" b="1" spc="-20" dirty="0" smtClean="0">
                <a:latin typeface="Arial"/>
                <a:cs typeface="Arial"/>
              </a:rPr>
              <a:t>equen</a:t>
            </a:r>
            <a:r>
              <a:rPr sz="2800" b="1" spc="-10" dirty="0" smtClean="0">
                <a:latin typeface="Arial"/>
                <a:cs typeface="Arial"/>
              </a:rPr>
              <a:t>c</a:t>
            </a:r>
            <a:r>
              <a:rPr sz="2800" b="1" spc="-20" dirty="0" smtClean="0">
                <a:latin typeface="Arial"/>
                <a:cs typeface="Arial"/>
              </a:rPr>
              <a:t>y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mo</a:t>
            </a:r>
            <a:r>
              <a:rPr sz="2800" b="1" spc="-35" dirty="0" smtClean="0">
                <a:latin typeface="Arial"/>
                <a:cs typeface="Arial"/>
              </a:rPr>
              <a:t>d</a:t>
            </a:r>
            <a:r>
              <a:rPr sz="2800" b="1" spc="-15" dirty="0" smtClean="0">
                <a:latin typeface="Arial"/>
                <a:cs typeface="Arial"/>
              </a:rPr>
              <a:t>ula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io</a:t>
            </a:r>
            <a:r>
              <a:rPr sz="2800" b="1" spc="-1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) 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ha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f-dupl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x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CB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citizens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ban</a:t>
            </a:r>
            <a:r>
              <a:rPr sz="3200" b="1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mit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ame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8667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ful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-dup</a:t>
            </a:r>
            <a:r>
              <a:rPr sz="3200" b="1" spc="-15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ex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smission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cept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simul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usl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ep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one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ful</a:t>
            </a:r>
            <a:r>
              <a:rPr sz="2800" spc="1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-d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55990" cy="5568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120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control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mo</a:t>
            </a:r>
            <a:r>
              <a:rPr sz="3200" b="1" spc="-15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em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modulator/demod</a:t>
            </a:r>
            <a:r>
              <a:rPr sz="3200" b="1" spc="-20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la</a:t>
            </a:r>
            <a:r>
              <a:rPr sz="3200" b="1" spc="-20" dirty="0" smtClean="0">
                <a:latin typeface="Arial"/>
                <a:cs typeface="Arial"/>
              </a:rPr>
              <a:t>t</a:t>
            </a:r>
            <a:r>
              <a:rPr sz="3200" b="1" spc="0" dirty="0" smtClean="0">
                <a:latin typeface="Arial"/>
                <a:cs typeface="Arial"/>
              </a:rPr>
              <a:t>o</a:t>
            </a:r>
            <a:r>
              <a:rPr sz="3200" b="1" spc="-2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converts</a:t>
            </a:r>
            <a:r>
              <a:rPr sz="3200" spc="-10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1911985" algn="l"/>
                <a:tab pos="4664075" algn="l"/>
              </a:tabLst>
            </a:pPr>
            <a:r>
              <a:rPr sz="3200" dirty="0" smtClean="0">
                <a:latin typeface="Arial"/>
                <a:cs typeface="Arial"/>
              </a:rPr>
              <a:t>Six 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1665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: DSR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ta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),	DTR </a:t>
            </a:r>
            <a:r>
              <a:rPr sz="3200" spc="-2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ta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ter</a:t>
            </a:r>
            <a:r>
              <a:rPr sz="3200" b="1" spc="-10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in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 rea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),	CTS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cl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5" dirty="0" smtClean="0">
                <a:latin typeface="Arial"/>
                <a:cs typeface="Arial"/>
              </a:rPr>
              <a:t>r</a:t>
            </a:r>
            <a:r>
              <a:rPr sz="3200" b="1" spc="0" dirty="0" smtClean="0">
                <a:latin typeface="Arial"/>
                <a:cs typeface="Arial"/>
              </a:rPr>
              <a:t>-to-s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5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)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-6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requ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5" dirty="0" smtClean="0">
                <a:latin typeface="Arial"/>
                <a:cs typeface="Arial"/>
              </a:rPr>
              <a:t>t</a:t>
            </a:r>
            <a:r>
              <a:rPr sz="3200" b="1" spc="0" dirty="0" smtClean="0">
                <a:latin typeface="Arial"/>
                <a:cs typeface="Arial"/>
              </a:rPr>
              <a:t>- t</a:t>
            </a:r>
            <a:r>
              <a:rPr sz="3200" b="1" spc="-5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-s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ring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ind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to</a:t>
            </a:r>
            <a:r>
              <a:rPr sz="3200" b="1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DCD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data c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rrier d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te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362" y="286283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0234" y="286283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4361" y="333527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1334" y="3320034"/>
            <a:ext cx="838199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9161" y="3824478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761" y="3824478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590294"/>
            <a:ext cx="7945120" cy="3020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addr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inputs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 data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7251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ist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 comb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8518"/>
            <a:ext cx="4932680" cy="1400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19" marR="12700" indent="-46355">
              <a:lnSpc>
                <a:spcPct val="105500"/>
              </a:lnSpc>
            </a:pPr>
            <a:r>
              <a:rPr sz="4000" b="1" spc="-30" dirty="0" smtClean="0">
                <a:latin typeface="Arial"/>
                <a:cs typeface="Arial"/>
              </a:rPr>
              <a:t>1655</a:t>
            </a:r>
            <a:r>
              <a:rPr sz="4000" b="1" spc="-25" dirty="0" smtClean="0">
                <a:latin typeface="Arial"/>
                <a:cs typeface="Arial"/>
              </a:rPr>
              <a:t>0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F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ncti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ns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3975" b="1" spc="-7" baseline="-25157" dirty="0" smtClean="0">
                <a:latin typeface="Arial"/>
                <a:cs typeface="Arial"/>
              </a:rPr>
              <a:t>0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-125" dirty="0" smtClean="0">
                <a:latin typeface="Arial"/>
                <a:cs typeface="Arial"/>
              </a:rPr>
              <a:t> 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3975" b="1" spc="-15" baseline="-25157" dirty="0" smtClean="0">
                <a:latin typeface="Arial"/>
                <a:cs typeface="Arial"/>
              </a:rPr>
              <a:t>1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-140" dirty="0" smtClean="0">
                <a:latin typeface="Arial"/>
                <a:cs typeface="Arial"/>
              </a:rPr>
              <a:t> 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3975" b="1" spc="0" baseline="-25157" dirty="0" smtClean="0">
                <a:latin typeface="Arial"/>
                <a:cs typeface="Arial"/>
              </a:rPr>
              <a:t>2</a:t>
            </a:r>
            <a:endParaRPr sz="3975" baseline="-2515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7907655" cy="3905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ADS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addr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strobe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is used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latch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chip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8724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), 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pin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9175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ADS 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229361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5033" y="3138677"/>
            <a:ext cx="853440" cy="0"/>
          </a:xfrm>
          <a:custGeom>
            <a:avLst/>
            <a:gdLst/>
            <a:ahLst/>
            <a:cxnLst/>
            <a:rect l="l" t="t" r="r" b="b"/>
            <a:pathLst>
              <a:path w="853439">
                <a:moveTo>
                  <a:pt x="0" y="0"/>
                </a:moveTo>
                <a:lnTo>
                  <a:pt x="85344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B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U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OUT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09609" cy="3020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6352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baud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out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nsmit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vail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most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RCLK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ceiver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to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nsmit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229361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214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</a:t>
            </a:r>
            <a:r>
              <a:rPr sz="1800" b="1" spc="0" dirty="0" smtClean="0">
                <a:latin typeface="Arial"/>
                <a:cs typeface="Arial"/>
              </a:rPr>
              <a:t>1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ry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5" dirty="0" smtClean="0">
                <a:latin typeface="Arial"/>
                <a:cs typeface="Arial"/>
              </a:rPr>
              <a:t>/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8086</a:t>
            </a:r>
            <a:r>
              <a:rPr sz="1800" spc="0" dirty="0" smtClean="0">
                <a:latin typeface="Arial"/>
                <a:cs typeface="Arial"/>
              </a:rPr>
              <a:t>/</a:t>
            </a:r>
            <a:r>
              <a:rPr sz="1800" spc="-5" dirty="0" smtClean="0">
                <a:latin typeface="Arial"/>
                <a:cs typeface="Arial"/>
              </a:rPr>
              <a:t>808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microprocessors.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915924"/>
            <a:ext cx="39751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404495"/>
            <a:ext cx="8579485" cy="5607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Iso</a:t>
            </a:r>
            <a:r>
              <a:rPr sz="1800" spc="-10" dirty="0" smtClean="0">
                <a:latin typeface="Arial"/>
                <a:cs typeface="Arial"/>
              </a:rPr>
              <a:t>la</a:t>
            </a:r>
            <a:r>
              <a:rPr sz="1800" spc="0" dirty="0" smtClean="0">
                <a:latin typeface="Arial"/>
                <a:cs typeface="Arial"/>
              </a:rPr>
              <a:t>ted I/O.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) Me</a:t>
            </a:r>
            <a:r>
              <a:rPr sz="1800" spc="-10" dirty="0" smtClean="0">
                <a:latin typeface="Arial"/>
                <a:cs typeface="Arial"/>
              </a:rPr>
              <a:t>mo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appe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I/O.</a:t>
            </a:r>
            <a:endParaRPr sz="1800">
              <a:latin typeface="Arial"/>
              <a:cs typeface="Arial"/>
            </a:endParaRPr>
          </a:p>
          <a:p>
            <a:pPr marL="4433570" marR="306705" indent="-287020">
              <a:lnSpc>
                <a:spcPct val="100000"/>
              </a:lnSpc>
              <a:spcBef>
                <a:spcPts val="340"/>
              </a:spcBef>
              <a:buClr>
                <a:srgbClr val="0D4000"/>
              </a:buClr>
              <a:buFont typeface="Arial"/>
              <a:buChar char="–"/>
              <a:tabLst>
                <a:tab pos="4433570" algn="l"/>
              </a:tabLst>
            </a:pP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C,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rol pe</a:t>
            </a:r>
            <a:r>
              <a:rPr sz="2800" spc="-10" dirty="0" smtClean="0">
                <a:latin typeface="Arial"/>
                <a:cs typeface="Arial"/>
              </a:rPr>
              <a:t>rip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4433570" marR="32893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4433570" algn="l"/>
              </a:tabLst>
            </a:pP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 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dev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ocated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sy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15" dirty="0" smtClean="0">
                <a:latin typeface="Arial"/>
                <a:cs typeface="Arial"/>
              </a:rPr>
              <a:t> bo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such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5" dirty="0" smtClean="0">
                <a:latin typeface="Arial"/>
                <a:cs typeface="Arial"/>
              </a:rPr>
              <a:t>imer 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keyb</a:t>
            </a:r>
            <a:r>
              <a:rPr sz="2800" spc="-20" dirty="0" smtClean="0">
                <a:latin typeface="Arial"/>
                <a:cs typeface="Arial"/>
              </a:rPr>
              <a:t>oa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10" dirty="0" smtClean="0">
                <a:latin typeface="Arial"/>
                <a:cs typeface="Arial"/>
              </a:rPr>
              <a:t>rf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4433570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4433570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rial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 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ts, vi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 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35" dirty="0" smtClean="0">
                <a:latin typeface="Arial"/>
                <a:cs typeface="Arial"/>
              </a:rPr>
              <a:t>S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35" dirty="0" smtClean="0">
                <a:latin typeface="Arial"/>
                <a:cs typeface="Arial"/>
              </a:rPr>
              <a:t>S</a:t>
            </a:r>
            <a:r>
              <a:rPr sz="3975" b="1" spc="-15" baseline="-25157" dirty="0" smtClean="0">
                <a:latin typeface="Arial"/>
                <a:cs typeface="Arial"/>
              </a:rPr>
              <a:t>1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35" dirty="0" smtClean="0">
                <a:latin typeface="Arial"/>
                <a:cs typeface="Arial"/>
              </a:rPr>
              <a:t>S</a:t>
            </a:r>
            <a:r>
              <a:rPr sz="3975" b="1" spc="0" baseline="-25157" dirty="0" smtClean="0">
                <a:latin typeface="Arial"/>
                <a:cs typeface="Arial"/>
              </a:rPr>
              <a:t>2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18525" cy="4484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ch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p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le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ust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UA</a:t>
            </a:r>
            <a:r>
              <a:rPr sz="3200" spc="-65" dirty="0" smtClean="0">
                <a:latin typeface="Arial"/>
                <a:cs typeface="Arial"/>
              </a:rPr>
              <a:t>R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85"/>
              </a:spcBef>
            </a:pPr>
            <a:endParaRPr sz="1400"/>
          </a:p>
          <a:p>
            <a:pPr marL="58419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CTS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"/>
              </a:spcBef>
            </a:pPr>
            <a:endParaRPr sz="1300"/>
          </a:p>
          <a:p>
            <a:pPr marL="401320" marR="268605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cl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5" dirty="0" smtClean="0">
                <a:latin typeface="Arial"/>
                <a:cs typeface="Arial"/>
              </a:rPr>
              <a:t>r</a:t>
            </a:r>
            <a:r>
              <a:rPr sz="3200" b="1" spc="0" dirty="0" smtClean="0">
                <a:latin typeface="Arial"/>
                <a:cs typeface="Arial"/>
              </a:rPr>
              <a:t>-t</a:t>
            </a:r>
            <a:r>
              <a:rPr sz="3200" b="1" spc="-5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-s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nd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(if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 inf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on.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401320" marR="12700" lvl="1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This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often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-3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-dup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ex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 to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urn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line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9473" y="20040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518" y="215417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240" dirty="0" smtClean="0">
                <a:latin typeface="Arial"/>
                <a:cs typeface="Arial"/>
              </a:rPr>
              <a:t>–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3975" b="1" spc="0" baseline="-25157" dirty="0" smtClean="0">
                <a:latin typeface="Arial"/>
                <a:cs typeface="Arial"/>
              </a:rPr>
              <a:t>7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700009" cy="3411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data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85"/>
              </a:spcBef>
            </a:pPr>
            <a:endParaRPr sz="1400"/>
          </a:p>
          <a:p>
            <a:pPr marL="58419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DCD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"/>
              </a:spcBef>
            </a:pPr>
            <a:endParaRPr sz="1300"/>
          </a:p>
          <a:p>
            <a:pPr marL="401320" marR="12700" lvl="1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Data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carrier d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tect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inpu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the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carri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is present.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518" y="215417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22046"/>
            <a:ext cx="8270240" cy="5730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40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R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marR="8769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Data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termin</a:t>
            </a:r>
            <a:r>
              <a:rPr sz="3200" b="1" spc="-2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that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16550</a:t>
            </a:r>
            <a:r>
              <a:rPr sz="3200" spc="0" dirty="0" smtClean="0">
                <a:latin typeface="Arial"/>
                <a:cs typeface="Arial"/>
              </a:rPr>
              <a:t>) is 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2"/>
              </a:spcBef>
              <a:buClr>
                <a:srgbClr val="0D4000"/>
              </a:buClr>
              <a:buFont typeface="Arial"/>
              <a:buChar char="•"/>
            </a:pPr>
            <a:endParaRPr sz="7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INTR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8"/>
              </a:spcBef>
            </a:pPr>
            <a:endParaRPr sz="1200"/>
          </a:p>
          <a:p>
            <a:pPr marL="401320" marR="1270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Interrupt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reque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microprocessor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quest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nterr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pt (INTR</a:t>
            </a:r>
            <a:r>
              <a:rPr sz="3200" spc="5" dirty="0" smtClean="0">
                <a:latin typeface="Arial"/>
                <a:cs typeface="Arial"/>
              </a:rPr>
              <a:t>=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ver erro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cei</a:t>
            </a:r>
            <a:r>
              <a:rPr sz="3200" spc="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transmit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empt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157734"/>
            <a:ext cx="1037844" cy="0"/>
          </a:xfrm>
          <a:custGeom>
            <a:avLst/>
            <a:gdLst/>
            <a:ahLst/>
            <a:cxnLst/>
            <a:rect l="l" t="t" r="r" b="b"/>
            <a:pathLst>
              <a:path w="1037844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04505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di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ab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driv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UA</a:t>
            </a:r>
            <a:r>
              <a:rPr sz="3200" spc="-55" dirty="0" smtClean="0">
                <a:latin typeface="Arial"/>
                <a:cs typeface="Arial"/>
              </a:rPr>
              <a:t>R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35585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thr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•"/>
            </a:pPr>
            <a:endParaRPr sz="6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DSR</a:t>
            </a:r>
            <a:endParaRPr sz="4000">
              <a:latin typeface="Arial"/>
              <a:cs typeface="Arial"/>
            </a:endParaRPr>
          </a:p>
          <a:p>
            <a:pPr marL="401320" marR="484505" lvl="1" indent="-342900">
              <a:lnSpc>
                <a:spcPct val="100000"/>
              </a:lnSpc>
              <a:spcBef>
                <a:spcPts val="434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Data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set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ready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16550</a:t>
            </a:r>
            <a:r>
              <a:rPr sz="3200" spc="0" dirty="0" smtClean="0">
                <a:latin typeface="Arial"/>
                <a:cs typeface="Arial"/>
              </a:rPr>
              <a:t>, ind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cating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hat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 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518" y="3858005"/>
            <a:ext cx="1037844" cy="0"/>
          </a:xfrm>
          <a:custGeom>
            <a:avLst/>
            <a:gdLst/>
            <a:ahLst/>
            <a:cxnLst/>
            <a:rect l="l" t="t" r="r" b="b"/>
            <a:pathLst>
              <a:path w="1037844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518" y="2134361"/>
            <a:ext cx="1266444" cy="0"/>
          </a:xfrm>
          <a:custGeom>
            <a:avLst/>
            <a:gdLst/>
            <a:ahLst/>
            <a:cxnLst/>
            <a:rect l="l" t="t" r="r" b="b"/>
            <a:pathLst>
              <a:path w="1266444">
                <a:moveTo>
                  <a:pt x="0" y="0"/>
                </a:moveTo>
                <a:lnTo>
                  <a:pt x="126644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961" y="2129789"/>
            <a:ext cx="1266444" cy="0"/>
          </a:xfrm>
          <a:custGeom>
            <a:avLst/>
            <a:gdLst/>
            <a:ahLst/>
            <a:cxnLst/>
            <a:rect l="l" t="t" r="r" b="b"/>
            <a:pathLst>
              <a:path w="1266444">
                <a:moveTo>
                  <a:pt x="0" y="0"/>
                </a:moveTo>
                <a:lnTo>
                  <a:pt x="126644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1315" y="122046"/>
            <a:ext cx="8536940" cy="5825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MR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et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izes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OU</a:t>
            </a:r>
            <a:r>
              <a:rPr sz="4000" b="1" spc="-40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1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OU</a:t>
            </a:r>
            <a:r>
              <a:rPr sz="4000" b="1" spc="-35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  <a:p>
            <a:pPr marL="401320" marR="332740" lvl="1" indent="-342900">
              <a:lnSpc>
                <a:spcPct val="100000"/>
              </a:lnSpc>
              <a:spcBef>
                <a:spcPts val="135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Use</a:t>
            </a:r>
            <a:r>
              <a:rPr sz="3200" b="1" spc="-5" dirty="0" smtClean="0">
                <a:latin typeface="Arial"/>
                <a:cs typeface="Arial"/>
              </a:rPr>
              <a:t>r</a:t>
            </a:r>
            <a:r>
              <a:rPr sz="3200" b="1" spc="0" dirty="0" smtClean="0">
                <a:latin typeface="Arial"/>
                <a:cs typeface="Arial"/>
              </a:rPr>
              <a:t>-defi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ed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output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pins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 signals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o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device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ne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a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110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1100"/>
          </a:p>
          <a:p>
            <a:pPr marL="58419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RCLCK</a:t>
            </a:r>
            <a:endParaRPr sz="4000">
              <a:latin typeface="Arial"/>
              <a:cs typeface="Arial"/>
            </a:endParaRPr>
          </a:p>
          <a:p>
            <a:pPr marL="401320" lvl="1" indent="-342900">
              <a:lnSpc>
                <a:spcPct val="100000"/>
              </a:lnSpc>
              <a:spcBef>
                <a:spcPts val="345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Recei</a:t>
            </a:r>
            <a:r>
              <a:rPr sz="3200" b="1" spc="-10" dirty="0" smtClean="0">
                <a:latin typeface="Arial"/>
                <a:cs typeface="Arial"/>
              </a:rPr>
              <a:t>v</a:t>
            </a:r>
            <a:r>
              <a:rPr sz="3200" b="1" spc="0" dirty="0" smtClean="0">
                <a:latin typeface="Arial"/>
                <a:cs typeface="Arial"/>
              </a:rPr>
              <a:t>er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clock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receiver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UA</a:t>
            </a:r>
            <a:r>
              <a:rPr sz="3200" spc="-60" dirty="0" smtClean="0">
                <a:latin typeface="Arial"/>
                <a:cs typeface="Arial"/>
              </a:rPr>
              <a:t>R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RD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518" y="2439161"/>
            <a:ext cx="504444" cy="0"/>
          </a:xfrm>
          <a:custGeom>
            <a:avLst/>
            <a:gdLst/>
            <a:ahLst/>
            <a:cxnLst/>
            <a:rect l="l" t="t" r="r" b="b"/>
            <a:pathLst>
              <a:path w="504444">
                <a:moveTo>
                  <a:pt x="0" y="0"/>
                </a:moveTo>
                <a:lnTo>
                  <a:pt x="50444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767715"/>
            <a:ext cx="8622030" cy="517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Re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inp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ts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UA</a:t>
            </a:r>
            <a:r>
              <a:rPr sz="3200" spc="-55" dirty="0" smtClean="0">
                <a:latin typeface="Arial"/>
                <a:cs typeface="Arial"/>
              </a:rPr>
              <a:t>R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73"/>
              </a:spcBef>
              <a:buClr>
                <a:srgbClr val="0D4000"/>
              </a:buClr>
              <a:buFont typeface="Arial"/>
              <a:buChar char="•"/>
            </a:pPr>
            <a:endParaRPr sz="11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RI</a:t>
            </a:r>
            <a:endParaRPr sz="4000">
              <a:latin typeface="Arial"/>
              <a:cs typeface="Arial"/>
            </a:endParaRPr>
          </a:p>
          <a:p>
            <a:pPr marL="401320" marR="455930" lvl="1" indent="-342900">
              <a:lnSpc>
                <a:spcPct val="100000"/>
              </a:lnSpc>
              <a:spcBef>
                <a:spcPts val="135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Ring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indic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tor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by 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mode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 indicat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th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phon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 ringing.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7"/>
              </a:spcBef>
              <a:buClr>
                <a:srgbClr val="0D4000"/>
              </a:buClr>
              <a:buFont typeface="Arial"/>
              <a:buChar char="•"/>
            </a:pPr>
            <a:endParaRPr sz="550"/>
          </a:p>
          <a:p>
            <a:pPr lvl="1"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lvl="1"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RTS</a:t>
            </a:r>
            <a:endParaRPr sz="4000">
              <a:latin typeface="Arial"/>
              <a:cs typeface="Arial"/>
            </a:endParaRPr>
          </a:p>
          <a:p>
            <a:pPr marL="401320" lvl="1" indent="-342900">
              <a:lnSpc>
                <a:spcPct val="100000"/>
              </a:lnSpc>
              <a:spcBef>
                <a:spcPts val="345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Reques</a:t>
            </a:r>
            <a:r>
              <a:rPr sz="3200" b="1" spc="-15" dirty="0" smtClean="0">
                <a:latin typeface="Arial"/>
                <a:cs typeface="Arial"/>
              </a:rPr>
              <a:t>t</a:t>
            </a:r>
            <a:r>
              <a:rPr sz="3200" b="1" spc="0" dirty="0" smtClean="0">
                <a:latin typeface="Arial"/>
                <a:cs typeface="Arial"/>
              </a:rPr>
              <a:t>-to</a:t>
            </a:r>
            <a:r>
              <a:rPr sz="3200" b="1" spc="-15" dirty="0" smtClean="0">
                <a:latin typeface="Arial"/>
                <a:cs typeface="Arial"/>
              </a:rPr>
              <a:t>-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em</a:t>
            </a:r>
            <a:endParaRPr sz="32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hat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UA</a:t>
            </a:r>
            <a:r>
              <a:rPr sz="3200" spc="-5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wishes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6161" y="195834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806" y="4348734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6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SIN,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SOUT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518" y="2071877"/>
            <a:ext cx="1723644" cy="0"/>
          </a:xfrm>
          <a:custGeom>
            <a:avLst/>
            <a:gdLst/>
            <a:ahLst/>
            <a:cxnLst/>
            <a:rect l="l" t="t" r="r" b="b"/>
            <a:pathLst>
              <a:path w="1723644">
                <a:moveTo>
                  <a:pt x="0" y="0"/>
                </a:moveTo>
                <a:lnTo>
                  <a:pt x="172364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767715"/>
            <a:ext cx="8357234" cy="4745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rial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ta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pin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SIN accepts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serial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SOUT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26"/>
              </a:spcBef>
            </a:pPr>
            <a:endParaRPr sz="11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RX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DY</a:t>
            </a:r>
            <a:endParaRPr sz="4000">
              <a:latin typeface="Arial"/>
              <a:cs typeface="Arial"/>
            </a:endParaRPr>
          </a:p>
          <a:p>
            <a:pPr marL="401320" lvl="1" indent="-342900">
              <a:lnSpc>
                <a:spcPct val="100000"/>
              </a:lnSpc>
              <a:spcBef>
                <a:spcPts val="130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Rec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iv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ready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received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techni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1"/>
              </a:spcBef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TX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DY</a:t>
            </a:r>
            <a:endParaRPr sz="4000">
              <a:latin typeface="Arial"/>
              <a:cs typeface="Arial"/>
            </a:endParaRPr>
          </a:p>
          <a:p>
            <a:pPr marL="401320" lvl="1" indent="-342900">
              <a:lnSpc>
                <a:spcPct val="100000"/>
              </a:lnSpc>
              <a:spcBef>
                <a:spcPts val="345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spc="-180" dirty="0" smtClean="0">
                <a:latin typeface="Arial"/>
                <a:cs typeface="Arial"/>
              </a:rPr>
              <a:t>T</a:t>
            </a:r>
            <a:r>
              <a:rPr sz="3200" b="1" spc="0" dirty="0" smtClean="0">
                <a:latin typeface="Arial"/>
                <a:cs typeface="Arial"/>
              </a:rPr>
              <a:t>ransmitter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ready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si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via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2806" y="3915917"/>
            <a:ext cx="1629156" cy="0"/>
          </a:xfrm>
          <a:custGeom>
            <a:avLst/>
            <a:gdLst/>
            <a:ahLst/>
            <a:cxnLst/>
            <a:rect l="l" t="t" r="r" b="b"/>
            <a:pathLst>
              <a:path w="1629156">
                <a:moveTo>
                  <a:pt x="0" y="0"/>
                </a:moveTo>
                <a:lnTo>
                  <a:pt x="1629156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40" dirty="0" smtClean="0">
                <a:latin typeface="Arial"/>
                <a:cs typeface="Arial"/>
              </a:rPr>
              <a:t>W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WR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767715"/>
            <a:ext cx="8317865" cy="437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546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spc="-65" dirty="0" smtClean="0">
                <a:latin typeface="Arial"/>
                <a:cs typeface="Arial"/>
              </a:rPr>
              <a:t>W</a:t>
            </a:r>
            <a:r>
              <a:rPr sz="3200" b="1" spc="0" dirty="0" smtClean="0">
                <a:latin typeface="Arial"/>
                <a:cs typeface="Arial"/>
              </a:rPr>
              <a:t>rite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 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6"/>
              </a:spcBef>
              <a:buClr>
                <a:srgbClr val="0D4000"/>
              </a:buClr>
              <a:buFont typeface="Arial"/>
              <a:buChar char="•"/>
            </a:pPr>
            <a:endParaRPr sz="85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20" dirty="0" smtClean="0">
                <a:latin typeface="Arial"/>
                <a:cs typeface="Arial"/>
              </a:rPr>
              <a:t>XIN,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XOUT</a:t>
            </a:r>
            <a:endParaRPr sz="4000">
              <a:latin typeface="Arial"/>
              <a:cs typeface="Arial"/>
            </a:endParaRPr>
          </a:p>
          <a:p>
            <a:pPr marL="401320" lvl="1" indent="-342900">
              <a:lnSpc>
                <a:spcPct val="100000"/>
              </a:lnSpc>
              <a:spcBef>
                <a:spcPts val="135"/>
              </a:spcBef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These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main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clock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401320" marR="12700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cr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stal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conn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across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to form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cr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stal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ato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XIN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onn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 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5" dirty="0" smtClean="0">
                <a:latin typeface="Arial"/>
                <a:cs typeface="Arial"/>
              </a:rPr>
              <a:t>terna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timin</a:t>
            </a:r>
            <a:r>
              <a:rPr sz="3200" spc="0" dirty="0" smtClean="0">
                <a:latin typeface="Arial"/>
                <a:cs typeface="Arial"/>
              </a:rPr>
              <a:t>g s</a:t>
            </a:r>
            <a:r>
              <a:rPr sz="3200" spc="-5" dirty="0" smtClean="0">
                <a:latin typeface="Arial"/>
                <a:cs typeface="Arial"/>
              </a:rPr>
              <a:t>our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6077" y="195834"/>
            <a:ext cx="900684" cy="0"/>
          </a:xfrm>
          <a:custGeom>
            <a:avLst/>
            <a:gdLst/>
            <a:ahLst/>
            <a:cxnLst/>
            <a:rect l="l" t="t" r="r" b="b"/>
            <a:pathLst>
              <a:path w="900684">
                <a:moveTo>
                  <a:pt x="0" y="0"/>
                </a:moveTo>
                <a:lnTo>
                  <a:pt x="90068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Pro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ramming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16550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46795" cy="3020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355600" marR="3073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uiva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resses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3</a:t>
            </a:r>
            <a:r>
              <a:rPr sz="3200" spc="-5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FFH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0 </a:t>
            </a:r>
            <a:r>
              <a:rPr sz="3200" spc="-10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FFH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80" dirty="0" smtClean="0">
                <a:latin typeface="Arial"/>
                <a:cs typeface="Arial"/>
              </a:rPr>
              <a:t>Initial</a:t>
            </a:r>
            <a:r>
              <a:rPr sz="4200" b="1" spc="-55" dirty="0" smtClean="0">
                <a:latin typeface="Arial"/>
                <a:cs typeface="Arial"/>
              </a:rPr>
              <a:t>i</a:t>
            </a:r>
            <a:r>
              <a:rPr sz="4200" b="1" spc="-105" dirty="0" smtClean="0">
                <a:latin typeface="Arial"/>
                <a:cs typeface="Arial"/>
              </a:rPr>
              <a:t>zing</a:t>
            </a:r>
            <a:r>
              <a:rPr sz="4200" b="1" spc="-7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16550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07070" cy="5116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ft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R="1029969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softw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consists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mming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1162050" lvl="1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mming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ud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ator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s, stop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(whet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even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r if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37490" indent="-342900" algn="just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 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 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visor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96646"/>
            <a:ext cx="4881880" cy="63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tabLst>
                <a:tab pos="4191000" algn="l"/>
              </a:tabLst>
            </a:pPr>
            <a:r>
              <a:rPr sz="4200" b="1" spc="-150" dirty="0" smtClean="0">
                <a:latin typeface="Arial"/>
                <a:cs typeface="Arial"/>
              </a:rPr>
              <a:t>Me</a:t>
            </a:r>
            <a:r>
              <a:rPr sz="4200" b="1" spc="-204" dirty="0" smtClean="0">
                <a:latin typeface="Arial"/>
                <a:cs typeface="Arial"/>
              </a:rPr>
              <a:t>m</a:t>
            </a:r>
            <a:r>
              <a:rPr sz="4200" b="1" spc="-105" dirty="0" smtClean="0">
                <a:latin typeface="Arial"/>
                <a:cs typeface="Arial"/>
              </a:rPr>
              <a:t>or</a:t>
            </a:r>
            <a:r>
              <a:rPr sz="4200" b="1" spc="-125" dirty="0" smtClean="0">
                <a:latin typeface="Arial"/>
                <a:cs typeface="Arial"/>
              </a:rPr>
              <a:t>y-Ma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125" dirty="0" smtClean="0">
                <a:latin typeface="Arial"/>
                <a:cs typeface="Arial"/>
              </a:rPr>
              <a:t>ped	</a:t>
            </a:r>
            <a:r>
              <a:rPr sz="4200" b="1" spc="-95" dirty="0" smtClean="0">
                <a:latin typeface="Arial"/>
                <a:cs typeface="Arial"/>
              </a:rPr>
              <a:t>I/O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37600" cy="521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IN, INS,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8324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tre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map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Adva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Disadvan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uces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84209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1–4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ne control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46582"/>
            <a:ext cx="8461375" cy="5057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4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7" baseline="-25132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7" baseline="-25132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7" baseline="-25132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84137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trol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Numb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selected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, </a:t>
            </a:r>
            <a:r>
              <a:rPr sz="2800" spc="-15" dirty="0" smtClean="0">
                <a:latin typeface="Arial"/>
                <a:cs typeface="Arial"/>
              </a:rPr>
              <a:t>1.5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ts,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top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x,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seven,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6251" y="1408175"/>
            <a:ext cx="3044952" cy="0"/>
          </a:xfrm>
          <a:custGeom>
            <a:avLst/>
            <a:gdLst/>
            <a:ahLst/>
            <a:cxnLst/>
            <a:rect l="l" t="t" r="r" b="b"/>
            <a:pathLst>
              <a:path w="3044952">
                <a:moveTo>
                  <a:pt x="0" y="0"/>
                </a:moveTo>
                <a:lnTo>
                  <a:pt x="3044952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6251" y="1968245"/>
            <a:ext cx="3035808" cy="0"/>
          </a:xfrm>
          <a:custGeom>
            <a:avLst/>
            <a:gdLst/>
            <a:ahLst/>
            <a:cxnLst/>
            <a:rect l="l" t="t" r="r" b="b"/>
            <a:pathLst>
              <a:path w="3035808">
                <a:moveTo>
                  <a:pt x="0" y="0"/>
                </a:moveTo>
                <a:lnTo>
                  <a:pt x="3035808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9967" y="1394460"/>
            <a:ext cx="0" cy="585215"/>
          </a:xfrm>
          <a:custGeom>
            <a:avLst/>
            <a:gdLst/>
            <a:ahLst/>
            <a:cxnLst/>
            <a:rect l="l" t="t" r="r" b="b"/>
            <a:pathLst>
              <a:path h="585215">
                <a:moveTo>
                  <a:pt x="0" y="585215"/>
                </a:moveTo>
                <a:lnTo>
                  <a:pt x="0" y="0"/>
                </a:lnTo>
              </a:path>
            </a:pathLst>
          </a:custGeom>
          <a:ln w="27432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9444" y="1394460"/>
            <a:ext cx="0" cy="589788"/>
          </a:xfrm>
          <a:custGeom>
            <a:avLst/>
            <a:gdLst/>
            <a:ahLst/>
            <a:cxnLst/>
            <a:rect l="l" t="t" r="r" b="b"/>
            <a:pathLst>
              <a:path h="589788">
                <a:moveTo>
                  <a:pt x="0" y="589788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4348" y="1394460"/>
            <a:ext cx="0" cy="585215"/>
          </a:xfrm>
          <a:custGeom>
            <a:avLst/>
            <a:gdLst/>
            <a:ahLst/>
            <a:cxnLst/>
            <a:rect l="l" t="t" r="r" b="b"/>
            <a:pathLst>
              <a:path h="585215">
                <a:moveTo>
                  <a:pt x="0" y="585215"/>
                </a:moveTo>
                <a:lnTo>
                  <a:pt x="0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3823" y="1394460"/>
            <a:ext cx="0" cy="585215"/>
          </a:xfrm>
          <a:custGeom>
            <a:avLst/>
            <a:gdLst/>
            <a:ahLst/>
            <a:cxnLst/>
            <a:rect l="l" t="t" r="r" b="b"/>
            <a:pathLst>
              <a:path h="585215">
                <a:moveTo>
                  <a:pt x="0" y="585215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1014" y="1394460"/>
            <a:ext cx="0" cy="585215"/>
          </a:xfrm>
          <a:custGeom>
            <a:avLst/>
            <a:gdLst/>
            <a:ahLst/>
            <a:cxnLst/>
            <a:rect l="l" t="t" r="r" b="b"/>
            <a:pathLst>
              <a:path h="585215">
                <a:moveTo>
                  <a:pt x="0" y="585215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2776" y="1394460"/>
            <a:ext cx="0" cy="585215"/>
          </a:xfrm>
          <a:custGeom>
            <a:avLst/>
            <a:gdLst/>
            <a:ahLst/>
            <a:cxnLst/>
            <a:rect l="l" t="t" r="r" b="b"/>
            <a:pathLst>
              <a:path h="585215">
                <a:moveTo>
                  <a:pt x="0" y="585215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5394" y="1394460"/>
            <a:ext cx="0" cy="589788"/>
          </a:xfrm>
          <a:custGeom>
            <a:avLst/>
            <a:gdLst/>
            <a:ahLst/>
            <a:cxnLst/>
            <a:rect l="l" t="t" r="r" b="b"/>
            <a:pathLst>
              <a:path h="589788">
                <a:moveTo>
                  <a:pt x="0" y="589788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4588" y="1394460"/>
            <a:ext cx="0" cy="589788"/>
          </a:xfrm>
          <a:custGeom>
            <a:avLst/>
            <a:gdLst/>
            <a:ahLst/>
            <a:cxnLst/>
            <a:rect l="l" t="t" r="r" b="b"/>
            <a:pathLst>
              <a:path h="589788">
                <a:moveTo>
                  <a:pt x="0" y="589788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7488" y="1394460"/>
            <a:ext cx="0" cy="589788"/>
          </a:xfrm>
          <a:custGeom>
            <a:avLst/>
            <a:gdLst/>
            <a:ahLst/>
            <a:cxnLst/>
            <a:rect l="l" t="t" r="r" b="b"/>
            <a:pathLst>
              <a:path h="589788">
                <a:moveTo>
                  <a:pt x="0" y="589788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1135" y="1952244"/>
            <a:ext cx="0" cy="164591"/>
          </a:xfrm>
          <a:custGeom>
            <a:avLst/>
            <a:gdLst/>
            <a:ahLst/>
            <a:cxnLst/>
            <a:rect l="l" t="t" r="r" b="b"/>
            <a:pathLst>
              <a:path h="164591">
                <a:moveTo>
                  <a:pt x="0" y="164591"/>
                </a:moveTo>
                <a:lnTo>
                  <a:pt x="0" y="0"/>
                </a:lnTo>
              </a:path>
            </a:pathLst>
          </a:custGeom>
          <a:ln w="914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7177" y="1956816"/>
            <a:ext cx="0" cy="160019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0370" y="1952244"/>
            <a:ext cx="0" cy="2569464"/>
          </a:xfrm>
          <a:custGeom>
            <a:avLst/>
            <a:gdLst/>
            <a:ahLst/>
            <a:cxnLst/>
            <a:rect l="l" t="t" r="r" b="b"/>
            <a:pathLst>
              <a:path h="2569464">
                <a:moveTo>
                  <a:pt x="0" y="2569464"/>
                </a:moveTo>
                <a:lnTo>
                  <a:pt x="0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8134" y="1956816"/>
            <a:ext cx="0" cy="160019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23894" y="1952244"/>
            <a:ext cx="0" cy="164591"/>
          </a:xfrm>
          <a:custGeom>
            <a:avLst/>
            <a:gdLst/>
            <a:ahLst/>
            <a:cxnLst/>
            <a:rect l="l" t="t" r="r" b="b"/>
            <a:pathLst>
              <a:path h="164591">
                <a:moveTo>
                  <a:pt x="0" y="164591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3370" y="1952244"/>
            <a:ext cx="0" cy="164591"/>
          </a:xfrm>
          <a:custGeom>
            <a:avLst/>
            <a:gdLst/>
            <a:ahLst/>
            <a:cxnLst/>
            <a:rect l="l" t="t" r="r" b="b"/>
            <a:pathLst>
              <a:path h="164591">
                <a:moveTo>
                  <a:pt x="0" y="164591"/>
                </a:moveTo>
                <a:lnTo>
                  <a:pt x="0" y="0"/>
                </a:lnTo>
              </a:path>
            </a:pathLst>
          </a:custGeom>
          <a:ln w="22860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9908" y="134365"/>
            <a:ext cx="6205855" cy="1257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95" dirty="0" smtClean="0">
                <a:solidFill>
                  <a:srgbClr val="010101"/>
                </a:solidFill>
                <a:latin typeface="Arial"/>
                <a:cs typeface="Arial"/>
              </a:rPr>
              <a:t>11-44 </a:t>
            </a:r>
            <a:r>
              <a:rPr sz="1750" spc="-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contents</a:t>
            </a:r>
            <a:r>
              <a:rPr sz="175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16550</a:t>
            </a: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line</a:t>
            </a:r>
            <a:r>
              <a:rPr sz="17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control</a:t>
            </a:r>
            <a:r>
              <a:rPr sz="1750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register.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53035" algn="ctr">
              <a:lnSpc>
                <a:spcPct val="100000"/>
              </a:lnSpc>
            </a:pPr>
            <a:r>
              <a:rPr sz="1450" spc="20" dirty="0" smtClean="0">
                <a:solidFill>
                  <a:srgbClr val="3D3D3D"/>
                </a:solidFill>
                <a:latin typeface="Arial"/>
                <a:cs typeface="Arial"/>
              </a:rPr>
              <a:t>Line</a:t>
            </a:r>
            <a:r>
              <a:rPr sz="1450" spc="-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450" spc="0" dirty="0" smtClean="0">
                <a:solidFill>
                  <a:srgbClr val="282828"/>
                </a:solidFill>
                <a:latin typeface="Arial"/>
                <a:cs typeface="Arial"/>
              </a:rPr>
              <a:t>Control</a:t>
            </a:r>
            <a:r>
              <a:rPr sz="1450" spc="95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450" spc="45" dirty="0" smtClean="0">
                <a:solidFill>
                  <a:srgbClr val="3D3D3D"/>
                </a:solidFill>
                <a:latin typeface="Arial"/>
                <a:cs typeface="Arial"/>
              </a:rPr>
              <a:t>Re</a:t>
            </a:r>
            <a:r>
              <a:rPr sz="1450" spc="-55" dirty="0" smtClean="0">
                <a:solidFill>
                  <a:srgbClr val="3D3D3D"/>
                </a:solidFill>
                <a:latin typeface="Arial"/>
                <a:cs typeface="Arial"/>
              </a:rPr>
              <a:t>g</a:t>
            </a:r>
            <a:r>
              <a:rPr sz="1450" spc="-35" dirty="0" smtClean="0">
                <a:solidFill>
                  <a:srgbClr val="5B5B5B"/>
                </a:solidFill>
                <a:latin typeface="Arial"/>
                <a:cs typeface="Arial"/>
              </a:rPr>
              <a:t>i</a:t>
            </a:r>
            <a:r>
              <a:rPr sz="1450" spc="35" dirty="0" smtClean="0">
                <a:solidFill>
                  <a:srgbClr val="282828"/>
                </a:solidFill>
                <a:latin typeface="Arial"/>
                <a:cs typeface="Arial"/>
              </a:rPr>
              <a:t>s</a:t>
            </a:r>
            <a:r>
              <a:rPr sz="1450" spc="10" dirty="0" smtClean="0">
                <a:solidFill>
                  <a:srgbClr val="282828"/>
                </a:solidFill>
                <a:latin typeface="Arial"/>
                <a:cs typeface="Arial"/>
              </a:rPr>
              <a:t>t</a:t>
            </a:r>
            <a:r>
              <a:rPr sz="1450" spc="25" dirty="0" smtClean="0">
                <a:solidFill>
                  <a:srgbClr val="4B4B4B"/>
                </a:solidFill>
                <a:latin typeface="Arial"/>
                <a:cs typeface="Arial"/>
              </a:rPr>
              <a:t>er</a:t>
            </a:r>
            <a:endParaRPr sz="1450">
              <a:latin typeface="Arial"/>
              <a:cs typeface="Arial"/>
            </a:endParaRPr>
          </a:p>
          <a:p>
            <a:pPr marL="1900555">
              <a:lnSpc>
                <a:spcPct val="100000"/>
              </a:lnSpc>
              <a:spcBef>
                <a:spcPts val="225"/>
              </a:spcBef>
              <a:tabLst>
                <a:tab pos="2307590" algn="l"/>
                <a:tab pos="2686685" algn="l"/>
                <a:tab pos="3029585" algn="l"/>
                <a:tab pos="3441065" algn="l"/>
                <a:tab pos="3802379" algn="l"/>
                <a:tab pos="4200525" algn="l"/>
                <a:tab pos="4566285" algn="l"/>
              </a:tabLst>
            </a:pPr>
            <a:r>
              <a:rPr sz="2250" spc="209" baseline="1851" dirty="0" smtClean="0">
                <a:solidFill>
                  <a:srgbClr val="3D3D3D"/>
                </a:solidFill>
                <a:latin typeface="Times New Roman"/>
                <a:cs typeface="Times New Roman"/>
              </a:rPr>
              <a:t>7	</a:t>
            </a:r>
            <a:r>
              <a:rPr sz="2175" spc="225" baseline="1915" dirty="0" smtClean="0">
                <a:solidFill>
                  <a:srgbClr val="3D3D3D"/>
                </a:solidFill>
                <a:latin typeface="Arial"/>
                <a:cs typeface="Arial"/>
              </a:rPr>
              <a:t>6	</a:t>
            </a:r>
            <a:r>
              <a:rPr sz="2175" spc="89" baseline="1915" dirty="0" smtClean="0">
                <a:solidFill>
                  <a:srgbClr val="3D3D3D"/>
                </a:solidFill>
                <a:latin typeface="Arial"/>
                <a:cs typeface="Arial"/>
              </a:rPr>
              <a:t>5	</a:t>
            </a:r>
            <a:r>
              <a:rPr sz="2175" spc="30" baseline="1915" dirty="0" smtClean="0">
                <a:solidFill>
                  <a:srgbClr val="3D3D3D"/>
                </a:solidFill>
                <a:latin typeface="Arial"/>
                <a:cs typeface="Arial"/>
              </a:rPr>
              <a:t>4	</a:t>
            </a:r>
            <a:r>
              <a:rPr sz="2175" spc="44" baseline="1915" dirty="0" smtClean="0">
                <a:solidFill>
                  <a:srgbClr val="3D3D3D"/>
                </a:solidFill>
                <a:latin typeface="Arial"/>
                <a:cs typeface="Arial"/>
              </a:rPr>
              <a:t>3	</a:t>
            </a:r>
            <a:r>
              <a:rPr sz="2175" spc="89" baseline="1915" dirty="0" smtClean="0">
                <a:solidFill>
                  <a:srgbClr val="3D3D3D"/>
                </a:solidFill>
                <a:latin typeface="Arial"/>
                <a:cs typeface="Arial"/>
              </a:rPr>
              <a:t>2	</a:t>
            </a:r>
            <a:r>
              <a:rPr sz="2175" spc="127" baseline="1915" dirty="0" smtClean="0">
                <a:solidFill>
                  <a:srgbClr val="3D3D3D"/>
                </a:solidFill>
                <a:latin typeface="Arial"/>
                <a:cs typeface="Arial"/>
              </a:rPr>
              <a:t>1	</a:t>
            </a:r>
            <a:r>
              <a:rPr sz="1450" spc="16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4828" y="1978914"/>
            <a:ext cx="80454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 smtClean="0">
                <a:solidFill>
                  <a:srgbClr val="5B5B5B"/>
                </a:solidFill>
                <a:latin typeface="Arial"/>
                <a:cs typeface="Arial"/>
              </a:rPr>
              <a:t>Data</a:t>
            </a:r>
            <a:r>
              <a:rPr sz="1050" spc="5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rgbClr val="4B4B4B"/>
                </a:solidFill>
                <a:latin typeface="Arial"/>
                <a:cs typeface="Arial"/>
              </a:rPr>
              <a:t>Length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6852" y="2073363"/>
            <a:ext cx="697865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88500"/>
              </a:lnSpc>
            </a:pPr>
            <a:r>
              <a:rPr sz="1650" spc="-65" dirty="0" smtClean="0">
                <a:solidFill>
                  <a:srgbClr val="5B5B5B"/>
                </a:solidFill>
                <a:latin typeface="Times New Roman"/>
                <a:cs typeface="Times New Roman"/>
              </a:rPr>
              <a:t>oo::</a:t>
            </a:r>
            <a:r>
              <a:rPr sz="1650" spc="-15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50" spc="80" dirty="0" smtClean="0">
                <a:solidFill>
                  <a:srgbClr val="5B5B5B"/>
                </a:solidFill>
                <a:latin typeface="Arial"/>
                <a:cs typeface="Arial"/>
              </a:rPr>
              <a:t>5</a:t>
            </a:r>
            <a:r>
              <a:rPr sz="1050" spc="-6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-20" dirty="0" smtClean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50" spc="5" dirty="0" smtClean="0">
                <a:solidFill>
                  <a:srgbClr val="828282"/>
                </a:solidFill>
                <a:latin typeface="Arial"/>
                <a:cs typeface="Arial"/>
              </a:rPr>
              <a:t>l</a:t>
            </a:r>
            <a:r>
              <a:rPr sz="1050" spc="-10" dirty="0" smtClean="0">
                <a:solidFill>
                  <a:srgbClr val="3D3D3D"/>
                </a:solidFill>
                <a:latin typeface="Arial"/>
                <a:cs typeface="Arial"/>
              </a:rPr>
              <a:t>t</a:t>
            </a:r>
            <a:r>
              <a:rPr sz="1050" spc="85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1050" spc="4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50" dirty="0" smtClean="0">
                <a:solidFill>
                  <a:srgbClr val="5B5B5B"/>
                </a:solidFill>
                <a:latin typeface="Arial"/>
                <a:cs typeface="Arial"/>
              </a:rPr>
              <a:t>01=</a:t>
            </a:r>
            <a:r>
              <a:rPr sz="1050" spc="-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120" dirty="0" smtClean="0">
                <a:solidFill>
                  <a:srgbClr val="5B5B5B"/>
                </a:solidFill>
                <a:latin typeface="Arial"/>
                <a:cs typeface="Arial"/>
              </a:rPr>
              <a:t>6</a:t>
            </a:r>
            <a:r>
              <a:rPr sz="1050" spc="-6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-10" dirty="0" smtClean="0">
                <a:solidFill>
                  <a:srgbClr val="4B4B4B"/>
                </a:solidFill>
                <a:latin typeface="Arial"/>
                <a:cs typeface="Arial"/>
              </a:rPr>
              <a:t>brts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60567" y="2391409"/>
            <a:ext cx="68389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10</a:t>
            </a:r>
            <a:r>
              <a:rPr sz="1150" spc="-1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850" spc="-55" dirty="0" smtClean="0">
                <a:solidFill>
                  <a:srgbClr val="828282"/>
                </a:solidFill>
                <a:latin typeface="Times New Roman"/>
                <a:cs typeface="Times New Roman"/>
              </a:rPr>
              <a:t>s::</a:t>
            </a:r>
            <a:r>
              <a:rPr sz="850" spc="70" dirty="0" smtClean="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sz="1150" spc="140" dirty="0" smtClean="0">
                <a:solidFill>
                  <a:srgbClr val="5B5B5B"/>
                </a:solidFill>
                <a:latin typeface="Times New Roman"/>
                <a:cs typeface="Times New Roman"/>
              </a:rPr>
              <a:t>7</a:t>
            </a:r>
            <a:r>
              <a:rPr sz="1150" spc="-3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100" spc="-5" dirty="0" smtClean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100" spc="25" dirty="0" smtClean="0">
                <a:solidFill>
                  <a:srgbClr val="707070"/>
                </a:solidFill>
                <a:latin typeface="Arial"/>
                <a:cs typeface="Arial"/>
              </a:rPr>
              <a:t>its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8544" y="2436114"/>
            <a:ext cx="1499870" cy="1314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4470">
              <a:lnSpc>
                <a:spcPct val="100000"/>
              </a:lnSpc>
            </a:pPr>
            <a:r>
              <a:rPr sz="1100" spc="70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5B5B5B"/>
                </a:solidFill>
                <a:latin typeface="Arial"/>
                <a:cs typeface="Arial"/>
              </a:rPr>
              <a:t>t</a:t>
            </a:r>
            <a:r>
              <a:rPr sz="1100" spc="14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950" i="1" spc="-360" dirty="0" smtClean="0">
                <a:solidFill>
                  <a:srgbClr val="828282"/>
                </a:solidFill>
                <a:latin typeface="Times New Roman"/>
                <a:cs typeface="Times New Roman"/>
              </a:rPr>
              <a:t>=</a:t>
            </a:r>
            <a:r>
              <a:rPr sz="1100" spc="95" dirty="0" smtClean="0">
                <a:solidFill>
                  <a:srgbClr val="5B5B5B"/>
                </a:solidFill>
                <a:latin typeface="Arial"/>
                <a:cs typeface="Arial"/>
              </a:rPr>
              <a:t>8</a:t>
            </a:r>
            <a:r>
              <a:rPr sz="1100" spc="-4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00" spc="-100" dirty="0" smtClean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100" spc="-90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1100" spc="15" dirty="0" smtClean="0">
                <a:solidFill>
                  <a:srgbClr val="3D3D3D"/>
                </a:solidFill>
                <a:latin typeface="Arial"/>
                <a:cs typeface="Arial"/>
              </a:rPr>
              <a:t>t</a:t>
            </a:r>
            <a:r>
              <a:rPr sz="1100" spc="20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92"/>
              </a:spcBef>
            </a:pPr>
            <a:endParaRPr sz="1000"/>
          </a:p>
          <a:p>
            <a:pPr marL="190500">
              <a:lnSpc>
                <a:spcPts val="1885"/>
              </a:lnSpc>
            </a:pPr>
            <a:r>
              <a:rPr sz="1650" spc="-95" dirty="0" smtClean="0">
                <a:solidFill>
                  <a:srgbClr val="5B5B5B"/>
                </a:solidFill>
                <a:latin typeface="Times New Roman"/>
                <a:cs typeface="Times New Roman"/>
              </a:rPr>
              <a:t>o</a:t>
            </a:r>
            <a:r>
              <a:rPr sz="1650" spc="-21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150" spc="65" dirty="0" smtClean="0">
                <a:solidFill>
                  <a:srgbClr val="5B5B5B"/>
                </a:solidFill>
                <a:latin typeface="Arial"/>
                <a:cs typeface="Arial"/>
              </a:rPr>
              <a:t>=</a:t>
            </a:r>
            <a:r>
              <a:rPr sz="1150" spc="1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8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050" spc="-10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5B5B5B"/>
                </a:solidFill>
                <a:latin typeface="Arial"/>
                <a:cs typeface="Arial"/>
              </a:rPr>
              <a:t>stop</a:t>
            </a:r>
            <a:r>
              <a:rPr sz="1050" spc="3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200" spc="-65" dirty="0" smtClean="0">
                <a:solidFill>
                  <a:srgbClr val="5B5B5B"/>
                </a:solidFill>
                <a:latin typeface="Times New Roman"/>
                <a:cs typeface="Times New Roman"/>
              </a:rPr>
              <a:t>btt</a:t>
            </a:r>
            <a:endParaRPr sz="1200">
              <a:latin typeface="Times New Roman"/>
              <a:cs typeface="Times New Roman"/>
            </a:endParaRPr>
          </a:p>
          <a:p>
            <a:pPr marL="204470">
              <a:lnSpc>
                <a:spcPts val="1120"/>
              </a:lnSpc>
            </a:pPr>
            <a:r>
              <a:rPr sz="1050" spc="8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050" spc="-14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00" spc="75" dirty="0" smtClean="0">
                <a:solidFill>
                  <a:srgbClr val="828282"/>
                </a:solidFill>
                <a:latin typeface="Arial"/>
                <a:cs typeface="Arial"/>
              </a:rPr>
              <a:t>=</a:t>
            </a:r>
            <a:r>
              <a:rPr sz="1200" spc="-40" dirty="0" smtClean="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sz="1050" spc="-1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050" spc="-50" dirty="0" smtClean="0">
                <a:solidFill>
                  <a:srgbClr val="828282"/>
                </a:solidFill>
                <a:latin typeface="Arial"/>
                <a:cs typeface="Arial"/>
              </a:rPr>
              <a:t>.</a:t>
            </a:r>
            <a:r>
              <a:rPr sz="1050" spc="120" dirty="0" smtClean="0">
                <a:solidFill>
                  <a:srgbClr val="5B5B5B"/>
                </a:solidFill>
                <a:latin typeface="Arial"/>
                <a:cs typeface="Arial"/>
              </a:rPr>
              <a:t>5</a:t>
            </a:r>
            <a:r>
              <a:rPr sz="1050" spc="-3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5B5B5B"/>
                </a:solidFill>
                <a:latin typeface="Arial"/>
                <a:cs typeface="Arial"/>
              </a:rPr>
              <a:t>or</a:t>
            </a:r>
            <a:r>
              <a:rPr sz="1100" spc="5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5B5B5B"/>
                </a:solidFill>
                <a:latin typeface="Arial"/>
                <a:cs typeface="Arial"/>
              </a:rPr>
              <a:t>2</a:t>
            </a:r>
            <a:r>
              <a:rPr sz="1050" spc="-5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5B5B5B"/>
                </a:solidFill>
                <a:latin typeface="Arial"/>
                <a:cs typeface="Arial"/>
              </a:rPr>
              <a:t>stop</a:t>
            </a:r>
            <a:r>
              <a:rPr sz="1100" spc="-2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00" spc="-90" dirty="0" smtClean="0">
                <a:solidFill>
                  <a:srgbClr val="5B5B5B"/>
                </a:solidFill>
                <a:latin typeface="Arial"/>
                <a:cs typeface="Arial"/>
              </a:rPr>
              <a:t>b1ts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  <a:spcBef>
                <a:spcPts val="330"/>
              </a:spcBef>
            </a:pPr>
            <a:r>
              <a:rPr sz="1050" spc="15" dirty="0" smtClean="0">
                <a:solidFill>
                  <a:srgbClr val="4B4B4B"/>
                </a:solidFill>
                <a:latin typeface="Arial"/>
                <a:cs typeface="Arial"/>
              </a:rPr>
              <a:t>Panty</a:t>
            </a:r>
            <a:r>
              <a:rPr sz="1050" spc="1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4B4B4B"/>
                </a:solidFill>
                <a:latin typeface="Arial"/>
                <a:cs typeface="Arial"/>
              </a:rPr>
              <a:t>enable</a:t>
            </a:r>
            <a:endParaRPr sz="1050">
              <a:latin typeface="Arial"/>
              <a:cs typeface="Arial"/>
            </a:endParaRPr>
          </a:p>
          <a:p>
            <a:pPr marL="204470">
              <a:lnSpc>
                <a:spcPts val="1175"/>
              </a:lnSpc>
            </a:pPr>
            <a:r>
              <a:rPr sz="1200" spc="335" dirty="0" smtClean="0">
                <a:solidFill>
                  <a:srgbClr val="5B5B5B"/>
                </a:solidFill>
                <a:latin typeface="Times New Roman"/>
                <a:cs typeface="Times New Roman"/>
              </a:rPr>
              <a:t>0-</a:t>
            </a:r>
            <a:r>
              <a:rPr sz="1200" spc="-7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50" spc="80" dirty="0" smtClean="0">
                <a:solidFill>
                  <a:srgbClr val="5B5B5B"/>
                </a:solidFill>
                <a:latin typeface="Arial"/>
                <a:cs typeface="Arial"/>
              </a:rPr>
              <a:t>no</a:t>
            </a:r>
            <a:r>
              <a:rPr sz="1050" spc="-7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5B5B5B"/>
                </a:solidFill>
                <a:latin typeface="Arial"/>
                <a:cs typeface="Arial"/>
              </a:rPr>
              <a:t>pa</a:t>
            </a:r>
            <a:r>
              <a:rPr sz="1050" spc="50" dirty="0" smtClean="0">
                <a:solidFill>
                  <a:srgbClr val="5B5B5B"/>
                </a:solidFill>
                <a:latin typeface="Arial"/>
                <a:cs typeface="Arial"/>
              </a:rPr>
              <a:t>r</a:t>
            </a:r>
            <a:r>
              <a:rPr sz="1050" spc="-20" dirty="0" smtClean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1050" spc="20" dirty="0" smtClean="0">
                <a:solidFill>
                  <a:srgbClr val="5B5B5B"/>
                </a:solidFill>
                <a:latin typeface="Arial"/>
                <a:cs typeface="Arial"/>
              </a:rPr>
              <a:t>ty</a:t>
            </a:r>
            <a:endParaRPr sz="1050">
              <a:latin typeface="Arial"/>
              <a:cs typeface="Arial"/>
            </a:endParaRPr>
          </a:p>
          <a:p>
            <a:pPr marL="218440">
              <a:lnSpc>
                <a:spcPts val="1085"/>
              </a:lnSpc>
            </a:pPr>
            <a:r>
              <a:rPr sz="1050" spc="85" dirty="0" smtClean="0">
                <a:solidFill>
                  <a:srgbClr val="5B5B5B"/>
                </a:solidFill>
                <a:latin typeface="Arial"/>
                <a:cs typeface="Arial"/>
              </a:rPr>
              <a:t>1</a:t>
            </a:r>
            <a:r>
              <a:rPr sz="1050" spc="-17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60" dirty="0" smtClean="0">
                <a:solidFill>
                  <a:srgbClr val="5B5B5B"/>
                </a:solidFill>
                <a:latin typeface="Arial"/>
                <a:cs typeface="Arial"/>
              </a:rPr>
              <a:t>=paNty</a:t>
            </a:r>
            <a:r>
              <a:rPr sz="1050" spc="-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5B5B5B"/>
                </a:solidFill>
                <a:latin typeface="Arial"/>
                <a:cs typeface="Arial"/>
              </a:rPr>
              <a:t>enabled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4828" y="2798317"/>
            <a:ext cx="57467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0" dirty="0" smtClean="0">
                <a:solidFill>
                  <a:srgbClr val="5B5B5B"/>
                </a:solidFill>
                <a:latin typeface="Arial"/>
                <a:cs typeface="Arial"/>
              </a:rPr>
              <a:t>Sto</a:t>
            </a:r>
            <a:r>
              <a:rPr sz="1150" spc="10" dirty="0" smtClean="0">
                <a:solidFill>
                  <a:srgbClr val="3D3D3D"/>
                </a:solidFill>
                <a:latin typeface="Arial"/>
                <a:cs typeface="Arial"/>
              </a:rPr>
              <a:t>p</a:t>
            </a:r>
            <a:r>
              <a:rPr sz="1150" spc="-11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5B5B5B"/>
                </a:solidFill>
                <a:latin typeface="Times New Roman"/>
                <a:cs typeface="Times New Roman"/>
              </a:rPr>
              <a:t>bsts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3971" y="3793997"/>
            <a:ext cx="68834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 smtClean="0">
                <a:solidFill>
                  <a:srgbClr val="4B4B4B"/>
                </a:solidFill>
                <a:latin typeface="Arial"/>
                <a:cs typeface="Arial"/>
              </a:rPr>
              <a:t>Panty</a:t>
            </a:r>
            <a:r>
              <a:rPr sz="1050" spc="-1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4B4B4B"/>
                </a:solidFill>
                <a:latin typeface="Arial"/>
                <a:cs typeface="Arial"/>
              </a:rPr>
              <a:t>type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5996" y="3847845"/>
            <a:ext cx="8909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30" dirty="0" smtClean="0">
                <a:solidFill>
                  <a:srgbClr val="5B5B5B"/>
                </a:solidFill>
                <a:latin typeface="Arial"/>
                <a:cs typeface="Arial"/>
              </a:rPr>
              <a:t>0</a:t>
            </a:r>
            <a:r>
              <a:rPr sz="1150" spc="-5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850" spc="-380" dirty="0" smtClean="0">
                <a:solidFill>
                  <a:srgbClr val="707070"/>
                </a:solidFill>
                <a:latin typeface="Times New Roman"/>
                <a:cs typeface="Times New Roman"/>
              </a:rPr>
              <a:t>=</a:t>
            </a:r>
            <a:r>
              <a:rPr sz="1850" spc="-17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1150" spc="-30" dirty="0" smtClean="0">
                <a:solidFill>
                  <a:srgbClr val="5B5B5B"/>
                </a:solidFill>
                <a:latin typeface="Arial"/>
                <a:cs typeface="Arial"/>
              </a:rPr>
              <a:t>odd</a:t>
            </a:r>
            <a:r>
              <a:rPr sz="1150" spc="-4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300" spc="-25" dirty="0" smtClean="0">
                <a:solidFill>
                  <a:srgbClr val="707070"/>
                </a:solidFill>
                <a:latin typeface="Times New Roman"/>
                <a:cs typeface="Times New Roman"/>
              </a:rPr>
              <a:t>pa</a:t>
            </a:r>
            <a:r>
              <a:rPr sz="1300" spc="25" dirty="0" smtClean="0">
                <a:solidFill>
                  <a:srgbClr val="707070"/>
                </a:solidFill>
                <a:latin typeface="Times New Roman"/>
                <a:cs typeface="Times New Roman"/>
              </a:rPr>
              <a:t>r</a:t>
            </a:r>
            <a:r>
              <a:rPr sz="1300" spc="-245" dirty="0" smtClean="0">
                <a:solidFill>
                  <a:srgbClr val="4B4B4B"/>
                </a:solidFill>
                <a:latin typeface="Times New Roman"/>
                <a:cs typeface="Times New Roman"/>
              </a:rPr>
              <a:t>•tY.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0567" y="4012183"/>
            <a:ext cx="937894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30" dirty="0" smtClean="0">
                <a:solidFill>
                  <a:srgbClr val="5B5B5B"/>
                </a:solidFill>
                <a:latin typeface="Arial"/>
                <a:cs typeface="Arial"/>
              </a:rPr>
              <a:t>1</a:t>
            </a:r>
            <a:r>
              <a:rPr sz="1100" spc="-15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600" spc="-275" dirty="0" smtClean="0">
                <a:solidFill>
                  <a:srgbClr val="707070"/>
                </a:solidFill>
                <a:latin typeface="Times New Roman"/>
                <a:cs typeface="Times New Roman"/>
              </a:rPr>
              <a:t>=</a:t>
            </a:r>
            <a:r>
              <a:rPr sz="1600" spc="-3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1300" spc="-65" dirty="0" smtClean="0">
                <a:solidFill>
                  <a:srgbClr val="5B5B5B"/>
                </a:solidFill>
                <a:latin typeface="Times New Roman"/>
                <a:cs typeface="Times New Roman"/>
              </a:rPr>
              <a:t>even</a:t>
            </a:r>
            <a:r>
              <a:rPr sz="1300" spc="3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300" spc="-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panty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0" y="4307078"/>
            <a:ext cx="1337310" cy="46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355"/>
              </a:lnSpc>
            </a:pPr>
            <a:r>
              <a:rPr sz="1150" spc="-20" dirty="0" smtClean="0">
                <a:solidFill>
                  <a:srgbClr val="4B4B4B"/>
                </a:solidFill>
                <a:latin typeface="Arial"/>
                <a:cs typeface="Arial"/>
              </a:rPr>
              <a:t>Stick</a:t>
            </a:r>
            <a:r>
              <a:rPr sz="1150" spc="-3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5B5B5B"/>
                </a:solidFill>
                <a:latin typeface="Arial"/>
                <a:cs typeface="Arial"/>
              </a:rPr>
              <a:t>bit</a:t>
            </a:r>
            <a:endParaRPr sz="1150">
              <a:latin typeface="Arial"/>
              <a:cs typeface="Arial"/>
            </a:endParaRPr>
          </a:p>
          <a:p>
            <a:pPr marL="208915">
              <a:lnSpc>
                <a:spcPts val="1180"/>
              </a:lnSpc>
            </a:pPr>
            <a:r>
              <a:rPr sz="1200" spc="60" dirty="0" smtClean="0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sz="1200" spc="-2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200" i="1" spc="35" dirty="0" smtClean="0">
                <a:solidFill>
                  <a:srgbClr val="707070"/>
                </a:solidFill>
                <a:latin typeface="Arial"/>
                <a:cs typeface="Arial"/>
              </a:rPr>
              <a:t>=</a:t>
            </a:r>
            <a:r>
              <a:rPr sz="1200" i="1" spc="-105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1050" spc="5" dirty="0" smtClean="0">
                <a:solidFill>
                  <a:srgbClr val="4B4B4B"/>
                </a:solidFill>
                <a:latin typeface="Arial"/>
                <a:cs typeface="Arial"/>
              </a:rPr>
              <a:t>stick</a:t>
            </a:r>
            <a:r>
              <a:rPr sz="1050" spc="3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60" dirty="0" smtClean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50" spc="-15" dirty="0" smtClean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50" spc="150" dirty="0" smtClean="0">
                <a:solidFill>
                  <a:srgbClr val="707070"/>
                </a:solidFill>
                <a:latin typeface="Arial"/>
                <a:cs typeface="Arial"/>
              </a:rPr>
              <a:t>r</a:t>
            </a:r>
            <a:r>
              <a:rPr sz="1050" spc="-60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1050" spc="20" dirty="0" smtClean="0">
                <a:solidFill>
                  <a:srgbClr val="4B4B4B"/>
                </a:solidFill>
                <a:latin typeface="Arial"/>
                <a:cs typeface="Arial"/>
              </a:rPr>
              <a:t>ty</a:t>
            </a:r>
            <a:r>
              <a:rPr sz="1050" spc="-5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5B5B5B"/>
                </a:solidFill>
                <a:latin typeface="Arial"/>
                <a:cs typeface="Arial"/>
              </a:rPr>
              <a:t>off</a:t>
            </a:r>
            <a:endParaRPr sz="1050">
              <a:latin typeface="Arial"/>
              <a:cs typeface="Arial"/>
            </a:endParaRPr>
          </a:p>
          <a:p>
            <a:pPr marL="218440">
              <a:lnSpc>
                <a:spcPts val="1055"/>
              </a:lnSpc>
            </a:pPr>
            <a:r>
              <a:rPr sz="1000" spc="18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000" spc="-16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450" dirty="0" smtClean="0">
                <a:solidFill>
                  <a:srgbClr val="707070"/>
                </a:solidFill>
                <a:latin typeface="Arial"/>
                <a:cs typeface="Arial"/>
              </a:rPr>
              <a:t>-</a:t>
            </a:r>
            <a:r>
              <a:rPr sz="1000" spc="-95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1050" spc="-60" dirty="0" smtClean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50" spc="30" dirty="0" smtClean="0">
                <a:solidFill>
                  <a:srgbClr val="707070"/>
                </a:solidFill>
                <a:latin typeface="Arial"/>
                <a:cs typeface="Arial"/>
              </a:rPr>
              <a:t>uck</a:t>
            </a:r>
            <a:r>
              <a:rPr sz="1050" spc="25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50" spc="65" dirty="0" smtClean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50" spc="40" dirty="0" smtClean="0">
                <a:solidFill>
                  <a:srgbClr val="707070"/>
                </a:solidFill>
                <a:latin typeface="Arial"/>
                <a:cs typeface="Arial"/>
              </a:rPr>
              <a:t>nty</a:t>
            </a:r>
            <a:r>
              <a:rPr sz="1050" spc="-105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1050" spc="95" dirty="0" smtClean="0">
                <a:solidFill>
                  <a:srgbClr val="5B5B5B"/>
                </a:solidFill>
                <a:latin typeface="Arial"/>
                <a:cs typeface="Arial"/>
              </a:rPr>
              <a:t>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4828" y="4819142"/>
            <a:ext cx="7493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45" dirty="0" smtClean="0">
                <a:solidFill>
                  <a:srgbClr val="4B4B4B"/>
                </a:solidFill>
                <a:latin typeface="Arial"/>
                <a:cs typeface="Arial"/>
              </a:rPr>
              <a:t>Sond</a:t>
            </a:r>
            <a:r>
              <a:rPr sz="1050" spc="-8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5B5B5B"/>
                </a:solidFill>
                <a:latin typeface="Arial"/>
                <a:cs typeface="Arial"/>
              </a:rPr>
              <a:t>break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5996" y="4893817"/>
            <a:ext cx="111696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30" dirty="0" smtClean="0">
                <a:solidFill>
                  <a:srgbClr val="5B5B5B"/>
                </a:solidFill>
                <a:latin typeface="Arial"/>
                <a:cs typeface="Arial"/>
              </a:rPr>
              <a:t>0</a:t>
            </a:r>
            <a:r>
              <a:rPr sz="1150" spc="-5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750" spc="-330" dirty="0" smtClean="0">
                <a:solidFill>
                  <a:srgbClr val="5B5B5B"/>
                </a:solidFill>
                <a:latin typeface="Times New Roman"/>
                <a:cs typeface="Times New Roman"/>
              </a:rPr>
              <a:t>=</a:t>
            </a:r>
            <a:r>
              <a:rPr sz="1750" spc="-14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150" spc="0" dirty="0" smtClean="0">
                <a:solidFill>
                  <a:srgbClr val="5B5B5B"/>
                </a:solidFill>
                <a:latin typeface="Arial"/>
                <a:cs typeface="Arial"/>
              </a:rPr>
              <a:t>no</a:t>
            </a:r>
            <a:r>
              <a:rPr sz="1150" spc="-9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5B5B5B"/>
                </a:solidFill>
                <a:latin typeface="Arial"/>
                <a:cs typeface="Arial"/>
              </a:rPr>
              <a:t>break</a:t>
            </a:r>
            <a:r>
              <a:rPr sz="1150" spc="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200" spc="-65" dirty="0" smtClean="0">
                <a:solidFill>
                  <a:srgbClr val="5B5B5B"/>
                </a:solidFill>
                <a:latin typeface="Arial"/>
                <a:cs typeface="Arial"/>
              </a:rPr>
              <a:t>sent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69711" y="5030978"/>
            <a:ext cx="1584960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5B5B5B"/>
                </a:solidFill>
                <a:latin typeface="Arial"/>
                <a:cs typeface="Arial"/>
              </a:rPr>
              <a:t>1</a:t>
            </a:r>
            <a:r>
              <a:rPr sz="1200" spc="-17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750" spc="-330" dirty="0" smtClean="0">
                <a:solidFill>
                  <a:srgbClr val="5B5B5B"/>
                </a:solidFill>
                <a:latin typeface="Times New Roman"/>
                <a:cs typeface="Times New Roman"/>
              </a:rPr>
              <a:t>= </a:t>
            </a:r>
            <a:r>
              <a:rPr sz="1750" spc="-8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150" spc="350" dirty="0" smtClean="0">
                <a:solidFill>
                  <a:srgbClr val="5B5B5B"/>
                </a:solidFill>
                <a:latin typeface="Arial"/>
                <a:cs typeface="Arial"/>
              </a:rPr>
              <a:t>nd</a:t>
            </a:r>
            <a:r>
              <a:rPr sz="1150" spc="-10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200" spc="-45" dirty="0" smtClean="0">
                <a:solidFill>
                  <a:srgbClr val="5B5B5B"/>
                </a:solidFill>
                <a:latin typeface="Arial"/>
                <a:cs typeface="Arial"/>
              </a:rPr>
              <a:t>break</a:t>
            </a:r>
            <a:r>
              <a:rPr sz="1200" spc="-3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5B5B5B"/>
                </a:solidFill>
                <a:latin typeface="Arial"/>
                <a:cs typeface="Arial"/>
              </a:rPr>
              <a:t>on</a:t>
            </a:r>
            <a:r>
              <a:rPr sz="1150" spc="-1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4B4B4B"/>
                </a:solidFill>
                <a:latin typeface="Arial"/>
                <a:cs typeface="Arial"/>
              </a:rPr>
              <a:t>SOUT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63971" y="5353050"/>
            <a:ext cx="131953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80" dirty="0" smtClean="0">
                <a:solidFill>
                  <a:srgbClr val="3D3D3D"/>
                </a:solidFill>
                <a:latin typeface="Arial"/>
                <a:cs typeface="Arial"/>
              </a:rPr>
              <a:t>E</a:t>
            </a:r>
            <a:r>
              <a:rPr sz="1050" spc="-45" dirty="0" smtClean="0">
                <a:solidFill>
                  <a:srgbClr val="3D3D3D"/>
                </a:solidFill>
                <a:latin typeface="Arial"/>
                <a:cs typeface="Arial"/>
              </a:rPr>
              <a:t>n</a:t>
            </a:r>
            <a:r>
              <a:rPr sz="1050" spc="25" dirty="0" smtClean="0">
                <a:solidFill>
                  <a:srgbClr val="5B5B5B"/>
                </a:solidFill>
                <a:latin typeface="Arial"/>
                <a:cs typeface="Arial"/>
              </a:rPr>
              <a:t>able</a:t>
            </a:r>
            <a:r>
              <a:rPr sz="1050" spc="1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4B4B4B"/>
                </a:solidFill>
                <a:latin typeface="Arial"/>
                <a:cs typeface="Arial"/>
              </a:rPr>
              <a:t>Divisor</a:t>
            </a:r>
            <a:r>
              <a:rPr sz="1050" spc="-2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5B5B5B"/>
                </a:solidFill>
                <a:latin typeface="Arial"/>
                <a:cs typeface="Arial"/>
              </a:rPr>
              <a:t>Latch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55996" y="5393182"/>
            <a:ext cx="148526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85"/>
              </a:lnSpc>
            </a:pPr>
            <a:r>
              <a:rPr sz="1050" spc="90" dirty="0" smtClean="0">
                <a:solidFill>
                  <a:srgbClr val="5B5B5B"/>
                </a:solidFill>
                <a:latin typeface="Arial"/>
                <a:cs typeface="Arial"/>
              </a:rPr>
              <a:t>0</a:t>
            </a:r>
            <a:r>
              <a:rPr sz="1050" spc="-3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850" spc="-380" dirty="0" smtClean="0">
                <a:solidFill>
                  <a:srgbClr val="707070"/>
                </a:solidFill>
                <a:latin typeface="Times New Roman"/>
                <a:cs typeface="Times New Roman"/>
              </a:rPr>
              <a:t>=</a:t>
            </a:r>
            <a:r>
              <a:rPr sz="1850" spc="-17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1050" spc="15" dirty="0" smtClean="0">
                <a:solidFill>
                  <a:srgbClr val="4B4B4B"/>
                </a:solidFill>
                <a:latin typeface="Arial"/>
                <a:cs typeface="Arial"/>
              </a:rPr>
              <a:t>divisor</a:t>
            </a:r>
            <a:r>
              <a:rPr sz="1050" spc="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45" dirty="0" smtClean="0">
                <a:solidFill>
                  <a:srgbClr val="707070"/>
                </a:solidFill>
                <a:latin typeface="Arial"/>
                <a:cs typeface="Arial"/>
              </a:rPr>
              <a:t>l</a:t>
            </a:r>
            <a:r>
              <a:rPr sz="1050" spc="30" dirty="0" smtClean="0">
                <a:solidFill>
                  <a:srgbClr val="707070"/>
                </a:solidFill>
                <a:latin typeface="Arial"/>
                <a:cs typeface="Arial"/>
              </a:rPr>
              <a:t>a</a:t>
            </a:r>
            <a:r>
              <a:rPr sz="1050" spc="5" dirty="0" smtClean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50" spc="-5" dirty="0" smtClean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50" spc="345" dirty="0" smtClean="0">
                <a:solidFill>
                  <a:srgbClr val="707070"/>
                </a:solidFill>
                <a:latin typeface="Arial"/>
                <a:cs typeface="Arial"/>
              </a:rPr>
              <a:t>h</a:t>
            </a:r>
            <a:r>
              <a:rPr sz="1050" spc="5" dirty="0" smtClean="0">
                <a:solidFill>
                  <a:srgbClr val="5B5B5B"/>
                </a:solidFill>
                <a:latin typeface="Arial"/>
                <a:cs typeface="Arial"/>
              </a:rPr>
              <a:t>off</a:t>
            </a:r>
            <a:endParaRPr sz="1050">
              <a:latin typeface="Arial"/>
              <a:cs typeface="Arial"/>
            </a:endParaRPr>
          </a:p>
          <a:p>
            <a:pPr marL="21590">
              <a:lnSpc>
                <a:spcPts val="1375"/>
              </a:lnSpc>
            </a:pPr>
            <a:r>
              <a:rPr sz="1200" spc="80" dirty="0" smtClean="0">
                <a:solidFill>
                  <a:srgbClr val="5B5B5B"/>
                </a:solidFill>
                <a:latin typeface="Arial"/>
                <a:cs typeface="Arial"/>
              </a:rPr>
              <a:t>1</a:t>
            </a:r>
            <a:r>
              <a:rPr sz="1200" spc="-2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600" spc="-275" dirty="0" smtClean="0">
                <a:solidFill>
                  <a:srgbClr val="5B5B5B"/>
                </a:solidFill>
                <a:latin typeface="Times New Roman"/>
                <a:cs typeface="Times New Roman"/>
              </a:rPr>
              <a:t>=</a:t>
            </a:r>
            <a:r>
              <a:rPr sz="1600" spc="-7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200" spc="-70" dirty="0" smtClean="0">
                <a:solidFill>
                  <a:srgbClr val="5B5B5B"/>
                </a:solidFill>
                <a:latin typeface="Arial"/>
                <a:cs typeface="Arial"/>
              </a:rPr>
              <a:t>enabte</a:t>
            </a:r>
            <a:r>
              <a:rPr sz="1200" spc="-4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250" spc="-85" dirty="0" smtClean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250" spc="-155" dirty="0" smtClean="0">
                <a:solidFill>
                  <a:srgbClr val="707070"/>
                </a:solidFill>
                <a:latin typeface="Arial"/>
                <a:cs typeface="Arial"/>
              </a:rPr>
              <a:t>•</a:t>
            </a:r>
            <a:r>
              <a:rPr sz="1250" spc="-125" dirty="0" smtClean="0">
                <a:solidFill>
                  <a:srgbClr val="4B4B4B"/>
                </a:solidFill>
                <a:latin typeface="Arial"/>
                <a:cs typeface="Arial"/>
              </a:rPr>
              <a:t>v</a:t>
            </a:r>
            <a:r>
              <a:rPr sz="1250" spc="-80" dirty="0" smtClean="0">
                <a:solidFill>
                  <a:srgbClr val="707070"/>
                </a:solidFill>
                <a:latin typeface="Arial"/>
                <a:cs typeface="Arial"/>
              </a:rPr>
              <a:t>•sor</a:t>
            </a:r>
            <a:r>
              <a:rPr sz="1250" spc="-95" dirty="0" smtClean="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5B5B5B"/>
                </a:solidFill>
                <a:latin typeface="Arial"/>
                <a:cs typeface="Arial"/>
              </a:rPr>
              <a:t>latch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82828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4135" y="1537715"/>
            <a:ext cx="27622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25" dirty="0" smtClean="0">
                <a:solidFill>
                  <a:srgbClr val="282828"/>
                </a:solidFill>
                <a:latin typeface="Arial"/>
                <a:cs typeface="Arial"/>
              </a:rPr>
              <a:t>DL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65323" y="1539494"/>
            <a:ext cx="28321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35" dirty="0" smtClean="0">
                <a:solidFill>
                  <a:srgbClr val="3D3D3D"/>
                </a:solidFill>
                <a:latin typeface="Arial"/>
                <a:cs typeface="Arial"/>
              </a:rPr>
              <a:t>SB</a:t>
            </a:r>
            <a:endParaRPr sz="14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53944" y="1493265"/>
            <a:ext cx="1040765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62000" algn="l"/>
              </a:tabLst>
            </a:pPr>
            <a:r>
              <a:rPr sz="2775" spc="-104" baseline="1501" dirty="0" smtClean="0">
                <a:solidFill>
                  <a:srgbClr val="282828"/>
                </a:solidFill>
                <a:latin typeface="Courier New"/>
                <a:cs typeface="Courier New"/>
              </a:rPr>
              <a:t>ST	</a:t>
            </a:r>
            <a:r>
              <a:rPr sz="1850" spc="-70" dirty="0" smtClean="0">
                <a:solidFill>
                  <a:srgbClr val="282828"/>
                </a:solidFill>
                <a:latin typeface="Courier New"/>
                <a:cs typeface="Courier New"/>
              </a:rPr>
              <a:t>PE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88284" y="1502917"/>
            <a:ext cx="15367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200" dirty="0" smtClean="0">
                <a:solidFill>
                  <a:srgbClr val="282828"/>
                </a:solidFill>
                <a:latin typeface="Arial"/>
                <a:cs typeface="Arial"/>
              </a:rPr>
              <a:t>p</a:t>
            </a:r>
            <a:endParaRPr sz="14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38091" y="1425194"/>
            <a:ext cx="983615" cy="375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  <a:tab pos="753110" algn="l"/>
              </a:tabLst>
            </a:pPr>
            <a:r>
              <a:rPr sz="2350" spc="265" dirty="0" smtClean="0">
                <a:solidFill>
                  <a:srgbClr val="282828"/>
                </a:solidFill>
                <a:latin typeface="Times New Roman"/>
                <a:cs typeface="Times New Roman"/>
              </a:rPr>
              <a:t>s	</a:t>
            </a:r>
            <a:r>
              <a:rPr sz="1450" spc="40" dirty="0" smtClean="0">
                <a:solidFill>
                  <a:srgbClr val="4B4B4B"/>
                </a:solidFill>
                <a:latin typeface="Arial"/>
                <a:cs typeface="Arial"/>
              </a:rPr>
              <a:t>L1	</a:t>
            </a:r>
            <a:r>
              <a:rPr sz="1900" spc="-285" dirty="0" smtClean="0">
                <a:solidFill>
                  <a:srgbClr val="3D3D3D"/>
                </a:solidFill>
                <a:latin typeface="Courier New"/>
                <a:cs typeface="Courier New"/>
              </a:rPr>
              <a:t>LO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99279" y="1954276"/>
            <a:ext cx="59055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24510" algn="l"/>
              </a:tabLst>
            </a:pPr>
            <a:r>
              <a:rPr sz="1650" u="sng" spc="315" baseline="2525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1650" u="sng" spc="-7" baseline="2525" dirty="0" smtClean="0">
                <a:solidFill>
                  <a:srgbClr val="707070"/>
                </a:solidFill>
                <a:latin typeface="Arial"/>
                <a:cs typeface="Arial"/>
              </a:rPr>
              <a:t> 	</a:t>
            </a:r>
            <a:r>
              <a:rPr sz="1100" spc="105" dirty="0" smtClean="0">
                <a:solidFill>
                  <a:srgbClr val="5B5B5B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20" dirty="0" smtClean="0">
                <a:latin typeface="Arial"/>
                <a:cs typeface="Arial"/>
              </a:rPr>
              <a:t>Pro</a:t>
            </a:r>
            <a:r>
              <a:rPr sz="4200" b="1" spc="-145" dirty="0" smtClean="0">
                <a:latin typeface="Arial"/>
                <a:cs typeface="Arial"/>
              </a:rPr>
              <a:t>g</a:t>
            </a:r>
            <a:r>
              <a:rPr sz="4200" b="1" spc="-130" dirty="0" smtClean="0">
                <a:latin typeface="Arial"/>
                <a:cs typeface="Arial"/>
              </a:rPr>
              <a:t>ramming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Baud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Rate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99780" cy="503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endParaRPr sz="3200">
              <a:latin typeface="Arial"/>
              <a:cs typeface="Arial"/>
            </a:endParaRPr>
          </a:p>
          <a:p>
            <a:pPr marR="62420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00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7" baseline="-25132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7" baseline="-25132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7" baseline="-25132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Port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fica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divisor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fica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R="66167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cry</a:t>
            </a:r>
            <a:r>
              <a:rPr sz="2800" spc="-15" dirty="0" smtClean="0">
                <a:latin typeface="Arial"/>
                <a:cs typeface="Arial"/>
              </a:rPr>
              <a:t>sta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qu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30416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illustrates common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baud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rates o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.4</a:t>
            </a:r>
            <a:r>
              <a:rPr sz="3200" spc="-1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MHz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cr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stal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 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so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50" dirty="0" smtClean="0">
                <a:latin typeface="Arial"/>
                <a:cs typeface="Arial"/>
              </a:rPr>
              <a:t>Samp</a:t>
            </a:r>
            <a:r>
              <a:rPr sz="4200" b="1" spc="-90" dirty="0" smtClean="0">
                <a:latin typeface="Arial"/>
                <a:cs typeface="Arial"/>
              </a:rPr>
              <a:t>le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80" dirty="0" smtClean="0">
                <a:latin typeface="Arial"/>
                <a:cs typeface="Arial"/>
              </a:rPr>
              <a:t>Initial</a:t>
            </a:r>
            <a:r>
              <a:rPr sz="4200" b="1" spc="-55" dirty="0" smtClean="0">
                <a:latin typeface="Arial"/>
                <a:cs typeface="Arial"/>
              </a:rPr>
              <a:t>i</a:t>
            </a:r>
            <a:r>
              <a:rPr sz="4200" b="1" spc="-105" dirty="0" smtClean="0">
                <a:latin typeface="Arial"/>
                <a:cs typeface="Arial"/>
              </a:rPr>
              <a:t>zation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5500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162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asynchro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seven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its,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</a:t>
            </a:r>
            <a:r>
              <a:rPr sz="3200" spc="-10" dirty="0" smtClean="0">
                <a:latin typeface="Arial"/>
                <a:cs typeface="Arial"/>
              </a:rPr>
              <a:t>960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st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Examp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lists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lize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unction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384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1–4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rface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8088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PLD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120" y="1842516"/>
            <a:ext cx="5248656" cy="0"/>
          </a:xfrm>
          <a:custGeom>
            <a:avLst/>
            <a:gdLst/>
            <a:ahLst/>
            <a:cxnLst/>
            <a:rect l="l" t="t" r="r" b="b"/>
            <a:pathLst>
              <a:path w="5248656">
                <a:moveTo>
                  <a:pt x="0" y="0"/>
                </a:moveTo>
                <a:lnTo>
                  <a:pt x="5248656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5111" y="1696211"/>
            <a:ext cx="0" cy="160019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2516" y="2091689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939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9684" y="1723644"/>
            <a:ext cx="0" cy="1376172"/>
          </a:xfrm>
          <a:custGeom>
            <a:avLst/>
            <a:gdLst/>
            <a:ahLst/>
            <a:cxnLst/>
            <a:rect l="l" t="t" r="r" b="b"/>
            <a:pathLst>
              <a:path h="1376172">
                <a:moveTo>
                  <a:pt x="0" y="1376171"/>
                </a:moveTo>
                <a:lnTo>
                  <a:pt x="0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7204" y="1828800"/>
            <a:ext cx="0" cy="1623060"/>
          </a:xfrm>
          <a:custGeom>
            <a:avLst/>
            <a:gdLst/>
            <a:ahLst/>
            <a:cxnLst/>
            <a:rect l="l" t="t" r="r" b="b"/>
            <a:pathLst>
              <a:path h="1623060">
                <a:moveTo>
                  <a:pt x="0" y="1623060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7420" y="2350007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0167" y="2071116"/>
            <a:ext cx="0" cy="274319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274319"/>
                </a:moveTo>
                <a:lnTo>
                  <a:pt x="0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2807" y="251460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17520" y="2336292"/>
            <a:ext cx="0" cy="1485899"/>
          </a:xfrm>
          <a:custGeom>
            <a:avLst/>
            <a:gdLst/>
            <a:ahLst/>
            <a:cxnLst/>
            <a:rect l="l" t="t" r="r" b="b"/>
            <a:pathLst>
              <a:path h="1485899">
                <a:moveTo>
                  <a:pt x="0" y="1485899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0167" y="2340864"/>
            <a:ext cx="0" cy="425196"/>
          </a:xfrm>
          <a:custGeom>
            <a:avLst/>
            <a:gdLst/>
            <a:ahLst/>
            <a:cxnLst/>
            <a:rect l="l" t="t" r="r" b="b"/>
            <a:pathLst>
              <a:path h="425196">
                <a:moveTo>
                  <a:pt x="0" y="425196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5464" y="2500883"/>
            <a:ext cx="1975104" cy="0"/>
          </a:xfrm>
          <a:custGeom>
            <a:avLst/>
            <a:gdLst/>
            <a:ahLst/>
            <a:cxnLst/>
            <a:rect l="l" t="t" r="r" b="b"/>
            <a:pathLst>
              <a:path w="1975103">
                <a:moveTo>
                  <a:pt x="0" y="0"/>
                </a:moveTo>
                <a:lnTo>
                  <a:pt x="1975104" y="0"/>
                </a:lnTo>
              </a:path>
            </a:pathLst>
          </a:custGeom>
          <a:ln w="27432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4520" y="2612898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9705" y="2336292"/>
            <a:ext cx="0" cy="1472183"/>
          </a:xfrm>
          <a:custGeom>
            <a:avLst/>
            <a:gdLst/>
            <a:ahLst/>
            <a:cxnLst/>
            <a:rect l="l" t="t" r="r" b="b"/>
            <a:pathLst>
              <a:path h="1472183">
                <a:moveTo>
                  <a:pt x="0" y="1472183"/>
                </a:moveTo>
                <a:lnTo>
                  <a:pt x="0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1667" y="2626614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16852" y="2642616"/>
            <a:ext cx="406907" cy="0"/>
          </a:xfrm>
          <a:custGeom>
            <a:avLst/>
            <a:gdLst/>
            <a:ahLst/>
            <a:cxnLst/>
            <a:rect l="l" t="t" r="r" b="b"/>
            <a:pathLst>
              <a:path w="406907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22860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2516" y="2750057"/>
            <a:ext cx="388619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8376" y="2768345"/>
            <a:ext cx="416051" cy="0"/>
          </a:xfrm>
          <a:custGeom>
            <a:avLst/>
            <a:gdLst/>
            <a:ahLst/>
            <a:cxnLst/>
            <a:rect l="l" t="t" r="r" b="b"/>
            <a:pathLst>
              <a:path w="416051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1667" y="2759201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6852" y="2777489"/>
            <a:ext cx="36575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00316" y="2763773"/>
            <a:ext cx="256031" cy="0"/>
          </a:xfrm>
          <a:custGeom>
            <a:avLst/>
            <a:gdLst/>
            <a:ahLst/>
            <a:cxnLst/>
            <a:rect l="l" t="t" r="r" b="b"/>
            <a:pathLst>
              <a:path w="256031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2807" y="29169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0088" y="2916935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2423" y="2916935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0167" y="2761488"/>
            <a:ext cx="0" cy="160019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57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7096" y="2896361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6852" y="2903220"/>
            <a:ext cx="443483" cy="0"/>
          </a:xfrm>
          <a:custGeom>
            <a:avLst/>
            <a:gdLst/>
            <a:ahLst/>
            <a:cxnLst/>
            <a:rect l="l" t="t" r="r" b="b"/>
            <a:pathLst>
              <a:path w="443483">
                <a:moveTo>
                  <a:pt x="0" y="0"/>
                </a:moveTo>
                <a:lnTo>
                  <a:pt x="443483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944" y="3017520"/>
            <a:ext cx="393192" cy="0"/>
          </a:xfrm>
          <a:custGeom>
            <a:avLst/>
            <a:gdLst/>
            <a:ahLst/>
            <a:cxnLst/>
            <a:rect l="l" t="t" r="r" b="b"/>
            <a:pathLst>
              <a:path w="393192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6852" y="3042666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34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41464" y="3033522"/>
            <a:ext cx="219455" cy="0"/>
          </a:xfrm>
          <a:custGeom>
            <a:avLst/>
            <a:gdLst/>
            <a:ahLst/>
            <a:cxnLst/>
            <a:rect l="l" t="t" r="r" b="b"/>
            <a:pathLst>
              <a:path w="219455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74520" y="3156966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9816" y="3159251"/>
            <a:ext cx="438911" cy="0"/>
          </a:xfrm>
          <a:custGeom>
            <a:avLst/>
            <a:gdLst/>
            <a:ahLst/>
            <a:cxnLst/>
            <a:rect l="l" t="t" r="r" b="b"/>
            <a:pathLst>
              <a:path w="438911">
                <a:moveTo>
                  <a:pt x="0" y="0"/>
                </a:moveTo>
                <a:lnTo>
                  <a:pt x="438911" y="0"/>
                </a:lnTo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30167" y="3026664"/>
            <a:ext cx="0" cy="155448"/>
          </a:xfrm>
          <a:custGeom>
            <a:avLst/>
            <a:gdLst/>
            <a:ahLst/>
            <a:cxnLst/>
            <a:rect l="l" t="t" r="r" b="b"/>
            <a:pathLst>
              <a:path h="155448">
                <a:moveTo>
                  <a:pt x="0" y="155448"/>
                </a:moveTo>
                <a:lnTo>
                  <a:pt x="0" y="0"/>
                </a:lnTo>
              </a:path>
            </a:pathLst>
          </a:custGeom>
          <a:ln w="4572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2826" y="2916935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297180"/>
                </a:moveTo>
                <a:lnTo>
                  <a:pt x="0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3108" y="3163823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743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8281" y="2487167"/>
            <a:ext cx="0" cy="3319271"/>
          </a:xfrm>
          <a:custGeom>
            <a:avLst/>
            <a:gdLst/>
            <a:ahLst/>
            <a:cxnLst/>
            <a:rect l="l" t="t" r="r" b="b"/>
            <a:pathLst>
              <a:path h="3319271">
                <a:moveTo>
                  <a:pt x="0" y="3319271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16852" y="3172967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34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74520" y="3284982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1689" y="315467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182880"/>
                </a:moveTo>
                <a:lnTo>
                  <a:pt x="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90088" y="3310128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38728" y="3154679"/>
            <a:ext cx="0" cy="1065276"/>
          </a:xfrm>
          <a:custGeom>
            <a:avLst/>
            <a:gdLst/>
            <a:ahLst/>
            <a:cxnLst/>
            <a:rect l="l" t="t" r="r" b="b"/>
            <a:pathLst>
              <a:path h="1065276">
                <a:moveTo>
                  <a:pt x="0" y="1065276"/>
                </a:moveTo>
                <a:lnTo>
                  <a:pt x="0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30167" y="3182111"/>
            <a:ext cx="0" cy="128015"/>
          </a:xfrm>
          <a:custGeom>
            <a:avLst/>
            <a:gdLst/>
            <a:ahLst/>
            <a:cxnLst/>
            <a:rect l="l" t="t" r="r" b="b"/>
            <a:pathLst>
              <a:path h="128015">
                <a:moveTo>
                  <a:pt x="0" y="128015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25111" y="3163823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20540" y="3296411"/>
            <a:ext cx="544068" cy="0"/>
          </a:xfrm>
          <a:custGeom>
            <a:avLst/>
            <a:gdLst/>
            <a:ahLst/>
            <a:cxnLst/>
            <a:rect l="l" t="t" r="r" b="b"/>
            <a:pathLst>
              <a:path w="544068">
                <a:moveTo>
                  <a:pt x="0" y="0"/>
                </a:moveTo>
                <a:lnTo>
                  <a:pt x="544068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16852" y="3310128"/>
            <a:ext cx="42976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29450" y="3172967"/>
            <a:ext cx="0" cy="406907"/>
          </a:xfrm>
          <a:custGeom>
            <a:avLst/>
            <a:gdLst/>
            <a:ahLst/>
            <a:cxnLst/>
            <a:rect l="l" t="t" r="r" b="b"/>
            <a:pathLst>
              <a:path h="406907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74520" y="3422141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13716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4388" y="3424428"/>
            <a:ext cx="1760220" cy="0"/>
          </a:xfrm>
          <a:custGeom>
            <a:avLst/>
            <a:gdLst/>
            <a:ahLst/>
            <a:cxnLst/>
            <a:rect l="l" t="t" r="r" b="b"/>
            <a:pathLst>
              <a:path w="1760220">
                <a:moveTo>
                  <a:pt x="0" y="0"/>
                </a:moveTo>
                <a:lnTo>
                  <a:pt x="1760220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30167" y="3310128"/>
            <a:ext cx="0" cy="146304"/>
          </a:xfrm>
          <a:custGeom>
            <a:avLst/>
            <a:gdLst/>
            <a:ahLst/>
            <a:cxnLst/>
            <a:rect l="l" t="t" r="r" b="b"/>
            <a:pathLst>
              <a:path h="146304">
                <a:moveTo>
                  <a:pt x="0" y="146304"/>
                </a:moveTo>
                <a:lnTo>
                  <a:pt x="0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16852" y="3447288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340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55180" y="3440429"/>
            <a:ext cx="96012" cy="0"/>
          </a:xfrm>
          <a:custGeom>
            <a:avLst/>
            <a:gdLst/>
            <a:ahLst/>
            <a:cxnLst/>
            <a:rect l="l" t="t" r="r" b="b"/>
            <a:pathLst>
              <a:path w="96012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7944" y="3550158"/>
            <a:ext cx="393192" cy="0"/>
          </a:xfrm>
          <a:custGeom>
            <a:avLst/>
            <a:gdLst/>
            <a:ahLst/>
            <a:cxnLst/>
            <a:rect l="l" t="t" r="r" b="b"/>
            <a:pathLst>
              <a:path w="393192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0167" y="3438144"/>
            <a:ext cx="0" cy="795527"/>
          </a:xfrm>
          <a:custGeom>
            <a:avLst/>
            <a:gdLst/>
            <a:ahLst/>
            <a:cxnLst/>
            <a:rect l="l" t="t" r="r" b="b"/>
            <a:pathLst>
              <a:path h="795527">
                <a:moveTo>
                  <a:pt x="0" y="79552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16852" y="3573017"/>
            <a:ext cx="42976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33488" y="344271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92807" y="3730752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4572">
            <a:solidFill>
              <a:srgbClr val="A3A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06823" y="3730752"/>
            <a:ext cx="539496" cy="0"/>
          </a:xfrm>
          <a:custGeom>
            <a:avLst/>
            <a:gdLst/>
            <a:ahLst/>
            <a:cxnLst/>
            <a:rect l="l" t="t" r="r" b="b"/>
            <a:pathLst>
              <a:path w="539496">
                <a:moveTo>
                  <a:pt x="0" y="0"/>
                </a:moveTo>
                <a:lnTo>
                  <a:pt x="539496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9988" y="3849623"/>
            <a:ext cx="521207" cy="0"/>
          </a:xfrm>
          <a:custGeom>
            <a:avLst/>
            <a:gdLst/>
            <a:ahLst/>
            <a:cxnLst/>
            <a:rect l="l" t="t" r="r" b="b"/>
            <a:pathLst>
              <a:path w="521207">
                <a:moveTo>
                  <a:pt x="0" y="0"/>
                </a:moveTo>
                <a:lnTo>
                  <a:pt x="521207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06623" y="3849623"/>
            <a:ext cx="301751" cy="0"/>
          </a:xfrm>
          <a:custGeom>
            <a:avLst/>
            <a:gdLst/>
            <a:ahLst/>
            <a:cxnLst/>
            <a:rect l="l" t="t" r="r" b="b"/>
            <a:pathLst>
              <a:path w="301751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15233" y="3707891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38828" y="3829050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78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16852" y="3842765"/>
            <a:ext cx="557783" cy="0"/>
          </a:xfrm>
          <a:custGeom>
            <a:avLst/>
            <a:gdLst/>
            <a:ahLst/>
            <a:cxnLst/>
            <a:rect l="l" t="t" r="r" b="b"/>
            <a:pathLst>
              <a:path w="557783">
                <a:moveTo>
                  <a:pt x="0" y="0"/>
                </a:moveTo>
                <a:lnTo>
                  <a:pt x="557783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06823" y="3845052"/>
            <a:ext cx="0" cy="146303"/>
          </a:xfrm>
          <a:custGeom>
            <a:avLst/>
            <a:gdLst/>
            <a:ahLst/>
            <a:cxnLst/>
            <a:rect l="l" t="t" r="r" b="b"/>
            <a:pathLst>
              <a:path h="146303">
                <a:moveTo>
                  <a:pt x="0" y="146303"/>
                </a:moveTo>
                <a:lnTo>
                  <a:pt x="0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10811" y="3961638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2860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17720" y="3707891"/>
            <a:ext cx="0" cy="288036"/>
          </a:xfrm>
          <a:custGeom>
            <a:avLst/>
            <a:gdLst/>
            <a:ahLst/>
            <a:cxnLst/>
            <a:rect l="l" t="t" r="r" b="b"/>
            <a:pathLst>
              <a:path h="288036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3657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08576" y="3982211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4114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4296" y="3968496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50891" y="2496311"/>
            <a:ext cx="0" cy="3310128"/>
          </a:xfrm>
          <a:custGeom>
            <a:avLst/>
            <a:gdLst/>
            <a:ahLst/>
            <a:cxnLst/>
            <a:rect l="l" t="t" r="r" b="b"/>
            <a:pathLst>
              <a:path h="3310128">
                <a:moveTo>
                  <a:pt x="0" y="3310128"/>
                </a:moveTo>
                <a:lnTo>
                  <a:pt x="0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16852" y="3979926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74520" y="4085082"/>
            <a:ext cx="1540764" cy="0"/>
          </a:xfrm>
          <a:custGeom>
            <a:avLst/>
            <a:gdLst/>
            <a:ahLst/>
            <a:cxnLst/>
            <a:rect l="l" t="t" r="r" b="b"/>
            <a:pathLst>
              <a:path w="1540764">
                <a:moveTo>
                  <a:pt x="0" y="0"/>
                </a:moveTo>
                <a:lnTo>
                  <a:pt x="1540764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06140" y="329184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11396" y="3950208"/>
            <a:ext cx="0" cy="178307"/>
          </a:xfrm>
          <a:custGeom>
            <a:avLst/>
            <a:gdLst/>
            <a:ahLst/>
            <a:cxnLst/>
            <a:rect l="l" t="t" r="r" b="b"/>
            <a:pathLst>
              <a:path h="178307">
                <a:moveTo>
                  <a:pt x="0" y="178307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93108" y="4091940"/>
            <a:ext cx="356615" cy="0"/>
          </a:xfrm>
          <a:custGeom>
            <a:avLst/>
            <a:gdLst/>
            <a:ahLst/>
            <a:cxnLst/>
            <a:rect l="l" t="t" r="r" b="b"/>
            <a:pathLst>
              <a:path w="356615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20005" y="3950208"/>
            <a:ext cx="0" cy="251459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251459"/>
                </a:moveTo>
                <a:lnTo>
                  <a:pt x="0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90288" y="408965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74520" y="4210811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06240" y="4222241"/>
            <a:ext cx="658368" cy="0"/>
          </a:xfrm>
          <a:custGeom>
            <a:avLst/>
            <a:gdLst/>
            <a:ahLst/>
            <a:cxnLst/>
            <a:rect l="l" t="t" r="r" b="b"/>
            <a:pathLst>
              <a:path w="658368">
                <a:moveTo>
                  <a:pt x="0" y="0"/>
                </a:moveTo>
                <a:lnTo>
                  <a:pt x="658368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06823" y="4105655"/>
            <a:ext cx="0" cy="132588"/>
          </a:xfrm>
          <a:custGeom>
            <a:avLst/>
            <a:gdLst/>
            <a:ahLst/>
            <a:cxnLst/>
            <a:rect l="l" t="t" r="r" b="b"/>
            <a:pathLst>
              <a:path h="132588">
                <a:moveTo>
                  <a:pt x="0" y="132588"/>
                </a:moveTo>
                <a:lnTo>
                  <a:pt x="0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03719" y="4235958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51660" y="4341114"/>
            <a:ext cx="1801367" cy="0"/>
          </a:xfrm>
          <a:custGeom>
            <a:avLst/>
            <a:gdLst/>
            <a:ahLst/>
            <a:cxnLst/>
            <a:rect l="l" t="t" r="r" b="b"/>
            <a:pathLst>
              <a:path w="1801367">
                <a:moveTo>
                  <a:pt x="0" y="0"/>
                </a:moveTo>
                <a:lnTo>
                  <a:pt x="1801367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30167" y="4233671"/>
            <a:ext cx="0" cy="123443"/>
          </a:xfrm>
          <a:custGeom>
            <a:avLst/>
            <a:gdLst/>
            <a:ahLst/>
            <a:cxnLst/>
            <a:rect l="l" t="t" r="r" b="b"/>
            <a:pathLst>
              <a:path h="123443">
                <a:moveTo>
                  <a:pt x="0" y="123443"/>
                </a:moveTo>
                <a:lnTo>
                  <a:pt x="0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93108" y="4354829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2860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16852" y="4366259"/>
            <a:ext cx="534924" cy="0"/>
          </a:xfrm>
          <a:custGeom>
            <a:avLst/>
            <a:gdLst/>
            <a:ahLst/>
            <a:cxnLst/>
            <a:rect l="l" t="t" r="r" b="b"/>
            <a:pathLst>
              <a:path w="53492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27432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13682" y="4325111"/>
            <a:ext cx="0" cy="68579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68579"/>
                </a:moveTo>
                <a:lnTo>
                  <a:pt x="0" y="0"/>
                </a:lnTo>
              </a:path>
            </a:pathLst>
          </a:custGeom>
          <a:ln w="32004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01567" y="4866894"/>
            <a:ext cx="777240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42232" y="4695444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06823" y="4443984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06823" y="4695444"/>
            <a:ext cx="539496" cy="0"/>
          </a:xfrm>
          <a:custGeom>
            <a:avLst/>
            <a:gdLst/>
            <a:ahLst/>
            <a:cxnLst/>
            <a:rect l="l" t="t" r="r" b="b"/>
            <a:pathLst>
              <a:path w="539496">
                <a:moveTo>
                  <a:pt x="0" y="0"/>
                </a:moveTo>
                <a:lnTo>
                  <a:pt x="539496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16852" y="4695444"/>
            <a:ext cx="347472" cy="0"/>
          </a:xfrm>
          <a:custGeom>
            <a:avLst/>
            <a:gdLst/>
            <a:ahLst/>
            <a:cxnLst/>
            <a:rect l="l" t="t" r="r" b="b"/>
            <a:pathLst>
              <a:path w="347472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42232" y="4782311"/>
            <a:ext cx="704088" cy="0"/>
          </a:xfrm>
          <a:custGeom>
            <a:avLst/>
            <a:gdLst/>
            <a:ahLst/>
            <a:cxnLst/>
            <a:rect l="l" t="t" r="r" b="b"/>
            <a:pathLst>
              <a:path w="704088">
                <a:moveTo>
                  <a:pt x="0" y="0"/>
                </a:moveTo>
                <a:lnTo>
                  <a:pt x="704088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08292" y="4770882"/>
            <a:ext cx="329183" cy="0"/>
          </a:xfrm>
          <a:custGeom>
            <a:avLst/>
            <a:gdLst/>
            <a:ahLst/>
            <a:cxnLst/>
            <a:rect l="l" t="t" r="r" b="b"/>
            <a:pathLst>
              <a:path w="329183">
                <a:moveTo>
                  <a:pt x="0" y="0"/>
                </a:moveTo>
                <a:lnTo>
                  <a:pt x="329183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06823" y="4777740"/>
            <a:ext cx="0" cy="873251"/>
          </a:xfrm>
          <a:custGeom>
            <a:avLst/>
            <a:gdLst/>
            <a:ahLst/>
            <a:cxnLst/>
            <a:rect l="l" t="t" r="r" b="b"/>
            <a:pathLst>
              <a:path h="873251">
                <a:moveTo>
                  <a:pt x="0" y="873251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16852" y="5001767"/>
            <a:ext cx="246888" cy="0"/>
          </a:xfrm>
          <a:custGeom>
            <a:avLst/>
            <a:gdLst/>
            <a:ahLst/>
            <a:cxnLst/>
            <a:rect l="l" t="t" r="r" b="b"/>
            <a:pathLst>
              <a:path w="246888">
                <a:moveTo>
                  <a:pt x="0" y="0"/>
                </a:moveTo>
                <a:lnTo>
                  <a:pt x="246888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08876" y="4759452"/>
            <a:ext cx="0" cy="233172"/>
          </a:xfrm>
          <a:custGeom>
            <a:avLst/>
            <a:gdLst/>
            <a:ahLst/>
            <a:cxnLst/>
            <a:rect l="l" t="t" r="r" b="b"/>
            <a:pathLst>
              <a:path h="233172">
                <a:moveTo>
                  <a:pt x="0" y="233172"/>
                </a:moveTo>
                <a:lnTo>
                  <a:pt x="0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99731" y="4997196"/>
            <a:ext cx="333756" cy="0"/>
          </a:xfrm>
          <a:custGeom>
            <a:avLst/>
            <a:gdLst/>
            <a:ahLst/>
            <a:cxnLst/>
            <a:rect l="l" t="t" r="r" b="b"/>
            <a:pathLst>
              <a:path w="333756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7426" y="4846320"/>
            <a:ext cx="0" cy="233171"/>
          </a:xfrm>
          <a:custGeom>
            <a:avLst/>
            <a:gdLst/>
            <a:ahLst/>
            <a:cxnLst/>
            <a:rect l="l" t="t" r="r" b="b"/>
            <a:pathLst>
              <a:path h="233171">
                <a:moveTo>
                  <a:pt x="0" y="233171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06823" y="5097779"/>
            <a:ext cx="534924" cy="0"/>
          </a:xfrm>
          <a:custGeom>
            <a:avLst/>
            <a:gdLst/>
            <a:ahLst/>
            <a:cxnLst/>
            <a:rect l="l" t="t" r="r" b="b"/>
            <a:pathLst>
              <a:path w="53492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914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37176" y="4965191"/>
            <a:ext cx="0" cy="242316"/>
          </a:xfrm>
          <a:custGeom>
            <a:avLst/>
            <a:gdLst/>
            <a:ahLst/>
            <a:cxnLst/>
            <a:rect l="l" t="t" r="r" b="b"/>
            <a:pathLst>
              <a:path h="242316">
                <a:moveTo>
                  <a:pt x="0" y="242316"/>
                </a:moveTo>
                <a:lnTo>
                  <a:pt x="0" y="0"/>
                </a:lnTo>
              </a:path>
            </a:pathLst>
          </a:custGeom>
          <a:ln w="2743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50023" y="5097779"/>
            <a:ext cx="18287" cy="0"/>
          </a:xfrm>
          <a:custGeom>
            <a:avLst/>
            <a:gdLst/>
            <a:ahLst/>
            <a:cxnLst/>
            <a:rect l="l" t="t" r="r" b="b"/>
            <a:pathLst>
              <a:path w="18287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16852" y="5097779"/>
            <a:ext cx="178308" cy="0"/>
          </a:xfrm>
          <a:custGeom>
            <a:avLst/>
            <a:gdLst/>
            <a:ahLst/>
            <a:cxnLst/>
            <a:rect l="l" t="t" r="r" b="b"/>
            <a:pathLst>
              <a:path w="178308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22592" y="4992623"/>
            <a:ext cx="0" cy="301751"/>
          </a:xfrm>
          <a:custGeom>
            <a:avLst/>
            <a:gdLst/>
            <a:ahLst/>
            <a:cxnLst/>
            <a:rect l="l" t="t" r="r" b="b"/>
            <a:pathLst>
              <a:path h="301751">
                <a:moveTo>
                  <a:pt x="0" y="301751"/>
                </a:moveTo>
                <a:lnTo>
                  <a:pt x="0" y="0"/>
                </a:lnTo>
              </a:path>
            </a:pathLst>
          </a:custGeom>
          <a:ln w="5486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95159" y="5097779"/>
            <a:ext cx="338328" cy="0"/>
          </a:xfrm>
          <a:custGeom>
            <a:avLst/>
            <a:gdLst/>
            <a:ahLst/>
            <a:cxnLst/>
            <a:rect l="l" t="t" r="r" b="b"/>
            <a:pathLst>
              <a:path w="338328">
                <a:moveTo>
                  <a:pt x="0" y="0"/>
                </a:moveTo>
                <a:lnTo>
                  <a:pt x="338328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71415" y="527151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16852" y="5278373"/>
            <a:ext cx="406907" cy="0"/>
          </a:xfrm>
          <a:custGeom>
            <a:avLst/>
            <a:gdLst/>
            <a:ahLst/>
            <a:cxnLst/>
            <a:rect l="l" t="t" r="r" b="b"/>
            <a:pathLst>
              <a:path w="406907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2743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06823" y="5458967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72584" y="5221223"/>
            <a:ext cx="0" cy="187451"/>
          </a:xfrm>
          <a:custGeom>
            <a:avLst/>
            <a:gdLst/>
            <a:ahLst/>
            <a:cxnLst/>
            <a:rect l="l" t="t" r="r" b="b"/>
            <a:pathLst>
              <a:path h="187451">
                <a:moveTo>
                  <a:pt x="0" y="187451"/>
                </a:moveTo>
                <a:lnTo>
                  <a:pt x="0" y="0"/>
                </a:lnTo>
              </a:path>
            </a:pathLst>
          </a:custGeom>
          <a:ln w="3657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22592" y="5257800"/>
            <a:ext cx="0" cy="82296"/>
          </a:xfrm>
          <a:custGeom>
            <a:avLst/>
            <a:gdLst/>
            <a:ahLst/>
            <a:cxnLst/>
            <a:rect l="l" t="t" r="r" b="b"/>
            <a:pathLst>
              <a:path h="82296">
                <a:moveTo>
                  <a:pt x="0" y="82296"/>
                </a:moveTo>
                <a:lnTo>
                  <a:pt x="0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63440" y="545896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4572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08292" y="5657850"/>
            <a:ext cx="333755" cy="0"/>
          </a:xfrm>
          <a:custGeom>
            <a:avLst/>
            <a:gdLst/>
            <a:ahLst/>
            <a:cxnLst/>
            <a:rect l="l" t="t" r="r" b="b"/>
            <a:pathLst>
              <a:path w="333755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37176" y="5799582"/>
            <a:ext cx="1993392" cy="0"/>
          </a:xfrm>
          <a:custGeom>
            <a:avLst/>
            <a:gdLst/>
            <a:ahLst/>
            <a:cxnLst/>
            <a:rect l="l" t="t" r="r" b="b"/>
            <a:pathLst>
              <a:path w="1993392">
                <a:moveTo>
                  <a:pt x="0" y="0"/>
                </a:moveTo>
                <a:lnTo>
                  <a:pt x="1993392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70763" y="107695"/>
            <a:ext cx="8218170" cy="981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10000"/>
              </a:lnSpc>
            </a:pPr>
            <a:r>
              <a:rPr sz="1600" spc="140" dirty="0" smtClean="0">
                <a:latin typeface="Arial"/>
                <a:cs typeface="Arial"/>
              </a:rPr>
              <a:t>Figure</a:t>
            </a:r>
            <a:r>
              <a:rPr sz="1600" spc="90" dirty="0" smtClean="0">
                <a:latin typeface="Arial"/>
                <a:cs typeface="Arial"/>
              </a:rPr>
              <a:t> </a:t>
            </a:r>
            <a:r>
              <a:rPr sz="1600" spc="160" dirty="0" smtClean="0">
                <a:latin typeface="Arial"/>
                <a:cs typeface="Arial"/>
              </a:rPr>
              <a:t>11-45 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750" spc="10" dirty="0" smtClean="0">
                <a:latin typeface="Arial"/>
                <a:cs typeface="Arial"/>
              </a:rPr>
              <a:t>The</a:t>
            </a:r>
            <a:r>
              <a:rPr sz="1750" spc="180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16550</a:t>
            </a:r>
            <a:r>
              <a:rPr sz="1750" spc="70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interfaced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10" dirty="0" smtClean="0">
                <a:latin typeface="Arial"/>
                <a:cs typeface="Arial"/>
              </a:rPr>
              <a:t>to</a:t>
            </a:r>
            <a:r>
              <a:rPr sz="1750" spc="25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the</a:t>
            </a:r>
            <a:r>
              <a:rPr sz="1750" spc="55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8088</a:t>
            </a:r>
            <a:r>
              <a:rPr sz="1750" spc="75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microprocessor</a:t>
            </a:r>
            <a:r>
              <a:rPr sz="1750" spc="175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at</a:t>
            </a:r>
            <a:r>
              <a:rPr sz="1750" spc="110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ports</a:t>
            </a:r>
            <a:r>
              <a:rPr sz="1750" spc="50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OOFOH­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50" dirty="0" smtClean="0">
                <a:latin typeface="Arial"/>
                <a:cs typeface="Arial"/>
              </a:rPr>
              <a:t>OOF?H.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4"/>
              </a:spcBef>
            </a:pPr>
            <a:endParaRPr sz="1200"/>
          </a:p>
          <a:p>
            <a:pPr marL="16510" algn="ctr">
              <a:lnSpc>
                <a:spcPct val="100000"/>
              </a:lnSpc>
            </a:pPr>
            <a:r>
              <a:rPr sz="1600" spc="-150" dirty="0" smtClean="0">
                <a:solidFill>
                  <a:srgbClr val="565656"/>
                </a:solidFill>
                <a:latin typeface="Arial"/>
                <a:cs typeface="Arial"/>
              </a:rPr>
              <a:t>vee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368044" y="1950720"/>
            <a:ext cx="30670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20" dirty="0" smtClean="0">
                <a:solidFill>
                  <a:srgbClr val="565656"/>
                </a:solidFill>
                <a:latin typeface="Times New Roman"/>
                <a:cs typeface="Times New Roman"/>
              </a:rPr>
              <a:t>IOlM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518919" y="2380660"/>
            <a:ext cx="196850" cy="941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80200"/>
              </a:lnSpc>
            </a:pPr>
            <a:r>
              <a:rPr sz="1100" spc="-45" dirty="0" smtClean="0">
                <a:solidFill>
                  <a:srgbClr val="3D3D3D"/>
                </a:solidFill>
                <a:latin typeface="Arial"/>
                <a:cs typeface="Arial"/>
              </a:rPr>
              <a:t>A3</a:t>
            </a:r>
            <a:r>
              <a:rPr sz="1100" spc="-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950" spc="15" dirty="0" smtClean="0">
                <a:solidFill>
                  <a:srgbClr val="3D3D3D"/>
                </a:solidFill>
                <a:latin typeface="Arial"/>
                <a:cs typeface="Arial"/>
              </a:rPr>
              <a:t>A4</a:t>
            </a:r>
            <a:r>
              <a:rPr sz="950" spc="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spc="-105" dirty="0" smtClean="0">
                <a:solidFill>
                  <a:srgbClr val="3D3D3D"/>
                </a:solidFill>
                <a:latin typeface="Arial"/>
                <a:cs typeface="Arial"/>
              </a:rPr>
              <a:t>AS</a:t>
            </a:r>
            <a:r>
              <a:rPr sz="1100" spc="-4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spc="-75" dirty="0" smtClean="0">
                <a:solidFill>
                  <a:srgbClr val="3D3D3D"/>
                </a:solidFill>
                <a:latin typeface="Courier New"/>
                <a:cs typeface="Courier New"/>
              </a:rPr>
              <a:t>A6 </a:t>
            </a:r>
            <a:r>
              <a:rPr sz="950" spc="55" dirty="0" smtClean="0">
                <a:solidFill>
                  <a:srgbClr val="3D3D3D"/>
                </a:solidFill>
                <a:latin typeface="Arial"/>
                <a:cs typeface="Arial"/>
              </a:rPr>
              <a:t>A7</a:t>
            </a:r>
            <a:endParaRPr sz="950">
              <a:latin typeface="Arial"/>
              <a:cs typeface="Arial"/>
            </a:endParaRPr>
          </a:p>
          <a:p>
            <a:pPr marL="12700" marR="20955" algn="just">
              <a:lnSpc>
                <a:spcPts val="1100"/>
              </a:lnSpc>
            </a:pPr>
            <a:r>
              <a:rPr sz="1000" spc="20" dirty="0" smtClean="0">
                <a:solidFill>
                  <a:srgbClr val="3D3D3D"/>
                </a:solidFill>
                <a:latin typeface="Arial"/>
                <a:cs typeface="Arial"/>
              </a:rPr>
              <a:t>A8</a:t>
            </a:r>
            <a:endParaRPr sz="1000">
              <a:latin typeface="Arial"/>
              <a:cs typeface="Arial"/>
            </a:endParaRPr>
          </a:p>
          <a:p>
            <a:pPr marL="12700" marR="21590" algn="just">
              <a:lnSpc>
                <a:spcPts val="1090"/>
              </a:lnSpc>
            </a:pPr>
            <a:r>
              <a:rPr sz="1100" spc="-45" dirty="0" smtClean="0">
                <a:solidFill>
                  <a:srgbClr val="3D3D3D"/>
                </a:solidFill>
                <a:latin typeface="Arial"/>
                <a:cs typeface="Arial"/>
              </a:rPr>
              <a:t>A9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41196" y="3318637"/>
            <a:ext cx="27432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2200"/>
              </a:lnSpc>
            </a:pPr>
            <a:r>
              <a:rPr sz="1250" spc="-100" dirty="0" smtClean="0">
                <a:solidFill>
                  <a:srgbClr val="3D3D3D"/>
                </a:solidFill>
                <a:latin typeface="Courier New"/>
                <a:cs typeface="Courier New"/>
              </a:rPr>
              <a:t>A10 </a:t>
            </a:r>
            <a:r>
              <a:rPr sz="1250" spc="-175" dirty="0" smtClean="0">
                <a:solidFill>
                  <a:srgbClr val="3D3D3D"/>
                </a:solidFill>
                <a:latin typeface="Courier New"/>
                <a:cs typeface="Courier New"/>
              </a:rPr>
              <a:t>A11 </a:t>
            </a:r>
            <a:r>
              <a:rPr sz="1100" spc="-30" dirty="0" smtClean="0">
                <a:solidFill>
                  <a:srgbClr val="565656"/>
                </a:solidFill>
                <a:latin typeface="Arial"/>
                <a:cs typeface="Arial"/>
              </a:rPr>
              <a:t>A12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441196" y="3978544"/>
            <a:ext cx="274320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3400"/>
              </a:lnSpc>
            </a:pPr>
            <a:r>
              <a:rPr sz="1100" spc="-35" dirty="0" smtClean="0">
                <a:solidFill>
                  <a:srgbClr val="3D3D3D"/>
                </a:solidFill>
                <a:latin typeface="Arial"/>
                <a:cs typeface="Arial"/>
              </a:rPr>
              <a:t>A13</a:t>
            </a:r>
            <a:r>
              <a:rPr sz="1100" spc="-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spc="-55" dirty="0" smtClean="0">
                <a:solidFill>
                  <a:srgbClr val="3D3D3D"/>
                </a:solidFill>
                <a:latin typeface="Arial"/>
                <a:cs typeface="Arial"/>
              </a:rPr>
              <a:t>A14</a:t>
            </a:r>
            <a:r>
              <a:rPr sz="1100" spc="-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spc="-100" dirty="0" smtClean="0">
                <a:solidFill>
                  <a:srgbClr val="3D3D3D"/>
                </a:solidFill>
                <a:latin typeface="Courier New"/>
                <a:cs typeface="Courier New"/>
              </a:rPr>
              <a:t>A15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481576" y="1422908"/>
            <a:ext cx="25336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000" spc="-55" dirty="0" smtClean="0">
                <a:solidFill>
                  <a:srgbClr val="565656"/>
                </a:solidFill>
                <a:latin typeface="Arial"/>
                <a:cs typeface="Arial"/>
              </a:rPr>
              <a:t>0</a:t>
            </a:r>
            <a:r>
              <a:rPr sz="1000" spc="40" dirty="0" smtClean="0">
                <a:solidFill>
                  <a:srgbClr val="282828"/>
                </a:solid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090420" y="1583944"/>
            <a:ext cx="57721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 smtClean="0">
                <a:solidFill>
                  <a:srgbClr val="3D3D3D"/>
                </a:solidFill>
                <a:latin typeface="Arial"/>
                <a:cs typeface="Arial"/>
              </a:rPr>
              <a:t>Data</a:t>
            </a:r>
            <a:r>
              <a:rPr sz="1100" spc="-7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565656"/>
                </a:solidFill>
                <a:latin typeface="Arial"/>
                <a:cs typeface="Arial"/>
              </a:rPr>
              <a:t>Bus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826511" y="1590294"/>
            <a:ext cx="48196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 smtClean="0">
                <a:solidFill>
                  <a:srgbClr val="565656"/>
                </a:solidFill>
                <a:latin typeface="Arial"/>
                <a:cs typeface="Arial"/>
              </a:rPr>
              <a:t>(D0-07)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062988" y="2329941"/>
            <a:ext cx="1016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291588" y="2384805"/>
            <a:ext cx="442595" cy="1595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950" spc="-75" dirty="0" smtClean="0">
                <a:solidFill>
                  <a:srgbClr val="565656"/>
                </a:solidFill>
                <a:latin typeface="Arial"/>
                <a:cs typeface="Arial"/>
              </a:rPr>
              <a:t>11</a:t>
            </a:r>
            <a:endParaRPr sz="950">
              <a:latin typeface="Arial"/>
              <a:cs typeface="Arial"/>
            </a:endParaRPr>
          </a:p>
          <a:p>
            <a:pPr marL="17145">
              <a:lnSpc>
                <a:spcPts val="1075"/>
              </a:lnSpc>
            </a:pPr>
            <a:r>
              <a:rPr sz="1100" spc="-145" dirty="0" smtClean="0">
                <a:solidFill>
                  <a:srgbClr val="565656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marL="17145">
              <a:lnSpc>
                <a:spcPts val="1060"/>
              </a:lnSpc>
            </a:pPr>
            <a:r>
              <a:rPr sz="1100" spc="-150" dirty="0" smtClean="0">
                <a:solidFill>
                  <a:srgbClr val="565656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975"/>
              </a:lnSpc>
            </a:pPr>
            <a:r>
              <a:rPr sz="1100" spc="-50" dirty="0" smtClean="0">
                <a:solidFill>
                  <a:srgbClr val="565656"/>
                </a:solidFill>
                <a:latin typeface="Arial"/>
                <a:cs typeface="Arial"/>
              </a:rPr>
              <a:t>f4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sz="1250" spc="-240" dirty="0" smtClean="0">
                <a:solidFill>
                  <a:srgbClr val="565656"/>
                </a:solidFill>
                <a:latin typeface="Courier New"/>
                <a:cs typeface="Courier New"/>
              </a:rPr>
              <a:t>15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65"/>
              </a:lnSpc>
            </a:pPr>
            <a:r>
              <a:rPr sz="1100" spc="-125" dirty="0" smtClean="0">
                <a:solidFill>
                  <a:srgbClr val="565656"/>
                </a:solidFill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1050" spc="-135" dirty="0" smtClean="0">
                <a:solidFill>
                  <a:srgbClr val="565656"/>
                </a:solidFill>
                <a:latin typeface="Arial"/>
                <a:cs typeface="Arial"/>
              </a:rPr>
              <a:t>17</a:t>
            </a:r>
            <a:endParaRPr sz="1050">
              <a:latin typeface="Arial"/>
              <a:cs typeface="Arial"/>
            </a:endParaRPr>
          </a:p>
          <a:p>
            <a:pPr marL="17145" marR="306705" indent="-5080">
              <a:lnSpc>
                <a:spcPct val="76400"/>
              </a:lnSpc>
              <a:spcBef>
                <a:spcPts val="114"/>
              </a:spcBef>
            </a:pPr>
            <a:r>
              <a:rPr sz="1100" spc="-130" dirty="0" smtClean="0">
                <a:solidFill>
                  <a:srgbClr val="565656"/>
                </a:solidFill>
                <a:latin typeface="Arial"/>
                <a:cs typeface="Arial"/>
              </a:rPr>
              <a:t>J8</a:t>
            </a:r>
            <a:r>
              <a:rPr sz="1100" spc="-70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100" spc="-150" dirty="0" smtClean="0">
                <a:solidFill>
                  <a:srgbClr val="565656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15"/>
              </a:lnSpc>
            </a:pPr>
            <a:r>
              <a:rPr sz="1100" spc="-110" dirty="0" smtClean="0">
                <a:solidFill>
                  <a:srgbClr val="565656"/>
                </a:solidFill>
                <a:latin typeface="Arial"/>
                <a:cs typeface="Arial"/>
              </a:rPr>
              <a:t>110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marL="140335">
              <a:lnSpc>
                <a:spcPct val="100000"/>
              </a:lnSpc>
            </a:pPr>
            <a:r>
              <a:rPr sz="1100" spc="-45" dirty="0" smtClean="0">
                <a:solidFill>
                  <a:srgbClr val="565656"/>
                </a:solidFill>
                <a:latin typeface="Arial"/>
                <a:cs typeface="Arial"/>
              </a:rPr>
              <a:t>16L8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721355" y="2351278"/>
            <a:ext cx="208279" cy="1141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40"/>
              </a:lnSpc>
            </a:pPr>
            <a:r>
              <a:rPr sz="1250" spc="-165" dirty="0" smtClean="0">
                <a:solidFill>
                  <a:srgbClr val="565656"/>
                </a:solidFill>
                <a:latin typeface="Courier New"/>
                <a:cs typeface="Courier New"/>
              </a:rPr>
              <a:t>01</a:t>
            </a:r>
            <a:endParaRPr sz="1250">
              <a:latin typeface="Courier New"/>
              <a:cs typeface="Courier New"/>
            </a:endParaRPr>
          </a:p>
          <a:p>
            <a:pPr marL="17145">
              <a:lnSpc>
                <a:spcPts val="1060"/>
              </a:lnSpc>
            </a:pPr>
            <a:r>
              <a:rPr sz="1250" spc="-55" dirty="0" smtClean="0">
                <a:solidFill>
                  <a:srgbClr val="565656"/>
                </a:solidFill>
                <a:latin typeface="Courier New"/>
                <a:cs typeface="Courier New"/>
              </a:rPr>
              <a:t>02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110"/>
              </a:lnSpc>
            </a:pPr>
            <a:r>
              <a:rPr sz="1150" spc="85" dirty="0" smtClean="0">
                <a:solidFill>
                  <a:srgbClr val="565656"/>
                </a:solidFill>
                <a:latin typeface="Times New Roman"/>
                <a:cs typeface="Times New Roman"/>
              </a:rPr>
              <a:t>03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/>
          </a:p>
          <a:p>
            <a:pPr marL="12700">
              <a:lnSpc>
                <a:spcPts val="1450"/>
              </a:lnSpc>
            </a:pPr>
            <a:r>
              <a:rPr sz="1250" spc="-70" dirty="0" smtClean="0">
                <a:solidFill>
                  <a:srgbClr val="565656"/>
                </a:solidFill>
                <a:latin typeface="Courier New"/>
                <a:cs typeface="Courier New"/>
              </a:rPr>
              <a:t>05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35"/>
              </a:lnSpc>
            </a:pPr>
            <a:r>
              <a:rPr sz="1150" spc="55" dirty="0" smtClean="0">
                <a:solidFill>
                  <a:srgbClr val="565656"/>
                </a:solidFill>
                <a:latin typeface="Times New Roman"/>
                <a:cs typeface="Times New Roman"/>
              </a:rPr>
              <a:t>06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055"/>
              </a:lnSpc>
            </a:pPr>
            <a:r>
              <a:rPr sz="1250" spc="-30" dirty="0" smtClean="0">
                <a:solidFill>
                  <a:srgbClr val="565656"/>
                </a:solidFill>
                <a:latin typeface="Courier New"/>
                <a:cs typeface="Courier New"/>
              </a:rPr>
              <a:t>07</a:t>
            </a:r>
            <a:endParaRPr sz="1250">
              <a:latin typeface="Courier New"/>
              <a:cs typeface="Courier New"/>
            </a:endParaRPr>
          </a:p>
          <a:p>
            <a:pPr marL="17145">
              <a:lnSpc>
                <a:spcPts val="1125"/>
              </a:lnSpc>
            </a:pPr>
            <a:r>
              <a:rPr sz="1250" spc="-75" dirty="0" smtClean="0">
                <a:solidFill>
                  <a:srgbClr val="565656"/>
                </a:solidFill>
                <a:latin typeface="Courier New"/>
                <a:cs typeface="Courier New"/>
              </a:rPr>
              <a:t>06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073400" y="2360167"/>
            <a:ext cx="3505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sz="1000" u="sng" spc="-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000" u="sng" spc="5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000" u="sng" spc="60" dirty="0" smtClean="0">
                <a:solidFill>
                  <a:srgbClr val="3D3D3D"/>
                </a:solidFill>
                <a:latin typeface="Arial"/>
                <a:cs typeface="Arial"/>
              </a:rPr>
              <a:t>19</a:t>
            </a:r>
            <a:r>
              <a:rPr sz="1000" u="sng" spc="-5" dirty="0" smtClean="0">
                <a:solidFill>
                  <a:srgbClr val="3D3D3D"/>
                </a:solidFill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906771" y="2338323"/>
            <a:ext cx="20574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 smtClean="0">
                <a:solidFill>
                  <a:srgbClr val="3D3D3D"/>
                </a:solidFill>
                <a:latin typeface="Arial"/>
                <a:cs typeface="Arial"/>
              </a:rPr>
              <a:t>U2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053844" y="2454402"/>
            <a:ext cx="1028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80" dirty="0" smtClean="0">
                <a:solidFill>
                  <a:srgbClr val="565656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995676" y="2456434"/>
            <a:ext cx="441959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8625" algn="l"/>
              </a:tabLst>
            </a:pPr>
            <a:r>
              <a:rPr sz="1250" spc="140" dirty="0" smtClean="0">
                <a:solidFill>
                  <a:srgbClr val="565656"/>
                </a:solidFill>
                <a:latin typeface="Arial"/>
                <a:cs typeface="Arial"/>
              </a:rPr>
              <a:t>r</a:t>
            </a:r>
            <a:r>
              <a:rPr sz="1250" u="heavy" spc="130" dirty="0" smtClean="0">
                <a:solidFill>
                  <a:srgbClr val="565656"/>
                </a:solidFill>
                <a:latin typeface="Arial"/>
                <a:cs typeface="Arial"/>
              </a:rPr>
              <a:t>xll</a:t>
            </a:r>
            <a:r>
              <a:rPr sz="1250" u="heavy" spc="-5" dirty="0" smtClean="0">
                <a:solidFill>
                  <a:srgbClr val="565656"/>
                </a:solidFill>
                <a:latin typeface="Arial"/>
                <a:cs typeface="Arial"/>
              </a:rPr>
              <a:t> 	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969511" y="2553563"/>
            <a:ext cx="189865" cy="396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445" algn="just">
              <a:lnSpc>
                <a:spcPct val="75100"/>
              </a:lnSpc>
            </a:pPr>
            <a:r>
              <a:rPr sz="1000" spc="-120" dirty="0" smtClean="0">
                <a:solidFill>
                  <a:srgbClr val="3D3D3D"/>
                </a:solidFill>
                <a:latin typeface="Arial"/>
                <a:cs typeface="Arial"/>
              </a:rPr>
              <a:t>AO</a:t>
            </a:r>
            <a:r>
              <a:rPr sz="1000" spc="-4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spc="-85" dirty="0" smtClean="0">
                <a:solidFill>
                  <a:srgbClr val="3D3D3D"/>
                </a:solidFill>
                <a:latin typeface="Arial"/>
                <a:cs typeface="Arial"/>
              </a:rPr>
              <a:t>A1</a:t>
            </a:r>
            <a:r>
              <a:rPr sz="1100" spc="-4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00" spc="-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A2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68444" y="2483611"/>
            <a:ext cx="17970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 smtClean="0">
                <a:solidFill>
                  <a:srgbClr val="565656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97628" y="2588028"/>
            <a:ext cx="194945" cy="386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 algn="just">
              <a:lnSpc>
                <a:spcPct val="73900"/>
              </a:lnSpc>
            </a:pPr>
            <a:r>
              <a:rPr sz="1150" spc="-2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AO</a:t>
            </a:r>
            <a:r>
              <a:rPr sz="1150" spc="-7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100" spc="-15" dirty="0" smtClean="0">
                <a:solidFill>
                  <a:srgbClr val="3D3D3D"/>
                </a:solidFill>
                <a:latin typeface="Arial"/>
                <a:cs typeface="Arial"/>
              </a:rPr>
              <a:t>A1</a:t>
            </a:r>
            <a:r>
              <a:rPr sz="1100" spc="-1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i="1" spc="-95" dirty="0" smtClean="0">
                <a:solidFill>
                  <a:srgbClr val="565656"/>
                </a:solidFill>
                <a:latin typeface="Arial"/>
                <a:cs typeface="Arial"/>
              </a:rPr>
              <a:t>A2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561835" y="2542285"/>
            <a:ext cx="203835" cy="856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 smtClean="0">
                <a:solidFill>
                  <a:srgbClr val="3D3D3D"/>
                </a:solidFill>
                <a:latin typeface="Times New Roman"/>
                <a:cs typeface="Times New Roman"/>
              </a:rPr>
              <a:t>Dl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010"/>
              </a:lnSpc>
            </a:pPr>
            <a:r>
              <a:rPr sz="1050" spc="90" dirty="0" smtClean="0">
                <a:solidFill>
                  <a:srgbClr val="3D3D3D"/>
                </a:solidFill>
                <a:latin typeface="Arial"/>
                <a:cs typeface="Arial"/>
              </a:rPr>
              <a:t>02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95"/>
              </a:lnSpc>
            </a:pPr>
            <a:r>
              <a:rPr sz="1200" spc="10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985"/>
              </a:lnSpc>
            </a:pPr>
            <a:r>
              <a:rPr sz="1150" spc="7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04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030"/>
              </a:lnSpc>
            </a:pPr>
            <a:r>
              <a:rPr sz="1200" spc="9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5"/>
              </a:lnSpc>
            </a:pPr>
            <a:r>
              <a:rPr sz="1200" spc="70" dirty="0" smtClean="0">
                <a:solidFill>
                  <a:srgbClr val="565656"/>
                </a:solidFill>
                <a:latin typeface="Times New Roman"/>
                <a:cs typeface="Times New Roman"/>
              </a:rPr>
              <a:t>06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009892" y="2490978"/>
            <a:ext cx="31686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2885" algn="l"/>
              </a:tabLst>
            </a:pPr>
            <a:r>
              <a:rPr sz="1575" spc="120" baseline="26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1	</a:t>
            </a:r>
            <a:r>
              <a:rPr sz="800" spc="409" dirty="0" smtClean="0">
                <a:solidFill>
                  <a:srgbClr val="565656"/>
                </a:solidFill>
                <a:latin typeface="Times New Roman"/>
                <a:cs typeface="Times New Roman"/>
              </a:rPr>
              <a:t>/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053844" y="2577084"/>
            <a:ext cx="114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531867" y="2617978"/>
            <a:ext cx="2159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i="1" spc="-95" dirty="0" smtClean="0">
                <a:solidFill>
                  <a:srgbClr val="565656"/>
                </a:solidFill>
                <a:latin typeface="Arial"/>
                <a:cs typeface="Arial"/>
              </a:rPr>
              <a:t>1._7</a:t>
            </a:r>
            <a:endParaRPr sz="950">
              <a:latin typeface="Arial"/>
              <a:cs typeface="Arial"/>
            </a:endParaRPr>
          </a:p>
          <a:p>
            <a:pPr marL="48895">
              <a:lnSpc>
                <a:spcPts val="1065"/>
              </a:lnSpc>
            </a:pPr>
            <a:r>
              <a:rPr sz="1050" spc="75" dirty="0" smtClean="0">
                <a:solidFill>
                  <a:srgbClr val="565656"/>
                </a:solidFill>
                <a:latin typeface="Times New Roman"/>
                <a:cs typeface="Times New Roman"/>
              </a:rPr>
              <a:t>26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188200" y="2656332"/>
            <a:ext cx="13843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635" dirty="0" smtClean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053844" y="2738628"/>
            <a:ext cx="11303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3D3D3D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sz="900" spc="235" dirty="0" smtClean="0">
                <a:solidFill>
                  <a:srgbClr val="565656"/>
                </a:solidFill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995676" y="2633471"/>
            <a:ext cx="66548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52145" algn="l"/>
              </a:tabLst>
            </a:pPr>
            <a:r>
              <a:rPr sz="1800" i="1" spc="-175" dirty="0" smtClean="0">
                <a:solidFill>
                  <a:srgbClr val="565656"/>
                </a:solidFill>
                <a:latin typeface="Times New Roman"/>
                <a:cs typeface="Times New Roman"/>
              </a:rPr>
              <a:t>rx</a:t>
            </a:r>
            <a:r>
              <a:rPr sz="1800" i="1" u="sng" spc="-2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-w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991604" y="2749803"/>
            <a:ext cx="33528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100" spc="2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3	</a:t>
            </a:r>
            <a:r>
              <a:rPr sz="800" spc="409" dirty="0" smtClean="0">
                <a:solidFill>
                  <a:srgbClr val="696969"/>
                </a:solidFill>
                <a:latin typeface="Times New Roman"/>
                <a:cs typeface="Times New Roman"/>
              </a:rPr>
              <a:t>/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995676" y="2863088"/>
            <a:ext cx="31623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95" dirty="0" smtClean="0">
                <a:solidFill>
                  <a:srgbClr val="565656"/>
                </a:solidFill>
                <a:latin typeface="Arial"/>
                <a:cs typeface="Arial"/>
              </a:rPr>
              <a:t>I"!"'H:»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955028" y="2884170"/>
            <a:ext cx="157480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ts val="1235"/>
              </a:lnSpc>
            </a:pPr>
            <a:r>
              <a:rPr sz="1050" spc="105" dirty="0" smtClean="0">
                <a:solidFill>
                  <a:srgbClr val="565656"/>
                </a:solidFill>
                <a:latin typeface="Times New Roman"/>
                <a:cs typeface="Times New Roman"/>
              </a:rPr>
              <a:t>4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30"/>
              </a:lnSpc>
            </a:pPr>
            <a:r>
              <a:rPr sz="1050" spc="-180" dirty="0" smtClean="0">
                <a:solidFill>
                  <a:srgbClr val="696969"/>
                </a:solidFill>
                <a:latin typeface="Times New Roman"/>
                <a:cs typeface="Times New Roman"/>
              </a:rPr>
              <a:t>_5_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201916" y="2921508"/>
            <a:ext cx="14414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215" dirty="0" smtClean="0">
                <a:solidFill>
                  <a:srgbClr val="565656"/>
                </a:solidFill>
                <a:latin typeface="Arial"/>
                <a:cs typeface="Arial"/>
              </a:rPr>
              <a:t>./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008123" y="2997453"/>
            <a:ext cx="10033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 smtClean="0">
                <a:solidFill>
                  <a:srgbClr val="565656"/>
                </a:solidFill>
                <a:latin typeface="Times New Roman"/>
                <a:cs typeface="Times New Roman"/>
              </a:rPr>
              <a:t>_f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041848" y="3007614"/>
            <a:ext cx="26606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20" dirty="0" smtClean="0">
                <a:solidFill>
                  <a:srgbClr val="565656"/>
                </a:solidFill>
                <a:latin typeface="Arial"/>
                <a:cs typeface="Arial"/>
              </a:rPr>
              <a:t>.JA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582159" y="3023108"/>
            <a:ext cx="18732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285" dirty="0" smtClean="0">
                <a:solidFill>
                  <a:srgbClr val="565656"/>
                </a:solidFill>
                <a:latin typeface="Courier New"/>
                <a:cs typeface="Courier New"/>
              </a:rPr>
              <a:t>t.2.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ts val="960"/>
              </a:lnSpc>
            </a:pPr>
            <a:r>
              <a:rPr sz="950" spc="65" dirty="0" smtClean="0">
                <a:solidFill>
                  <a:srgbClr val="565656"/>
                </a:solidFill>
                <a:latin typeface="Arial"/>
                <a:cs typeface="Arial"/>
              </a:rPr>
              <a:t>13</a:t>
            </a:r>
            <a:endParaRPr sz="9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897628" y="3068180"/>
            <a:ext cx="295275" cy="422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6500"/>
              </a:lnSpc>
            </a:pPr>
            <a:r>
              <a:rPr sz="1450" spc="-50" dirty="0" smtClean="0">
                <a:solidFill>
                  <a:srgbClr val="565656"/>
                </a:solidFill>
                <a:latin typeface="Arial"/>
                <a:cs typeface="Arial"/>
              </a:rPr>
              <a:t>cso</a:t>
            </a:r>
            <a:r>
              <a:rPr sz="1450" spc="-2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565656"/>
                </a:solidFill>
                <a:latin typeface="Arial"/>
                <a:cs typeface="Arial"/>
              </a:rPr>
              <a:t>CS1</a:t>
            </a:r>
            <a:r>
              <a:rPr sz="1100" spc="-20" dirty="0" smtClean="0">
                <a:solidFill>
                  <a:srgbClr val="565656"/>
                </a:solidFill>
                <a:latin typeface="Arial"/>
                <a:cs typeface="Arial"/>
              </a:rPr>
              <a:t> CS2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201916" y="3071367"/>
            <a:ext cx="1390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220" dirty="0" smtClean="0">
                <a:solidFill>
                  <a:srgbClr val="565656"/>
                </a:solidFill>
                <a:latin typeface="Arial"/>
                <a:cs typeface="Arial"/>
              </a:rPr>
              <a:t>./</a:t>
            </a:r>
            <a:endParaRPr sz="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004820" y="3134614"/>
            <a:ext cx="32766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65" dirty="0" smtClean="0">
                <a:solidFill>
                  <a:srgbClr val="696969"/>
                </a:solidFill>
                <a:latin typeface="Arial"/>
                <a:cs typeface="Arial"/>
              </a:rPr>
              <a:t>[;:: </a:t>
            </a:r>
            <a:r>
              <a:rPr sz="950" spc="-13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45" dirty="0" smtClean="0">
                <a:solidFill>
                  <a:srgbClr val="3D3D3D"/>
                </a:solidFill>
                <a:latin typeface="Arial"/>
                <a:cs typeface="Arial"/>
              </a:rPr>
              <a:t>13</a:t>
            </a:r>
            <a:endParaRPr sz="9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000747" y="3172967"/>
            <a:ext cx="100965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70"/>
              </a:lnSpc>
            </a:pPr>
            <a:r>
              <a:rPr sz="900" spc="90" dirty="0" smtClean="0">
                <a:solidFill>
                  <a:srgbClr val="565656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sz="1050" spc="65" dirty="0" smtClean="0">
                <a:solidFill>
                  <a:srgbClr val="565656"/>
                </a:solidFill>
                <a:latin typeface="Times New Roman"/>
                <a:cs typeface="Times New Roman"/>
              </a:rPr>
              <a:t>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220204" y="3177540"/>
            <a:ext cx="11620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455" dirty="0" smtClean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endParaRPr sz="9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017267" y="3260090"/>
            <a:ext cx="15049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Jt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062970" y="3280917"/>
            <a:ext cx="259079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90" dirty="0" smtClean="0">
                <a:solidFill>
                  <a:srgbClr val="565656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550155" y="3381755"/>
            <a:ext cx="239395" cy="58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" spc="495" dirty="0" smtClean="0">
                <a:solidFill>
                  <a:srgbClr val="565656"/>
                </a:solidFill>
                <a:latin typeface="Times New Roman"/>
                <a:cs typeface="Times New Roman"/>
              </a:rPr>
              <a:t>-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561835" y="3350514"/>
            <a:ext cx="19621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85" dirty="0" smtClean="0">
                <a:solidFill>
                  <a:srgbClr val="3D3D3D"/>
                </a:solidFill>
                <a:latin typeface="Arial"/>
                <a:cs typeface="Arial"/>
              </a:rPr>
              <a:t>07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211059" y="3323844"/>
            <a:ext cx="12509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530" dirty="0" smtClean="0">
                <a:solidFill>
                  <a:srgbClr val="565656"/>
                </a:solidFill>
                <a:latin typeface="Arial"/>
                <a:cs typeface="Arial"/>
              </a:rPr>
              <a:t>/</a:t>
            </a:r>
            <a:endParaRPr sz="9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049272" y="3406140"/>
            <a:ext cx="11176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2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004820" y="3417823"/>
            <a:ext cx="132080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0" dirty="0" smtClean="0">
                <a:solidFill>
                  <a:srgbClr val="565656"/>
                </a:solidFill>
                <a:latin typeface="Arial"/>
                <a:cs typeface="Arial"/>
              </a:rPr>
              <a:t>I'""</a:t>
            </a:r>
            <a:endParaRPr sz="7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000747" y="3428238"/>
            <a:ext cx="33528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2885" algn="l"/>
              </a:tabLst>
            </a:pPr>
            <a:r>
              <a:rPr sz="1275" spc="-254" baseline="3267" dirty="0" smtClean="0">
                <a:solidFill>
                  <a:srgbClr val="565656"/>
                </a:solidFill>
                <a:latin typeface="Times New Roman"/>
                <a:cs typeface="Times New Roman"/>
              </a:rPr>
              <a:t>1:1	</a:t>
            </a:r>
            <a:r>
              <a:rPr sz="1050" spc="484" dirty="0" smtClean="0">
                <a:solidFill>
                  <a:srgbClr val="565656"/>
                </a:solidFill>
                <a:latin typeface="Times New Roman"/>
                <a:cs typeface="Times New Roman"/>
              </a:rPr>
              <a:t>/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985264" y="3530600"/>
            <a:ext cx="17272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8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818635" y="3527044"/>
            <a:ext cx="467359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5" dirty="0" smtClean="0">
                <a:solidFill>
                  <a:srgbClr val="3D3D3D"/>
                </a:solidFill>
                <a:latin typeface="Arial"/>
                <a:cs typeface="Arial"/>
              </a:rPr>
              <a:t>RESET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541011" y="3547871"/>
            <a:ext cx="21399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30" dirty="0" smtClean="0">
                <a:solidFill>
                  <a:srgbClr val="565656"/>
                </a:solidFill>
                <a:latin typeface="Arial"/>
                <a:cs typeface="Arial"/>
              </a:rPr>
              <a:t>_35_</a:t>
            </a:r>
            <a:endParaRPr sz="9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906771" y="3596449"/>
            <a:ext cx="226695" cy="42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7500"/>
              </a:lnSpc>
            </a:pPr>
            <a:r>
              <a:rPr sz="1350" spc="-25" dirty="0" smtClean="0">
                <a:solidFill>
                  <a:srgbClr val="3D3D3D"/>
                </a:solidFill>
                <a:latin typeface="Courier New"/>
                <a:cs typeface="Courier New"/>
              </a:rPr>
              <a:t>MR </a:t>
            </a:r>
            <a:r>
              <a:rPr sz="1100" spc="-70" dirty="0" smtClean="0">
                <a:solidFill>
                  <a:srgbClr val="3D3D3D"/>
                </a:solidFill>
                <a:latin typeface="Arial"/>
                <a:cs typeface="Arial"/>
              </a:rPr>
              <a:t>RO</a:t>
            </a:r>
            <a:r>
              <a:rPr sz="1100" spc="-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D3D3D"/>
                </a:solidFill>
                <a:latin typeface="Arial"/>
                <a:cs typeface="Arial"/>
              </a:rPr>
              <a:t>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077203" y="3417823"/>
            <a:ext cx="669290" cy="1322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3970" algn="r">
              <a:lnSpc>
                <a:spcPct val="100000"/>
              </a:lnSpc>
            </a:pPr>
            <a:r>
              <a:rPr sz="1600" spc="-145" dirty="0" smtClean="0">
                <a:solidFill>
                  <a:srgbClr val="3D3D3D"/>
                </a:solidFill>
                <a:latin typeface="Times New Roman"/>
                <a:cs typeface="Times New Roman"/>
              </a:rPr>
              <a:t>oa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 marL="268605" marR="29845" indent="137160" algn="r">
              <a:lnSpc>
                <a:spcPts val="1220"/>
              </a:lnSpc>
            </a:pPr>
            <a:r>
              <a:rPr sz="1100" spc="-10" dirty="0" smtClean="0">
                <a:solidFill>
                  <a:srgbClr val="565656"/>
                </a:solidFill>
                <a:latin typeface="Arial"/>
                <a:cs typeface="Arial"/>
              </a:rPr>
              <a:t>SIN</a:t>
            </a:r>
            <a:r>
              <a:rPr sz="1100" spc="-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100" spc="-65" dirty="0" smtClean="0">
                <a:solidFill>
                  <a:srgbClr val="565656"/>
                </a:solidFill>
                <a:latin typeface="Arial"/>
                <a:cs typeface="Arial"/>
              </a:rPr>
              <a:t>SOUT</a:t>
            </a:r>
            <a:endParaRPr sz="1100">
              <a:latin typeface="Arial"/>
              <a:cs typeface="Arial"/>
            </a:endParaRPr>
          </a:p>
          <a:p>
            <a:pPr marR="22225" algn="r">
              <a:lnSpc>
                <a:spcPts val="1580"/>
              </a:lnSpc>
              <a:spcBef>
                <a:spcPts val="240"/>
              </a:spcBef>
            </a:pPr>
            <a:r>
              <a:rPr sz="1350" spc="-100" dirty="0" smtClean="0">
                <a:solidFill>
                  <a:srgbClr val="3D3D3D"/>
                </a:solidFill>
                <a:latin typeface="Courier New"/>
                <a:cs typeface="Courier New"/>
              </a:rPr>
              <a:t>BAUOOUT</a:t>
            </a:r>
            <a:endParaRPr sz="1350">
              <a:latin typeface="Courier New"/>
              <a:cs typeface="Courier New"/>
            </a:endParaRPr>
          </a:p>
          <a:p>
            <a:pPr marR="32384" algn="r">
              <a:lnSpc>
                <a:spcPts val="1115"/>
              </a:lnSpc>
            </a:pPr>
            <a:r>
              <a:rPr sz="1150" spc="-1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RCLK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8"/>
              </a:spcBef>
            </a:pPr>
            <a:endParaRPr sz="500"/>
          </a:p>
          <a:p>
            <a:pPr marR="12700" algn="r">
              <a:lnSpc>
                <a:spcPct val="100000"/>
              </a:lnSpc>
            </a:pPr>
            <a:r>
              <a:rPr sz="1350" spc="-130" dirty="0" smtClean="0">
                <a:solidFill>
                  <a:srgbClr val="3D3D3D"/>
                </a:solidFill>
                <a:latin typeface="Courier New"/>
                <a:cs typeface="Courier New"/>
              </a:rPr>
              <a:t>RTS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910076" y="3776726"/>
            <a:ext cx="230504" cy="450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>
              <a:lnSpc>
                <a:spcPct val="100000"/>
              </a:lnSpc>
            </a:pPr>
            <a:r>
              <a:rPr sz="1150" spc="-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RO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1100" spc="-120" dirty="0" smtClean="0">
                <a:solidFill>
                  <a:srgbClr val="3D3D3D"/>
                </a:solidFill>
                <a:latin typeface="Arial"/>
                <a:cs typeface="Arial"/>
              </a:rPr>
              <a:t>WR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918452" y="3693414"/>
            <a:ext cx="1790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75" dirty="0" smtClean="0">
                <a:solidFill>
                  <a:srgbClr val="565656"/>
                </a:solidFill>
                <a:latin typeface="Times New Roman"/>
                <a:cs typeface="Times New Roman"/>
              </a:rPr>
              <a:t>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659884" y="3815842"/>
            <a:ext cx="11112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4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909307" y="3826002"/>
            <a:ext cx="1790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75" dirty="0" smtClean="0">
                <a:solidFill>
                  <a:srgbClr val="696969"/>
                </a:solidFill>
                <a:latin typeface="Times New Roman"/>
                <a:cs typeface="Times New Roman"/>
              </a:rPr>
              <a:t>11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609591" y="3958335"/>
            <a:ext cx="18351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015" dirty="0" smtClean="0">
                <a:solidFill>
                  <a:srgbClr val="696969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897628" y="3961383"/>
            <a:ext cx="2444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65" dirty="0" smtClean="0">
                <a:solidFill>
                  <a:srgbClr val="565656"/>
                </a:solidFill>
                <a:latin typeface="Arial"/>
                <a:cs typeface="Arial"/>
              </a:rPr>
              <a:t>WR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586732" y="4081017"/>
            <a:ext cx="1720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 smtClean="0">
                <a:solidFill>
                  <a:srgbClr val="3D3D3D"/>
                </a:solidFill>
                <a:latin typeface="Arial"/>
                <a:cs typeface="Arial"/>
              </a:rPr>
              <a:t>18</a:t>
            </a:r>
            <a:endParaRPr sz="9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897628" y="4053078"/>
            <a:ext cx="395605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95"/>
              </a:lnSpc>
            </a:pPr>
            <a:r>
              <a:rPr sz="1350" spc="55" dirty="0" smtClean="0">
                <a:solidFill>
                  <a:srgbClr val="565656"/>
                </a:solidFill>
                <a:latin typeface="Courier New"/>
                <a:cs typeface="Courier New"/>
              </a:rPr>
              <a:t>WR</a:t>
            </a:r>
            <a:endParaRPr sz="1350">
              <a:latin typeface="Courier New"/>
              <a:cs typeface="Courier New"/>
            </a:endParaRPr>
          </a:p>
          <a:p>
            <a:pPr marL="21590">
              <a:lnSpc>
                <a:spcPts val="1135"/>
              </a:lnSpc>
            </a:pPr>
            <a:r>
              <a:rPr sz="1350" spc="-90" dirty="0" smtClean="0">
                <a:solidFill>
                  <a:srgbClr val="3D3D3D"/>
                </a:solidFill>
                <a:latin typeface="Courier New"/>
                <a:cs typeface="Courier New"/>
              </a:rPr>
              <a:t>ADS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ts val="1200"/>
              </a:lnSpc>
              <a:spcBef>
                <a:spcPts val="45"/>
              </a:spcBef>
            </a:pPr>
            <a:endParaRPr sz="1200"/>
          </a:p>
          <a:p>
            <a:pPr marL="21590" marR="12700">
              <a:lnSpc>
                <a:spcPct val="76400"/>
              </a:lnSpc>
            </a:pPr>
            <a:r>
              <a:rPr sz="1100" spc="-170" dirty="0" smtClean="0">
                <a:solidFill>
                  <a:srgbClr val="3D3D3D"/>
                </a:solidFill>
                <a:latin typeface="Arial"/>
                <a:cs typeface="Arial"/>
              </a:rPr>
              <a:t>X</a:t>
            </a:r>
            <a:r>
              <a:rPr sz="1100" spc="-16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spc="-95" dirty="0" smtClean="0">
                <a:latin typeface="Arial"/>
                <a:cs typeface="Arial"/>
              </a:rPr>
              <a:t>I</a:t>
            </a:r>
            <a:r>
              <a:rPr sz="1100" spc="110" dirty="0" smtClean="0">
                <a:solidFill>
                  <a:srgbClr val="565656"/>
                </a:solidFill>
                <a:latin typeface="Arial"/>
                <a:cs typeface="Arial"/>
              </a:rPr>
              <a:t>N</a:t>
            </a:r>
            <a:r>
              <a:rPr sz="1100" spc="40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100" spc="-65" dirty="0" smtClean="0">
                <a:solidFill>
                  <a:srgbClr val="565656"/>
                </a:solidFill>
                <a:latin typeface="Arial"/>
                <a:cs typeface="Arial"/>
              </a:rPr>
              <a:t>XOUT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817868" y="4082033"/>
            <a:ext cx="27940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14" dirty="0" smtClean="0">
                <a:solidFill>
                  <a:srgbClr val="565656"/>
                </a:solidFill>
                <a:latin typeface="Times New Roman"/>
                <a:cs typeface="Times New Roman"/>
              </a:rPr>
              <a:t>....</a:t>
            </a:r>
            <a:r>
              <a:rPr sz="1050" spc="-75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1050" spc="75" dirty="0" smtClean="0">
                <a:solidFill>
                  <a:srgbClr val="565656"/>
                </a:solidFill>
                <a:latin typeface="Times New Roman"/>
                <a:cs typeface="Times New Roman"/>
              </a:rPr>
              <a:t>15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568444" y="4200905"/>
            <a:ext cx="18288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25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817868" y="4157217"/>
            <a:ext cx="27051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595" dirty="0" smtClean="0">
                <a:solidFill>
                  <a:srgbClr val="565656"/>
                </a:solidFill>
                <a:latin typeface="Courier New"/>
                <a:cs typeface="Courier New"/>
              </a:rPr>
              <a:t>.....</a:t>
            </a:r>
            <a:r>
              <a:rPr sz="1250" spc="-459" dirty="0" smtClean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250" spc="95" dirty="0" smtClean="0">
                <a:solidFill>
                  <a:srgbClr val="565656"/>
                </a:solidFill>
                <a:latin typeface="Courier New"/>
                <a:cs typeface="Courier New"/>
              </a:rPr>
              <a:t>9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320788" y="4212844"/>
            <a:ext cx="9144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210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506718" y="4383023"/>
            <a:ext cx="413384" cy="46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50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3000" spc="-459" dirty="0" smtClean="0">
                <a:solidFill>
                  <a:srgbClr val="565656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586732" y="4435094"/>
            <a:ext cx="179070" cy="325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150" spc="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16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150"/>
              </a:lnSpc>
            </a:pPr>
            <a:r>
              <a:rPr sz="1200" spc="-2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11_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875913" y="4487164"/>
            <a:ext cx="25844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305" dirty="0" smtClean="0">
                <a:solidFill>
                  <a:srgbClr val="565656"/>
                </a:solidFill>
                <a:latin typeface="Arial"/>
                <a:cs typeface="Arial"/>
              </a:rPr>
              <a:t>32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447535" y="4683759"/>
            <a:ext cx="29337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0" dirty="0" smtClean="0">
                <a:solidFill>
                  <a:srgbClr val="565656"/>
                </a:solidFill>
                <a:latin typeface="Arial"/>
                <a:cs typeface="Arial"/>
              </a:rPr>
              <a:t>CTS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022922" y="4483607"/>
            <a:ext cx="235585" cy="350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390" dirty="0" smtClean="0">
                <a:solidFill>
                  <a:srgbClr val="565656"/>
                </a:solidFill>
                <a:latin typeface="Courier New"/>
                <a:cs typeface="Courier New"/>
              </a:rPr>
              <a:t>r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175252" y="4728464"/>
            <a:ext cx="7874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35" dirty="0" smtClean="0">
                <a:solidFill>
                  <a:srgbClr val="696969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032752" y="4715002"/>
            <a:ext cx="22542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120" dirty="0" smtClean="0">
                <a:solidFill>
                  <a:srgbClr val="696969"/>
                </a:solidFill>
                <a:latin typeface="Arial"/>
                <a:cs typeface="Arial"/>
              </a:rPr>
              <a:t>t-</a:t>
            </a:r>
            <a:endParaRPr sz="21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417567" y="4837429"/>
            <a:ext cx="42545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u="heavy" dirty="0" smtClean="0">
                <a:solidFill>
                  <a:srgbClr val="565656"/>
                </a:solidFill>
                <a:latin typeface="Times New Roman"/>
                <a:cs typeface="Times New Roman"/>
              </a:rPr>
              <a:t>   </a:t>
            </a:r>
            <a:r>
              <a:rPr sz="1150" u="heavy" spc="-7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150" u="heavy" spc="459" dirty="0" smtClean="0">
                <a:solidFill>
                  <a:srgbClr val="565656"/>
                </a:solidFill>
                <a:latin typeface="Times New Roman"/>
                <a:cs typeface="Times New Roman"/>
              </a:rPr>
              <a:t>24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433820" y="4775454"/>
            <a:ext cx="302895" cy="333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>
              <a:lnSpc>
                <a:spcPts val="1545"/>
              </a:lnSpc>
            </a:pPr>
            <a:r>
              <a:rPr sz="1350" spc="-125" dirty="0" smtClean="0">
                <a:solidFill>
                  <a:srgbClr val="3D3D3D"/>
                </a:solidFill>
                <a:latin typeface="Courier New"/>
                <a:cs typeface="Courier New"/>
              </a:rPr>
              <a:t>OTR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ts val="985"/>
              </a:lnSpc>
            </a:pPr>
            <a:r>
              <a:rPr sz="1050" spc="-40" dirty="0" smtClean="0">
                <a:solidFill>
                  <a:srgbClr val="565656"/>
                </a:solidFill>
                <a:latin typeface="Arial"/>
                <a:cs typeface="Arial"/>
              </a:rPr>
              <a:t>OSR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416300" y="4952492"/>
            <a:ext cx="7658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000" spc="-110" dirty="0" smtClean="0">
                <a:solidFill>
                  <a:srgbClr val="3D3D3D"/>
                </a:solidFill>
                <a:latin typeface="Arial"/>
                <a:cs typeface="Arial"/>
              </a:rPr>
              <a:t>8</a:t>
            </a:r>
            <a:r>
              <a:rPr sz="1000" spc="-55" dirty="0" smtClean="0">
                <a:solidFill>
                  <a:srgbClr val="909090"/>
                </a:solidFill>
                <a:latin typeface="Arial"/>
                <a:cs typeface="Arial"/>
              </a:rPr>
              <a:t>.</a:t>
            </a:r>
            <a:r>
              <a:rPr sz="1000" spc="5" dirty="0" smtClean="0">
                <a:solidFill>
                  <a:srgbClr val="565656"/>
                </a:solidFill>
                <a:latin typeface="Arial"/>
                <a:cs typeface="Arial"/>
              </a:rPr>
              <a:t>432 </a:t>
            </a:r>
            <a:r>
              <a:rPr sz="1000" spc="60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000" spc="30" dirty="0" smtClean="0">
                <a:solidFill>
                  <a:srgbClr val="565656"/>
                </a:solidFill>
                <a:latin typeface="Arial"/>
                <a:cs typeface="Arial"/>
              </a:rPr>
              <a:t>MHz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509008" y="4962652"/>
            <a:ext cx="84709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355" dirty="0" smtClean="0">
                <a:solidFill>
                  <a:srgbClr val="909090"/>
                </a:solidFill>
                <a:latin typeface="Times New Roman"/>
                <a:cs typeface="Times New Roman"/>
              </a:rPr>
              <a:t>_</a:t>
            </a:r>
            <a:r>
              <a:rPr sz="1100" spc="-150" dirty="0" smtClean="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sz="1100" spc="-20" dirty="0" smtClean="0">
                <a:solidFill>
                  <a:srgbClr val="565656"/>
                </a:solidFill>
                <a:latin typeface="Times New Roman"/>
                <a:cs typeface="Times New Roman"/>
              </a:rPr>
              <a:t>2! </a:t>
            </a:r>
            <a:r>
              <a:rPr sz="1100" spc="-13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5656"/>
                </a:solidFill>
                <a:latin typeface="Times New Roman"/>
                <a:cs typeface="Times New Roman"/>
              </a:rPr>
              <a:t>;:; </a:t>
            </a:r>
            <a:r>
              <a:rPr sz="1100" spc="-3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650" spc="-127" baseline="20202" dirty="0" smtClean="0">
                <a:solidFill>
                  <a:srgbClr val="3D3D3D"/>
                </a:solidFill>
                <a:latin typeface="Arial"/>
                <a:cs typeface="Arial"/>
              </a:rPr>
              <a:t>TXROY</a:t>
            </a:r>
            <a:endParaRPr sz="1650" baseline="20202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813295" y="4760976"/>
            <a:ext cx="426720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40" dirty="0" smtClean="0">
                <a:solidFill>
                  <a:srgbClr val="565656"/>
                </a:solidFill>
                <a:latin typeface="Arial"/>
                <a:cs typeface="Arial"/>
              </a:rPr>
              <a:t>p.</a:t>
            </a:r>
            <a:r>
              <a:rPr sz="1600" spc="-14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3600" spc="944" baseline="-16203" dirty="0" smtClean="0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endParaRPr sz="3600" baseline="-16203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554728" y="5004054"/>
            <a:ext cx="82550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25" spc="-44" baseline="-21739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r>
              <a:rPr sz="1725" spc="-44" baseline="-21739" dirty="0" smtClean="0">
                <a:solidFill>
                  <a:srgbClr val="797979"/>
                </a:solidFill>
                <a:latin typeface="Arial"/>
                <a:cs typeface="Arial"/>
              </a:rPr>
              <a:t>: </a:t>
            </a:r>
            <a:r>
              <a:rPr sz="1725" spc="-217" baseline="-21739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725" spc="600" baseline="-21739" dirty="0" smtClean="0">
                <a:solidFill>
                  <a:srgbClr val="565656"/>
                </a:solidFill>
                <a:latin typeface="Arial"/>
                <a:cs typeface="Arial"/>
              </a:rPr>
              <a:t>- </a:t>
            </a:r>
            <a:r>
              <a:rPr sz="1725" spc="-89" baseline="-21739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350" spc="-110" dirty="0" smtClean="0">
                <a:solidFill>
                  <a:srgbClr val="3D3D3D"/>
                </a:solidFill>
                <a:latin typeface="Courier New"/>
                <a:cs typeface="Courier New"/>
              </a:rPr>
              <a:t>RXROY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324091" y="5056885"/>
            <a:ext cx="423545" cy="697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8425" algn="ctr">
              <a:lnSpc>
                <a:spcPts val="1235"/>
              </a:lnSpc>
            </a:pPr>
            <a:r>
              <a:rPr sz="1150" spc="-90" dirty="0" smtClean="0">
                <a:solidFill>
                  <a:srgbClr val="3D3D3D"/>
                </a:solidFill>
                <a:latin typeface="Times New Roman"/>
                <a:cs typeface="Times New Roman"/>
              </a:rPr>
              <a:t>OCD</a:t>
            </a:r>
            <a:endParaRPr sz="1150">
              <a:latin typeface="Times New Roman"/>
              <a:cs typeface="Times New Roman"/>
            </a:endParaRPr>
          </a:p>
          <a:p>
            <a:pPr marL="277495">
              <a:lnSpc>
                <a:spcPts val="1120"/>
              </a:lnSpc>
            </a:pPr>
            <a:r>
              <a:rPr sz="1350" spc="-300" dirty="0" smtClean="0">
                <a:solidFill>
                  <a:srgbClr val="565656"/>
                </a:solidFill>
                <a:latin typeface="Courier New"/>
                <a:cs typeface="Courier New"/>
              </a:rPr>
              <a:t>Rl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ts val="550"/>
              </a:lnSpc>
              <a:spcBef>
                <a:spcPts val="2"/>
              </a:spcBef>
            </a:pPr>
            <a:endParaRPr sz="550"/>
          </a:p>
          <a:p>
            <a:pPr algn="ctr">
              <a:lnSpc>
                <a:spcPct val="100000"/>
              </a:lnSpc>
            </a:pPr>
            <a:r>
              <a:rPr sz="1050" spc="75" dirty="0" smtClean="0">
                <a:solidFill>
                  <a:srgbClr val="565656"/>
                </a:solidFill>
                <a:latin typeface="Arial"/>
                <a:cs typeface="Arial"/>
              </a:rPr>
              <a:t>OUT1</a:t>
            </a:r>
            <a:endParaRPr sz="1050">
              <a:latin typeface="Arial"/>
              <a:cs typeface="Arial"/>
            </a:endParaRPr>
          </a:p>
          <a:p>
            <a:pPr marR="6985" algn="ctr">
              <a:lnSpc>
                <a:spcPts val="1235"/>
              </a:lnSpc>
            </a:pPr>
            <a:r>
              <a:rPr sz="1100" spc="20" dirty="0" smtClean="0">
                <a:solidFill>
                  <a:srgbClr val="3D3D3D"/>
                </a:solidFill>
                <a:latin typeface="Arial"/>
                <a:cs typeface="Arial"/>
              </a:rPr>
              <a:t>OlJT2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032752" y="4981194"/>
            <a:ext cx="223520" cy="354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25" dirty="0" smtClean="0">
                <a:solidFill>
                  <a:srgbClr val="696969"/>
                </a:solidFill>
                <a:latin typeface="Times New Roman"/>
                <a:cs typeface="Times New Roman"/>
              </a:rPr>
              <a:t>r-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554728" y="5247894"/>
            <a:ext cx="13208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5" dirty="0" smtClean="0">
                <a:solidFill>
                  <a:srgbClr val="565656"/>
                </a:solidFill>
                <a:latin typeface="Times New Roman"/>
                <a:cs typeface="Times New Roman"/>
              </a:rPr>
              <a:t>31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906771" y="5166614"/>
            <a:ext cx="34417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150" spc="5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001$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075"/>
              </a:lnSpc>
            </a:pPr>
            <a:r>
              <a:rPr sz="1100" spc="-40" dirty="0" smtClean="0">
                <a:solidFill>
                  <a:srgbClr val="3D3D3D"/>
                </a:solidFill>
                <a:latin typeface="Arial"/>
                <a:cs typeface="Arial"/>
              </a:rPr>
              <a:t>INTR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188967" y="5547614"/>
            <a:ext cx="30734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-305" dirty="0" smtClean="0">
                <a:solidFill>
                  <a:srgbClr val="E6E6E6"/>
                </a:solidFill>
                <a:latin typeface="Arial"/>
                <a:cs typeface="Arial"/>
              </a:rPr>
              <a:t>'</a:t>
            </a:r>
            <a:r>
              <a:rPr sz="1750" spc="-190" dirty="0" smtClean="0">
                <a:solidFill>
                  <a:srgbClr val="797979"/>
                </a:solidFill>
                <a:latin typeface="Arial"/>
                <a:cs typeface="Arial"/>
              </a:rPr>
              <a:t>-</a:t>
            </a:r>
            <a:r>
              <a:rPr sz="1750" spc="-855" dirty="0" smtClean="0">
                <a:solidFill>
                  <a:srgbClr val="797979"/>
                </a:solidFill>
                <a:latin typeface="Arial"/>
                <a:cs typeface="Arial"/>
              </a:rPr>
              <a:t>=</a:t>
            </a:r>
            <a:r>
              <a:rPr sz="975" spc="44" baseline="4273" dirty="0" smtClean="0">
                <a:solidFill>
                  <a:srgbClr val="797979"/>
                </a:solidFill>
                <a:latin typeface="Times New Roman"/>
                <a:cs typeface="Times New Roman"/>
              </a:rPr>
              <a:t>-,</a:t>
            </a:r>
            <a:r>
              <a:rPr sz="975" spc="-179" baseline="4273" dirty="0" smtClean="0">
                <a:solidFill>
                  <a:srgbClr val="797979"/>
                </a:solidFill>
                <a:latin typeface="Times New Roman"/>
                <a:cs typeface="Times New Roman"/>
              </a:rPr>
              <a:t>:</a:t>
            </a:r>
            <a:r>
              <a:rPr sz="1750" spc="-890" dirty="0" smtClean="0">
                <a:solidFill>
                  <a:srgbClr val="797979"/>
                </a:solidFill>
                <a:latin typeface="Arial"/>
                <a:cs typeface="Arial"/>
              </a:rPr>
              <a:t>=</a:t>
            </a:r>
            <a:r>
              <a:rPr sz="975" spc="44" baseline="4273" dirty="0" smtClean="0">
                <a:solidFill>
                  <a:srgbClr val="797979"/>
                </a:solidFill>
                <a:latin typeface="Times New Roman"/>
                <a:cs typeface="Times New Roman"/>
              </a:rPr>
              <a:t>:-</a:t>
            </a:r>
            <a:r>
              <a:rPr sz="975" spc="-127" baseline="4273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1750" spc="-190" dirty="0" smtClean="0">
                <a:solidFill>
                  <a:srgbClr val="797979"/>
                </a:solidFill>
                <a:latin typeface="Arial"/>
                <a:cs typeface="Arial"/>
              </a:rPr>
              <a:t>-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808723" y="5537961"/>
            <a:ext cx="132715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,....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533135" y="5760211"/>
            <a:ext cx="40132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6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16550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412228" y="3719576"/>
            <a:ext cx="374650" cy="340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8000"/>
              </a:lnSpc>
            </a:pPr>
            <a:r>
              <a:rPr sz="1000" spc="35" dirty="0" smtClean="0">
                <a:solidFill>
                  <a:srgbClr val="565656"/>
                </a:solidFill>
                <a:latin typeface="Arial"/>
                <a:cs typeface="Arial"/>
              </a:rPr>
              <a:t>Sefial</a:t>
            </a:r>
            <a:r>
              <a:rPr sz="1000" spc="2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656"/>
                </a:solidFill>
                <a:latin typeface="Arial"/>
                <a:cs typeface="Arial"/>
              </a:rPr>
              <a:t>data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82828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8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058784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Aft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 divisor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it </a:t>
            </a:r>
            <a:r>
              <a:rPr sz="3200" spc="0" dirty="0" smtClean="0">
                <a:latin typeface="Arial"/>
                <a:cs typeface="Arial"/>
              </a:rPr>
              <a:t>is still 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822322"/>
            <a:ext cx="8485505" cy="401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3423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 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F2H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Figure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1–45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6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1–4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control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1655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0604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mitt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10" dirty="0" smtClean="0">
                <a:latin typeface="Arial"/>
                <a:cs typeface="Arial"/>
              </a:rPr>
              <a:t>r (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25" dirty="0" smtClean="0">
                <a:latin typeface="Arial"/>
                <a:cs typeface="Arial"/>
              </a:rPr>
              <a:t>=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),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ars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nsmi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ece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FIFOs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ides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rol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16550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1891" y="2281427"/>
            <a:ext cx="598932" cy="0"/>
          </a:xfrm>
          <a:custGeom>
            <a:avLst/>
            <a:gdLst/>
            <a:ahLst/>
            <a:cxnLst/>
            <a:rect l="l" t="t" r="r" b="b"/>
            <a:pathLst>
              <a:path w="598932">
                <a:moveTo>
                  <a:pt x="0" y="0"/>
                </a:moveTo>
                <a:lnTo>
                  <a:pt x="598932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4567" y="2354579"/>
            <a:ext cx="237744" cy="0"/>
          </a:xfrm>
          <a:custGeom>
            <a:avLst/>
            <a:gdLst/>
            <a:ahLst/>
            <a:cxnLst/>
            <a:rect l="l" t="t" r="r" b="b"/>
            <a:pathLst>
              <a:path w="237744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8216" y="2272283"/>
            <a:ext cx="0" cy="2706624"/>
          </a:xfrm>
          <a:custGeom>
            <a:avLst/>
            <a:gdLst/>
            <a:ahLst/>
            <a:cxnLst/>
            <a:rect l="l" t="t" r="r" b="b"/>
            <a:pathLst>
              <a:path h="2706624">
                <a:moveTo>
                  <a:pt x="0" y="2706624"/>
                </a:moveTo>
                <a:lnTo>
                  <a:pt x="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39944" y="2063241"/>
            <a:ext cx="1937385" cy="1180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20" dirty="0" smtClean="0">
                <a:solidFill>
                  <a:srgbClr val="4F4F4F"/>
                </a:solidFill>
                <a:latin typeface="Arial"/>
                <a:cs typeface="Arial"/>
              </a:rPr>
              <a:t>FIFO</a:t>
            </a:r>
            <a:r>
              <a:rPr sz="1250" spc="-3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5" dirty="0" smtClean="0">
                <a:solidFill>
                  <a:srgbClr val="4F4F4F"/>
                </a:solidFill>
                <a:latin typeface="Arial"/>
                <a:cs typeface="Arial"/>
              </a:rPr>
              <a:t>Enable</a:t>
            </a:r>
            <a:endParaRPr sz="1250">
              <a:latin typeface="Arial"/>
              <a:cs typeface="Arial"/>
            </a:endParaRPr>
          </a:p>
          <a:p>
            <a:pPr marL="227329">
              <a:lnSpc>
                <a:spcPts val="1275"/>
              </a:lnSpc>
            </a:pPr>
            <a:r>
              <a:rPr sz="1250" spc="150" dirty="0" smtClean="0">
                <a:solidFill>
                  <a:srgbClr val="4F4F4F"/>
                </a:solidFill>
                <a:latin typeface="Arial"/>
                <a:cs typeface="Arial"/>
              </a:rPr>
              <a:t>0</a:t>
            </a:r>
            <a:r>
              <a:rPr sz="1250" spc="-1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135" dirty="0" smtClean="0">
                <a:solidFill>
                  <a:srgbClr val="626262"/>
                </a:solidFill>
                <a:latin typeface="Arial"/>
                <a:cs typeface="Arial"/>
              </a:rPr>
              <a:t>=</a:t>
            </a:r>
            <a:r>
              <a:rPr sz="1250" spc="-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-15" dirty="0" smtClean="0">
                <a:solidFill>
                  <a:srgbClr val="3F3F3F"/>
                </a:solidFill>
                <a:latin typeface="Arial"/>
                <a:cs typeface="Arial"/>
              </a:rPr>
              <a:t>d</a:t>
            </a:r>
            <a:r>
              <a:rPr sz="1250" spc="30" dirty="0" smtClean="0">
                <a:solidFill>
                  <a:srgbClr val="626262"/>
                </a:solidFill>
                <a:latin typeface="Arial"/>
                <a:cs typeface="Arial"/>
              </a:rPr>
              <a:t>isa</a:t>
            </a:r>
            <a:r>
              <a:rPr sz="1250" spc="-15" dirty="0" smtClean="0">
                <a:solidFill>
                  <a:srgbClr val="626262"/>
                </a:solidFill>
                <a:latin typeface="Arial"/>
                <a:cs typeface="Arial"/>
              </a:rPr>
              <a:t>b</a:t>
            </a:r>
            <a:r>
              <a:rPr sz="1250" spc="0" dirty="0" smtClean="0">
                <a:solidFill>
                  <a:srgbClr val="3F3F3F"/>
                </a:solidFill>
                <a:latin typeface="Arial"/>
                <a:cs typeface="Arial"/>
              </a:rPr>
              <a:t>le </a:t>
            </a:r>
            <a:r>
              <a:rPr sz="1250" spc="5" dirty="0" smtClean="0">
                <a:solidFill>
                  <a:srgbClr val="4F4F4F"/>
                </a:solidFill>
                <a:latin typeface="Arial"/>
                <a:cs typeface="Arial"/>
              </a:rPr>
              <a:t>the</a:t>
            </a:r>
            <a:r>
              <a:rPr sz="1250" spc="4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25" dirty="0" smtClean="0">
                <a:solidFill>
                  <a:srgbClr val="4F4F4F"/>
                </a:solidFill>
                <a:latin typeface="Arial"/>
                <a:cs typeface="Arial"/>
              </a:rPr>
              <a:t>FIFO</a:t>
            </a:r>
            <a:endParaRPr sz="1250">
              <a:latin typeface="Arial"/>
              <a:cs typeface="Arial"/>
            </a:endParaRPr>
          </a:p>
          <a:p>
            <a:pPr marL="241300">
              <a:lnSpc>
                <a:spcPts val="1290"/>
              </a:lnSpc>
            </a:pPr>
            <a:r>
              <a:rPr sz="1200" spc="210" dirty="0" smtClean="0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r>
              <a:rPr sz="1200" spc="-14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250" spc="55" dirty="0" smtClean="0">
                <a:solidFill>
                  <a:srgbClr val="626262"/>
                </a:solidFill>
                <a:latin typeface="Arial"/>
                <a:cs typeface="Arial"/>
              </a:rPr>
              <a:t>=enable</a:t>
            </a:r>
            <a:r>
              <a:rPr sz="1250" spc="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300" spc="-20" dirty="0" smtClean="0">
                <a:solidFill>
                  <a:srgbClr val="4F4F4F"/>
                </a:solidFill>
                <a:latin typeface="Arial"/>
                <a:cs typeface="Arial"/>
              </a:rPr>
              <a:t>the</a:t>
            </a:r>
            <a:r>
              <a:rPr sz="1300" spc="6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20" dirty="0" smtClean="0">
                <a:solidFill>
                  <a:srgbClr val="4F4F4F"/>
                </a:solidFill>
                <a:latin typeface="Arial"/>
                <a:cs typeface="Arial"/>
              </a:rPr>
              <a:t>F</a:t>
            </a:r>
            <a:r>
              <a:rPr sz="1250" spc="-30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50" spc="-55" dirty="0" smtClean="0">
                <a:solidFill>
                  <a:srgbClr val="626262"/>
                </a:solidFill>
                <a:latin typeface="Arial"/>
                <a:cs typeface="Arial"/>
              </a:rPr>
              <a:t>F</a:t>
            </a:r>
            <a:r>
              <a:rPr sz="1250" spc="145" dirty="0" smtClean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67"/>
              </a:spcBef>
            </a:pPr>
            <a:endParaRPr sz="1000"/>
          </a:p>
          <a:p>
            <a:pPr marL="12700">
              <a:lnSpc>
                <a:spcPts val="1535"/>
              </a:lnSpc>
            </a:pPr>
            <a:r>
              <a:rPr sz="1300" spc="-20" dirty="0" smtClean="0">
                <a:solidFill>
                  <a:srgbClr val="4F4F4F"/>
                </a:solidFill>
                <a:latin typeface="Arial"/>
                <a:cs typeface="Arial"/>
              </a:rPr>
              <a:t>Receiver</a:t>
            </a:r>
            <a:r>
              <a:rPr sz="1300" spc="6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300" spc="-25" dirty="0" smtClean="0">
                <a:solidFill>
                  <a:srgbClr val="4F4F4F"/>
                </a:solidFill>
                <a:latin typeface="Arial"/>
                <a:cs typeface="Arial"/>
              </a:rPr>
              <a:t>Res</a:t>
            </a:r>
            <a:r>
              <a:rPr sz="1300" spc="15" dirty="0" smtClean="0">
                <a:solidFill>
                  <a:srgbClr val="4F4F4F"/>
                </a:solidFill>
                <a:latin typeface="Arial"/>
                <a:cs typeface="Arial"/>
              </a:rPr>
              <a:t>e</a:t>
            </a:r>
            <a:r>
              <a:rPr sz="1300" spc="-55" dirty="0" smtClean="0">
                <a:solidFill>
                  <a:srgbClr val="2D2D2D"/>
                </a:solidFill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  <a:p>
            <a:pPr marL="236220">
              <a:lnSpc>
                <a:spcPts val="1300"/>
              </a:lnSpc>
            </a:pPr>
            <a:r>
              <a:rPr sz="1350" spc="65" dirty="0" smtClean="0">
                <a:solidFill>
                  <a:srgbClr val="4F4F4F"/>
                </a:solidFill>
                <a:latin typeface="Times New Roman"/>
                <a:cs typeface="Times New Roman"/>
              </a:rPr>
              <a:t>0</a:t>
            </a:r>
            <a:r>
              <a:rPr sz="1350" spc="-4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250" spc="180" dirty="0" smtClean="0">
                <a:solidFill>
                  <a:srgbClr val="626262"/>
                </a:solidFill>
                <a:latin typeface="Arial"/>
                <a:cs typeface="Arial"/>
              </a:rPr>
              <a:t>=</a:t>
            </a:r>
            <a:r>
              <a:rPr sz="1250" spc="-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25" dirty="0" smtClean="0">
                <a:solidFill>
                  <a:srgbClr val="3F3F3F"/>
                </a:solidFill>
                <a:latin typeface="Arial"/>
                <a:cs typeface="Arial"/>
              </a:rPr>
              <a:t>no</a:t>
            </a:r>
            <a:r>
              <a:rPr sz="1250" spc="-7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-15" dirty="0" smtClean="0">
                <a:solidFill>
                  <a:srgbClr val="4F4F4F"/>
                </a:solidFill>
                <a:latin typeface="Arial"/>
                <a:cs typeface="Arial"/>
              </a:rPr>
              <a:t>effect</a:t>
            </a:r>
            <a:endParaRPr sz="1250">
              <a:latin typeface="Arial"/>
              <a:cs typeface="Arial"/>
            </a:endParaRPr>
          </a:p>
          <a:p>
            <a:pPr marL="245745">
              <a:lnSpc>
                <a:spcPts val="1235"/>
              </a:lnSpc>
            </a:pPr>
            <a:r>
              <a:rPr sz="1250" spc="125" dirty="0" smtClean="0">
                <a:solidFill>
                  <a:srgbClr val="4F4F4F"/>
                </a:solidFill>
                <a:latin typeface="Arial"/>
                <a:cs typeface="Arial"/>
              </a:rPr>
              <a:t>1</a:t>
            </a:r>
            <a:r>
              <a:rPr sz="1250" spc="-20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85" dirty="0" smtClean="0">
                <a:solidFill>
                  <a:srgbClr val="626262"/>
                </a:solidFill>
                <a:latin typeface="Arial"/>
                <a:cs typeface="Arial"/>
              </a:rPr>
              <a:t>=rese</a:t>
            </a:r>
            <a:r>
              <a:rPr sz="1250" spc="-45" dirty="0" smtClean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50" spc="10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0" dirty="0" smtClean="0">
                <a:solidFill>
                  <a:srgbClr val="3F3F3F"/>
                </a:solidFill>
                <a:latin typeface="Arial"/>
                <a:cs typeface="Arial"/>
              </a:rPr>
              <a:t>receiver</a:t>
            </a:r>
            <a:r>
              <a:rPr sz="1250" spc="10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20" dirty="0" smtClean="0">
                <a:solidFill>
                  <a:srgbClr val="2D2D2D"/>
                </a:solidFill>
                <a:latin typeface="Arial"/>
                <a:cs typeface="Arial"/>
              </a:rPr>
              <a:t>FIFO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0800" y="3454145"/>
            <a:ext cx="2752090" cy="165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610"/>
              </a:lnSpc>
            </a:pPr>
            <a:r>
              <a:rPr sz="1250" spc="-20" dirty="0" smtClean="0">
                <a:solidFill>
                  <a:srgbClr val="4F4F4F"/>
                </a:solidFill>
                <a:latin typeface="Arial"/>
                <a:cs typeface="Arial"/>
              </a:rPr>
              <a:t>Transmitter </a:t>
            </a:r>
            <a:r>
              <a:rPr sz="1250" spc="-1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350" spc="-60" dirty="0" smtClean="0">
                <a:solidFill>
                  <a:srgbClr val="3F3F3F"/>
                </a:solidFill>
                <a:latin typeface="Arial"/>
                <a:cs typeface="Arial"/>
              </a:rPr>
              <a:t>Reset</a:t>
            </a:r>
            <a:endParaRPr sz="1350">
              <a:latin typeface="Arial"/>
              <a:cs typeface="Arial"/>
            </a:endParaRPr>
          </a:p>
          <a:p>
            <a:pPr marL="236220">
              <a:lnSpc>
                <a:spcPts val="1250"/>
              </a:lnSpc>
            </a:pPr>
            <a:r>
              <a:rPr sz="1250" spc="150" dirty="0" smtClean="0">
                <a:solidFill>
                  <a:srgbClr val="4F4F4F"/>
                </a:solidFill>
                <a:latin typeface="Arial"/>
                <a:cs typeface="Arial"/>
              </a:rPr>
              <a:t>0</a:t>
            </a:r>
            <a:r>
              <a:rPr sz="1250" spc="-1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145" dirty="0" smtClean="0">
                <a:solidFill>
                  <a:srgbClr val="626262"/>
                </a:solidFill>
                <a:latin typeface="Arial"/>
                <a:cs typeface="Arial"/>
              </a:rPr>
              <a:t>=no</a:t>
            </a:r>
            <a:r>
              <a:rPr sz="1250" spc="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-15" dirty="0" smtClean="0">
                <a:solidFill>
                  <a:srgbClr val="4F4F4F"/>
                </a:solidFill>
                <a:latin typeface="Arial"/>
                <a:cs typeface="Arial"/>
              </a:rPr>
              <a:t>effect</a:t>
            </a:r>
            <a:endParaRPr sz="1250">
              <a:latin typeface="Arial"/>
              <a:cs typeface="Arial"/>
            </a:endParaRPr>
          </a:p>
          <a:p>
            <a:pPr marL="254635">
              <a:lnSpc>
                <a:spcPts val="1295"/>
              </a:lnSpc>
            </a:pPr>
            <a:r>
              <a:rPr sz="1250" spc="125" dirty="0" smtClean="0">
                <a:solidFill>
                  <a:srgbClr val="4F4F4F"/>
                </a:solidFill>
                <a:latin typeface="Arial"/>
                <a:cs typeface="Arial"/>
              </a:rPr>
              <a:t>1</a:t>
            </a:r>
            <a:r>
              <a:rPr sz="1250" spc="-23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385" dirty="0" smtClean="0">
                <a:solidFill>
                  <a:srgbClr val="626262"/>
                </a:solidFill>
                <a:latin typeface="Arial"/>
                <a:cs typeface="Arial"/>
              </a:rPr>
              <a:t>-</a:t>
            </a:r>
            <a:r>
              <a:rPr sz="1250" spc="325" dirty="0" smtClean="0">
                <a:solidFill>
                  <a:srgbClr val="626262"/>
                </a:solidFill>
                <a:latin typeface="Arial"/>
                <a:cs typeface="Arial"/>
              </a:rPr>
              <a:t>r</a:t>
            </a:r>
            <a:r>
              <a:rPr sz="1250" spc="10" dirty="0" smtClean="0">
                <a:solidFill>
                  <a:srgbClr val="3F3F3F"/>
                </a:solidFill>
                <a:latin typeface="Arial"/>
                <a:cs typeface="Arial"/>
              </a:rPr>
              <a:t>eset</a:t>
            </a:r>
            <a:r>
              <a:rPr sz="1250" spc="-1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0" dirty="0" smtClean="0">
                <a:solidFill>
                  <a:srgbClr val="4F4F4F"/>
                </a:solidFill>
                <a:latin typeface="Arial"/>
                <a:cs typeface="Arial"/>
              </a:rPr>
              <a:t>transmitter</a:t>
            </a:r>
            <a:r>
              <a:rPr sz="1250" spc="17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25" dirty="0" smtClean="0">
                <a:solidFill>
                  <a:srgbClr val="3F3F3F"/>
                </a:solidFill>
                <a:latin typeface="Arial"/>
                <a:cs typeface="Arial"/>
              </a:rPr>
              <a:t>FIFO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26034">
              <a:lnSpc>
                <a:spcPts val="1475"/>
              </a:lnSpc>
            </a:pPr>
            <a:r>
              <a:rPr sz="1250" spc="15" dirty="0" smtClean="0">
                <a:solidFill>
                  <a:srgbClr val="3F3F3F"/>
                </a:solidFill>
                <a:latin typeface="Arial"/>
                <a:cs typeface="Arial"/>
              </a:rPr>
              <a:t>DMA</a:t>
            </a:r>
            <a:r>
              <a:rPr sz="1250" spc="-4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35" dirty="0" smtClean="0">
                <a:solidFill>
                  <a:srgbClr val="626262"/>
                </a:solidFill>
                <a:latin typeface="Arial"/>
                <a:cs typeface="Arial"/>
              </a:rPr>
              <a:t>m</a:t>
            </a:r>
            <a:r>
              <a:rPr sz="1250" spc="20" dirty="0" smtClean="0">
                <a:solidFill>
                  <a:srgbClr val="3F3F3F"/>
                </a:solidFill>
                <a:latin typeface="Arial"/>
                <a:cs typeface="Arial"/>
              </a:rPr>
              <a:t>ode</a:t>
            </a:r>
            <a:r>
              <a:rPr sz="1250" spc="2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5" dirty="0" smtClean="0">
                <a:solidFill>
                  <a:srgbClr val="4F4F4F"/>
                </a:solidFill>
                <a:latin typeface="Arial"/>
                <a:cs typeface="Arial"/>
              </a:rPr>
              <a:t>control</a:t>
            </a:r>
            <a:endParaRPr sz="1250">
              <a:latin typeface="Arial"/>
              <a:cs typeface="Arial"/>
            </a:endParaRPr>
          </a:p>
          <a:p>
            <a:pPr marL="250190">
              <a:lnSpc>
                <a:spcPts val="1310"/>
              </a:lnSpc>
            </a:pPr>
            <a:r>
              <a:rPr sz="1300" spc="35" dirty="0" smtClean="0">
                <a:solidFill>
                  <a:srgbClr val="4F4F4F"/>
                </a:solidFill>
                <a:latin typeface="Arial"/>
                <a:cs typeface="Arial"/>
              </a:rPr>
              <a:t>0</a:t>
            </a:r>
            <a:r>
              <a:rPr sz="1300" spc="-8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300" spc="195" dirty="0" smtClean="0">
                <a:solidFill>
                  <a:srgbClr val="626262"/>
                </a:solidFill>
                <a:latin typeface="Arial"/>
                <a:cs typeface="Arial"/>
              </a:rPr>
              <a:t>=</a:t>
            </a:r>
            <a:r>
              <a:rPr sz="1300" spc="-17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-10" dirty="0" smtClean="0">
                <a:solidFill>
                  <a:srgbClr val="4F4F4F"/>
                </a:solidFill>
                <a:latin typeface="Arial"/>
                <a:cs typeface="Arial"/>
              </a:rPr>
              <a:t>set</a:t>
            </a:r>
            <a:r>
              <a:rPr sz="1250" spc="7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350" spc="-60" dirty="0" smtClean="0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sz="1350" spc="-25" dirty="0" smtClean="0">
                <a:solidFill>
                  <a:srgbClr val="4F4F4F"/>
                </a:solidFill>
                <a:latin typeface="Arial"/>
                <a:cs typeface="Arial"/>
              </a:rPr>
              <a:t>o </a:t>
            </a:r>
            <a:r>
              <a:rPr sz="1250" spc="5" dirty="0" smtClean="0">
                <a:solidFill>
                  <a:srgbClr val="3F3F3F"/>
                </a:solidFill>
                <a:latin typeface="Arial"/>
                <a:cs typeface="Arial"/>
              </a:rPr>
              <a:t>funclion</a:t>
            </a:r>
            <a:r>
              <a:rPr sz="1250" spc="4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55" dirty="0" smtClean="0">
                <a:solidFill>
                  <a:srgbClr val="626262"/>
                </a:solidFill>
                <a:latin typeface="Arial"/>
                <a:cs typeface="Arial"/>
              </a:rPr>
              <a:t>as</a:t>
            </a:r>
            <a:r>
              <a:rPr sz="1250" spc="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300" spc="-10" dirty="0" smtClean="0">
                <a:solidFill>
                  <a:srgbClr val="4F4F4F"/>
                </a:solidFill>
                <a:latin typeface="Arial"/>
                <a:cs typeface="Arial"/>
              </a:rPr>
              <a:t>16450</a:t>
            </a:r>
            <a:r>
              <a:rPr sz="1300" spc="-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300" spc="-45" dirty="0" smtClean="0">
                <a:solidFill>
                  <a:srgbClr val="3F3F3F"/>
                </a:solidFill>
                <a:latin typeface="Arial"/>
                <a:cs typeface="Arial"/>
              </a:rPr>
              <a:t>UART</a:t>
            </a:r>
            <a:endParaRPr sz="1300">
              <a:latin typeface="Arial"/>
              <a:cs typeface="Arial"/>
            </a:endParaRPr>
          </a:p>
          <a:p>
            <a:pPr marL="264160">
              <a:lnSpc>
                <a:spcPts val="1235"/>
              </a:lnSpc>
            </a:pPr>
            <a:r>
              <a:rPr sz="1250" spc="50" dirty="0" smtClean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sz="1250" spc="-5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50" spc="135" dirty="0" smtClean="0">
                <a:solidFill>
                  <a:srgbClr val="626262"/>
                </a:solidFill>
                <a:latin typeface="Arial"/>
                <a:cs typeface="Arial"/>
              </a:rPr>
              <a:t>=</a:t>
            </a:r>
            <a:r>
              <a:rPr sz="1250" spc="-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20" dirty="0" smtClean="0">
                <a:solidFill>
                  <a:srgbClr val="3F3F3F"/>
                </a:solidFill>
                <a:latin typeface="Arial"/>
                <a:cs typeface="Arial"/>
              </a:rPr>
              <a:t>FIFO</a:t>
            </a:r>
            <a:r>
              <a:rPr sz="1250" spc="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5" dirty="0" smtClean="0">
                <a:solidFill>
                  <a:srgbClr val="4F4F4F"/>
                </a:solidFill>
                <a:latin typeface="Arial"/>
                <a:cs typeface="Arial"/>
              </a:rPr>
              <a:t>mode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21590">
              <a:lnSpc>
                <a:spcPct val="100000"/>
              </a:lnSpc>
            </a:pPr>
            <a:r>
              <a:rPr sz="1300" spc="-10" dirty="0" smtClean="0">
                <a:solidFill>
                  <a:srgbClr val="4F4F4F"/>
                </a:solidFill>
                <a:latin typeface="Arial"/>
                <a:cs typeface="Arial"/>
              </a:rPr>
              <a:t>Rec</a:t>
            </a:r>
            <a:r>
              <a:rPr sz="1300" spc="-30" dirty="0" smtClean="0">
                <a:solidFill>
                  <a:srgbClr val="4F4F4F"/>
                </a:solidFill>
                <a:latin typeface="Arial"/>
                <a:cs typeface="Arial"/>
              </a:rPr>
              <a:t>e</a:t>
            </a:r>
            <a:r>
              <a:rPr sz="1300" spc="-475" dirty="0" smtClean="0">
                <a:solidFill>
                  <a:srgbClr val="2D2D2D"/>
                </a:solidFill>
                <a:latin typeface="Arial"/>
                <a:cs typeface="Arial"/>
              </a:rPr>
              <a:t>1</a:t>
            </a:r>
            <a:r>
              <a:rPr sz="1300" spc="-40" dirty="0" smtClean="0">
                <a:solidFill>
                  <a:srgbClr val="4F4F4F"/>
                </a:solidFill>
                <a:latin typeface="Arial"/>
                <a:cs typeface="Arial"/>
              </a:rPr>
              <a:t>ver</a:t>
            </a:r>
            <a:r>
              <a:rPr sz="1300" spc="-4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-80" dirty="0" smtClean="0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sz="1250" spc="-5" dirty="0" smtClean="0">
                <a:solidFill>
                  <a:srgbClr val="2D2D2D"/>
                </a:solidFill>
                <a:latin typeface="Arial"/>
                <a:cs typeface="Arial"/>
              </a:rPr>
              <a:t>r</a:t>
            </a:r>
            <a:r>
              <a:rPr sz="1250" spc="20" dirty="0" smtClean="0">
                <a:solidFill>
                  <a:srgbClr val="626262"/>
                </a:solidFill>
                <a:latin typeface="Arial"/>
                <a:cs typeface="Arial"/>
              </a:rPr>
              <a:t>igger </a:t>
            </a:r>
            <a:r>
              <a:rPr sz="1250" spc="20" dirty="0" smtClean="0">
                <a:solidFill>
                  <a:srgbClr val="4F4F4F"/>
                </a:solidFill>
                <a:latin typeface="Arial"/>
                <a:cs typeface="Arial"/>
              </a:rPr>
              <a:t>level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1403" y="5099050"/>
            <a:ext cx="152273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75" dirty="0" smtClean="0">
                <a:solidFill>
                  <a:srgbClr val="3F3F3F"/>
                </a:solidFill>
                <a:latin typeface="Arial"/>
                <a:cs typeface="Arial"/>
              </a:rPr>
              <a:t>00</a:t>
            </a:r>
            <a:r>
              <a:rPr sz="1250" spc="-9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455" dirty="0" smtClean="0">
                <a:solidFill>
                  <a:srgbClr val="626262"/>
                </a:solidFill>
                <a:latin typeface="Arial"/>
                <a:cs typeface="Arial"/>
              </a:rPr>
              <a:t>- </a:t>
            </a:r>
            <a:r>
              <a:rPr sz="1250" spc="45" dirty="0" smtClean="0">
                <a:solidFill>
                  <a:srgbClr val="3F3F3F"/>
                </a:solidFill>
                <a:latin typeface="Arial"/>
                <a:cs typeface="Arial"/>
              </a:rPr>
              <a:t>1</a:t>
            </a:r>
            <a:r>
              <a:rPr sz="1250" spc="-8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0" dirty="0" smtClean="0">
                <a:solidFill>
                  <a:srgbClr val="4F4F4F"/>
                </a:solidFill>
                <a:latin typeface="Arial"/>
                <a:cs typeface="Arial"/>
              </a:rPr>
              <a:t>bytes</a:t>
            </a:r>
            <a:r>
              <a:rPr sz="1250" spc="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0" dirty="0" smtClean="0">
                <a:solidFill>
                  <a:srgbClr val="4F4F4F"/>
                </a:solidFill>
                <a:latin typeface="Arial"/>
                <a:cs typeface="Arial"/>
              </a:rPr>
              <a:t>In</a:t>
            </a:r>
            <a:r>
              <a:rPr sz="1250" spc="-3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55" dirty="0" smtClean="0">
                <a:solidFill>
                  <a:srgbClr val="4F4F4F"/>
                </a:solidFill>
                <a:latin typeface="Arial"/>
                <a:cs typeface="Arial"/>
              </a:rPr>
              <a:t>F</a:t>
            </a:r>
            <a:r>
              <a:rPr sz="1250" spc="-30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50" spc="-90" dirty="0" smtClean="0">
                <a:solidFill>
                  <a:srgbClr val="626262"/>
                </a:solidFill>
                <a:latin typeface="Arial"/>
                <a:cs typeface="Arial"/>
              </a:rPr>
              <a:t>F</a:t>
            </a:r>
            <a:r>
              <a:rPr sz="1250" spc="180" dirty="0" smtClean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1403" y="5155691"/>
            <a:ext cx="151130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60" dirty="0" smtClean="0">
                <a:solidFill>
                  <a:srgbClr val="3F3F3F"/>
                </a:solidFill>
                <a:latin typeface="Arial"/>
                <a:cs typeface="Arial"/>
              </a:rPr>
              <a:t>01</a:t>
            </a:r>
            <a:r>
              <a:rPr sz="1250" spc="-6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100" i="1" spc="-540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2100" i="1" spc="-30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250" spc="-25" dirty="0" smtClean="0">
                <a:solidFill>
                  <a:srgbClr val="4F4F4F"/>
                </a:solidFill>
                <a:latin typeface="Arial"/>
                <a:cs typeface="Arial"/>
              </a:rPr>
              <a:t>4</a:t>
            </a:r>
            <a:r>
              <a:rPr sz="1250" spc="9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0" dirty="0" smtClean="0">
                <a:solidFill>
                  <a:srgbClr val="4F4F4F"/>
                </a:solidFill>
                <a:latin typeface="Arial"/>
                <a:cs typeface="Arial"/>
              </a:rPr>
              <a:t>bytes</a:t>
            </a:r>
            <a:r>
              <a:rPr sz="1250" spc="20" dirty="0" smtClean="0">
                <a:solidFill>
                  <a:srgbClr val="4F4F4F"/>
                </a:solidFill>
                <a:latin typeface="Arial"/>
                <a:cs typeface="Arial"/>
              </a:rPr>
              <a:t> in</a:t>
            </a:r>
            <a:r>
              <a:rPr sz="1250" spc="-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55" dirty="0" smtClean="0">
                <a:solidFill>
                  <a:srgbClr val="4F4F4F"/>
                </a:solidFill>
                <a:latin typeface="Arial"/>
                <a:cs typeface="Arial"/>
              </a:rPr>
              <a:t>F</a:t>
            </a:r>
            <a:r>
              <a:rPr sz="1250" spc="-30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50" spc="-55" dirty="0" smtClean="0">
                <a:solidFill>
                  <a:srgbClr val="626262"/>
                </a:solidFill>
                <a:latin typeface="Arial"/>
                <a:cs typeface="Arial"/>
              </a:rPr>
              <a:t>F</a:t>
            </a:r>
            <a:r>
              <a:rPr sz="1250" spc="55" dirty="0" smtClean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9691" y="5417311"/>
            <a:ext cx="149606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40" dirty="0" smtClean="0">
                <a:solidFill>
                  <a:srgbClr val="3F3F3F"/>
                </a:solidFill>
                <a:latin typeface="Arial"/>
                <a:cs typeface="Arial"/>
              </a:rPr>
              <a:t>10</a:t>
            </a:r>
            <a:r>
              <a:rPr sz="1250" spc="-16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300" i="1" spc="105" dirty="0" smtClean="0">
                <a:solidFill>
                  <a:srgbClr val="626262"/>
                </a:solidFill>
                <a:latin typeface="Arial"/>
                <a:cs typeface="Arial"/>
              </a:rPr>
              <a:t>=</a:t>
            </a:r>
            <a:r>
              <a:rPr sz="1300" i="1" spc="-1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55" dirty="0" smtClean="0">
                <a:solidFill>
                  <a:srgbClr val="4F4F4F"/>
                </a:solidFill>
                <a:latin typeface="Arial"/>
                <a:cs typeface="Arial"/>
              </a:rPr>
              <a:t>8</a:t>
            </a:r>
            <a:r>
              <a:rPr sz="1250" spc="1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0" dirty="0" smtClean="0">
                <a:solidFill>
                  <a:srgbClr val="4F4F4F"/>
                </a:solidFill>
                <a:latin typeface="Arial"/>
                <a:cs typeface="Arial"/>
              </a:rPr>
              <a:t>bytes</a:t>
            </a:r>
            <a:r>
              <a:rPr sz="1250" spc="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20" dirty="0" smtClean="0">
                <a:solidFill>
                  <a:srgbClr val="3F3F3F"/>
                </a:solidFill>
                <a:latin typeface="Arial"/>
                <a:cs typeface="Arial"/>
              </a:rPr>
              <a:t>in</a:t>
            </a:r>
            <a:r>
              <a:rPr sz="1250" spc="-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50" dirty="0" smtClean="0">
                <a:solidFill>
                  <a:srgbClr val="4F4F4F"/>
                </a:solidFill>
                <a:latin typeface="Arial"/>
                <a:cs typeface="Arial"/>
              </a:rPr>
              <a:t>F</a:t>
            </a:r>
            <a:r>
              <a:rPr sz="1250" spc="-30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50" spc="15" dirty="0" smtClean="0">
                <a:solidFill>
                  <a:srgbClr val="4F4F4F"/>
                </a:solidFill>
                <a:latin typeface="Arial"/>
                <a:cs typeface="Arial"/>
              </a:rPr>
              <a:t>FO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9691" y="5499353"/>
            <a:ext cx="1593850" cy="30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20" dirty="0" smtClean="0">
                <a:solidFill>
                  <a:srgbClr val="3F3F3F"/>
                </a:solidFill>
                <a:latin typeface="Times New Roman"/>
                <a:cs typeface="Times New Roman"/>
              </a:rPr>
              <a:t>11</a:t>
            </a:r>
            <a:r>
              <a:rPr sz="1350" spc="-7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950" spc="-320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950" spc="-9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250" spc="80" dirty="0" smtClean="0">
                <a:solidFill>
                  <a:srgbClr val="3F3F3F"/>
                </a:solidFill>
                <a:latin typeface="Arial"/>
                <a:cs typeface="Arial"/>
              </a:rPr>
              <a:t>14</a:t>
            </a:r>
            <a:r>
              <a:rPr sz="1250" spc="-18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50" spc="0" dirty="0" smtClean="0">
                <a:solidFill>
                  <a:srgbClr val="4F4F4F"/>
                </a:solidFill>
                <a:latin typeface="Arial"/>
                <a:cs typeface="Arial"/>
              </a:rPr>
              <a:t>bytes</a:t>
            </a:r>
            <a:r>
              <a:rPr sz="1250" spc="5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50" spc="65" dirty="0" smtClean="0">
                <a:solidFill>
                  <a:srgbClr val="626262"/>
                </a:solidFill>
                <a:latin typeface="Arial"/>
                <a:cs typeface="Arial"/>
              </a:rPr>
              <a:t>in</a:t>
            </a:r>
            <a:r>
              <a:rPr sz="1250" spc="-9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45" dirty="0" smtClean="0">
                <a:solidFill>
                  <a:srgbClr val="2D2D2D"/>
                </a:solidFill>
                <a:latin typeface="Arial"/>
                <a:cs typeface="Arial"/>
              </a:rPr>
              <a:t>F</a:t>
            </a:r>
            <a:r>
              <a:rPr sz="1250" spc="-5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50" spc="60" dirty="0" smtClean="0">
                <a:solidFill>
                  <a:srgbClr val="4F4F4F"/>
                </a:solidFill>
                <a:latin typeface="Arial"/>
                <a:cs typeface="Arial"/>
              </a:rPr>
              <a:t>FO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908" y="134365"/>
            <a:ext cx="6117590" cy="1331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11-46 </a:t>
            </a:r>
            <a:r>
              <a:rPr sz="1750" spc="-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FIFO</a:t>
            </a:r>
            <a:r>
              <a:rPr sz="17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control</a:t>
            </a:r>
            <a:r>
              <a:rPr sz="1750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register</a:t>
            </a:r>
            <a:r>
              <a:rPr sz="1750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16550</a:t>
            </a: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65" dirty="0" smtClean="0">
                <a:solidFill>
                  <a:srgbClr val="010101"/>
                </a:solidFill>
                <a:latin typeface="Arial"/>
                <a:cs typeface="Arial"/>
              </a:rPr>
              <a:t>UART.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6"/>
              </a:spcBef>
            </a:pPr>
            <a:endParaRPr sz="1000"/>
          </a:p>
          <a:p>
            <a:pPr marL="1658620">
              <a:lnSpc>
                <a:spcPct val="100000"/>
              </a:lnSpc>
            </a:pPr>
            <a:r>
              <a:rPr sz="1600" spc="125" dirty="0" smtClean="0">
                <a:solidFill>
                  <a:srgbClr val="2D2D2D"/>
                </a:solidFill>
                <a:latin typeface="Arial"/>
                <a:cs typeface="Arial"/>
              </a:rPr>
              <a:t>F</a:t>
            </a:r>
            <a:r>
              <a:rPr sz="1600" spc="35" dirty="0" smtClean="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sz="1600" spc="85" dirty="0" smtClean="0">
                <a:solidFill>
                  <a:srgbClr val="2D2D2D"/>
                </a:solidFill>
                <a:latin typeface="Arial"/>
                <a:cs typeface="Arial"/>
              </a:rPr>
              <a:t>FO</a:t>
            </a:r>
            <a:r>
              <a:rPr sz="1600" spc="-9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600" spc="45" dirty="0" smtClean="0">
                <a:solidFill>
                  <a:srgbClr val="2D2D2D"/>
                </a:solidFill>
                <a:latin typeface="Arial"/>
                <a:cs typeface="Arial"/>
              </a:rPr>
              <a:t>Contr</a:t>
            </a:r>
            <a:r>
              <a:rPr sz="1600" spc="60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600" spc="180" dirty="0" smtClean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1600" spc="-1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600" spc="90" dirty="0" smtClean="0">
                <a:solidFill>
                  <a:srgbClr val="2D2D2D"/>
                </a:solidFill>
                <a:latin typeface="Arial"/>
                <a:cs typeface="Arial"/>
              </a:rPr>
              <a:t>Re</a:t>
            </a:r>
            <a:r>
              <a:rPr sz="1600" spc="-25" dirty="0" smtClean="0">
                <a:solidFill>
                  <a:srgbClr val="2D2D2D"/>
                </a:solidFill>
                <a:latin typeface="Arial"/>
                <a:cs typeface="Arial"/>
              </a:rPr>
              <a:t>g</a:t>
            </a:r>
            <a:r>
              <a:rPr sz="1600" spc="70" dirty="0" smtClean="0">
                <a:solidFill>
                  <a:srgbClr val="4F4F4F"/>
                </a:solidFill>
                <a:latin typeface="Arial"/>
                <a:cs typeface="Arial"/>
              </a:rPr>
              <a:t>i</a:t>
            </a:r>
            <a:r>
              <a:rPr sz="1600" spc="20" dirty="0" smtClean="0">
                <a:solidFill>
                  <a:srgbClr val="2D2D2D"/>
                </a:solidFill>
                <a:latin typeface="Arial"/>
                <a:cs typeface="Arial"/>
              </a:rPr>
              <a:t>ster</a:t>
            </a:r>
            <a:endParaRPr sz="1600">
              <a:latin typeface="Arial"/>
              <a:cs typeface="Arial"/>
            </a:endParaRPr>
          </a:p>
          <a:p>
            <a:pPr marL="1201420">
              <a:lnSpc>
                <a:spcPct val="100000"/>
              </a:lnSpc>
              <a:spcBef>
                <a:spcPts val="135"/>
              </a:spcBef>
              <a:tabLst>
                <a:tab pos="1671955" algn="l"/>
                <a:tab pos="2106295" algn="l"/>
                <a:tab pos="2499360" algn="l"/>
                <a:tab pos="2966085" algn="l"/>
                <a:tab pos="3386454" algn="l"/>
                <a:tab pos="3843654" algn="l"/>
                <a:tab pos="4273550" algn="l"/>
              </a:tabLst>
            </a:pPr>
            <a:r>
              <a:rPr sz="2700" spc="172" baseline="1543" dirty="0" smtClean="0">
                <a:solidFill>
                  <a:srgbClr val="2D2D2D"/>
                </a:solidFill>
                <a:latin typeface="Times New Roman"/>
                <a:cs typeface="Times New Roman"/>
              </a:rPr>
              <a:t>7	</a:t>
            </a:r>
            <a:r>
              <a:rPr sz="2775" spc="135" baseline="1501" dirty="0" smtClean="0">
                <a:solidFill>
                  <a:srgbClr val="2D2D2D"/>
                </a:solidFill>
                <a:latin typeface="Times New Roman"/>
                <a:cs typeface="Times New Roman"/>
              </a:rPr>
              <a:t>6	</a:t>
            </a:r>
            <a:r>
              <a:rPr sz="2775" spc="187" baseline="1501" dirty="0" smtClean="0">
                <a:solidFill>
                  <a:srgbClr val="2D2D2D"/>
                </a:solidFill>
                <a:latin typeface="Times New Roman"/>
                <a:cs typeface="Times New Roman"/>
              </a:rPr>
              <a:t>5	</a:t>
            </a:r>
            <a:r>
              <a:rPr sz="2475" spc="232" baseline="1683" dirty="0" smtClean="0">
                <a:solidFill>
                  <a:srgbClr val="2D2D2D"/>
                </a:solidFill>
                <a:latin typeface="Times New Roman"/>
                <a:cs typeface="Times New Roman"/>
              </a:rPr>
              <a:t>4	</a:t>
            </a:r>
            <a:r>
              <a:rPr sz="2775" spc="300" baseline="1501" dirty="0" smtClean="0">
                <a:solidFill>
                  <a:srgbClr val="2D2D2D"/>
                </a:solidFill>
                <a:latin typeface="Times New Roman"/>
                <a:cs typeface="Times New Roman"/>
              </a:rPr>
              <a:t>3	</a:t>
            </a:r>
            <a:r>
              <a:rPr sz="2775" spc="67" baseline="1501" dirty="0" smtClean="0">
                <a:solidFill>
                  <a:srgbClr val="2D2D2D"/>
                </a:solidFill>
                <a:latin typeface="Times New Roman"/>
                <a:cs typeface="Times New Roman"/>
              </a:rPr>
              <a:t>2	</a:t>
            </a:r>
            <a:r>
              <a:rPr sz="2775" spc="120" baseline="1501" dirty="0" smtClean="0">
                <a:solidFill>
                  <a:srgbClr val="3F3F3F"/>
                </a:solidFill>
                <a:latin typeface="Times New Roman"/>
                <a:cs typeface="Times New Roman"/>
              </a:rPr>
              <a:t>1	</a:t>
            </a:r>
            <a:r>
              <a:rPr sz="1800" spc="90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D2D2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1867" y="2086864"/>
            <a:ext cx="13144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270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D2D2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293875" y="1463039"/>
          <a:ext cx="3511296" cy="918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68"/>
                <a:gridCol w="438912"/>
                <a:gridCol w="429767"/>
                <a:gridCol w="438912"/>
                <a:gridCol w="212598"/>
                <a:gridCol w="221742"/>
                <a:gridCol w="212597"/>
                <a:gridCol w="221742"/>
                <a:gridCol w="212597"/>
                <a:gridCol w="253746"/>
                <a:gridCol w="397764"/>
              </a:tblGrid>
              <a:tr h="649224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300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spc="45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00" spc="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181818"/>
                      </a:solidFill>
                      <a:prstDash val="solid"/>
                    </a:lnL>
                    <a:lnR w="27432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2D2D2D"/>
                          </a:solidFill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600" spc="-55" dirty="0" smtClean="0">
                          <a:solidFill>
                            <a:srgbClr val="2D2D2D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600" spc="0" dirty="0" smtClean="0">
                          <a:solidFill>
                            <a:srgbClr val="4F4F4F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350" dirty="0" smtClean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444444"/>
                      </a:solidFill>
                      <a:prstDash val="solid"/>
                    </a:lnL>
                    <a:lnR w="27432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DMA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2B2B2B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50" spc="35" dirty="0" smtClean="0">
                          <a:solidFill>
                            <a:srgbClr val="3F3F3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150" spc="0" dirty="0" smtClean="0">
                          <a:solidFill>
                            <a:srgbClr val="626262"/>
                          </a:solidFill>
                          <a:latin typeface="Arial"/>
                          <a:cs typeface="Arial"/>
                        </a:rPr>
                        <a:t>MIT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</a:pPr>
                      <a:endParaRPr sz="700"/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RST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2B2B2B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F4F4F"/>
                          </a:solidFill>
                          <a:latin typeface="Courier New"/>
                          <a:cs typeface="Courier New"/>
                        </a:rPr>
                        <a:t>REVC</a:t>
                      </a:r>
                      <a:endParaRPr sz="15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10"/>
                        </a:spcBef>
                      </a:pPr>
                      <a:endParaRPr sz="650"/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AST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282828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3F3F3F"/>
                          </a:solidFill>
                          <a:latin typeface="Arial"/>
                          <a:cs typeface="Arial"/>
                        </a:rPr>
                        <a:t>EN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82828"/>
                      </a:solidFill>
                      <a:prstDash val="solid"/>
                    </a:lnL>
                    <a:lnR w="27432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383838"/>
                      </a:solidFill>
                      <a:prstDash val="solid"/>
                    </a:lnB>
                  </a:tcPr>
                </a:tc>
              </a:tr>
              <a:tr h="242316">
                <a:tc gridSpan="5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tabLst>
                          <a:tab pos="657860" algn="l"/>
                        </a:tabLst>
                      </a:pPr>
                      <a:r>
                        <a:rPr sz="1875" baseline="2222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I	</a:t>
                      </a:r>
                      <a:r>
                        <a:rPr sz="1300" dirty="0" smtClean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545454"/>
                      </a:solidFill>
                      <a:prstDash val="solid"/>
                    </a:lnR>
                    <a:lnT w="27432">
                      <a:solidFill>
                        <a:srgbClr val="38383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545454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27432">
                      <a:solidFill>
                        <a:srgbClr val="38383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22860">
                      <a:solidFill>
                        <a:srgbClr val="707070"/>
                      </a:solidFill>
                      <a:prstDash val="solid"/>
                    </a:lnR>
                    <a:lnT w="27432">
                      <a:solidFill>
                        <a:srgbClr val="38383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707070"/>
                      </a:solidFill>
                      <a:prstDash val="solid"/>
                    </a:lnL>
                    <a:lnT w="27432">
                      <a:solidFill>
                        <a:srgbClr val="38383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88959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 secti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–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134350" cy="3411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now rea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y to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operat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R="259079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upts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(ma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ese</a:t>
            </a:r>
            <a:r>
              <a:rPr sz="2800" spc="-10" dirty="0" smtClean="0">
                <a:latin typeface="Arial"/>
                <a:cs typeface="Arial"/>
              </a:rPr>
              <a:t>t)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Se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114" dirty="0" smtClean="0">
                <a:latin typeface="Arial"/>
                <a:cs typeface="Arial"/>
              </a:rPr>
              <a:t>ding</a:t>
            </a:r>
            <a:r>
              <a:rPr sz="4200" b="1" spc="-7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Serial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Data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15630" cy="4604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3367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ceived, we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stat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Fig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1–47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rror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795"/>
              </a:lnSpc>
            </a:pPr>
            <a:r>
              <a:rPr sz="320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ceive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6544" y="1371600"/>
            <a:ext cx="2839211" cy="0"/>
          </a:xfrm>
          <a:custGeom>
            <a:avLst/>
            <a:gdLst/>
            <a:ahLst/>
            <a:cxnLst/>
            <a:rect l="l" t="t" r="r" b="b"/>
            <a:pathLst>
              <a:path w="2839211">
                <a:moveTo>
                  <a:pt x="0" y="0"/>
                </a:moveTo>
                <a:lnTo>
                  <a:pt x="2839211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6544" y="1892807"/>
            <a:ext cx="2834640" cy="0"/>
          </a:xfrm>
          <a:custGeom>
            <a:avLst/>
            <a:gdLst/>
            <a:ahLst/>
            <a:cxnLst/>
            <a:rect l="l" t="t" r="r" b="b"/>
            <a:pathLst>
              <a:path w="2834640">
                <a:moveTo>
                  <a:pt x="0" y="0"/>
                </a:moveTo>
                <a:lnTo>
                  <a:pt x="283464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0260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6876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4348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4105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6150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0479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2523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2040" y="1357883"/>
            <a:ext cx="0" cy="548639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5426" y="1879092"/>
            <a:ext cx="0" cy="205739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205739"/>
                </a:moveTo>
                <a:lnTo>
                  <a:pt x="0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0894" y="1879092"/>
            <a:ext cx="0" cy="3250691"/>
          </a:xfrm>
          <a:custGeom>
            <a:avLst/>
            <a:gdLst/>
            <a:ahLst/>
            <a:cxnLst/>
            <a:rect l="l" t="t" r="r" b="b"/>
            <a:pathLst>
              <a:path h="3250691">
                <a:moveTo>
                  <a:pt x="0" y="3250691"/>
                </a:moveTo>
                <a:lnTo>
                  <a:pt x="0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4367" y="1879092"/>
            <a:ext cx="0" cy="2688335"/>
          </a:xfrm>
          <a:custGeom>
            <a:avLst/>
            <a:gdLst/>
            <a:ahLst/>
            <a:cxnLst/>
            <a:rect l="l" t="t" r="r" b="b"/>
            <a:pathLst>
              <a:path h="2688335">
                <a:moveTo>
                  <a:pt x="0" y="2688335"/>
                </a:moveTo>
                <a:lnTo>
                  <a:pt x="0" y="0"/>
                </a:lnTo>
              </a:path>
            </a:pathLst>
          </a:custGeom>
          <a:ln w="2743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6985" y="1879092"/>
            <a:ext cx="0" cy="205739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205739"/>
                </a:moveTo>
                <a:lnTo>
                  <a:pt x="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9885" y="1879092"/>
            <a:ext cx="0" cy="1687067"/>
          </a:xfrm>
          <a:custGeom>
            <a:avLst/>
            <a:gdLst/>
            <a:ahLst/>
            <a:cxnLst/>
            <a:rect l="l" t="t" r="r" b="b"/>
            <a:pathLst>
              <a:path h="1687067">
                <a:moveTo>
                  <a:pt x="0" y="1687067"/>
                </a:moveTo>
                <a:lnTo>
                  <a:pt x="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1929" y="1879092"/>
            <a:ext cx="0" cy="205739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205739"/>
                </a:moveTo>
                <a:lnTo>
                  <a:pt x="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3973" y="1879092"/>
            <a:ext cx="0" cy="690371"/>
          </a:xfrm>
          <a:custGeom>
            <a:avLst/>
            <a:gdLst/>
            <a:ahLst/>
            <a:cxnLst/>
            <a:rect l="l" t="t" r="r" b="b"/>
            <a:pathLst>
              <a:path h="690371">
                <a:moveTo>
                  <a:pt x="0" y="690371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9159" y="2077973"/>
            <a:ext cx="461772" cy="0"/>
          </a:xfrm>
          <a:custGeom>
            <a:avLst/>
            <a:gdLst/>
            <a:ahLst/>
            <a:cxnLst/>
            <a:rect l="l" t="t" r="r" b="b"/>
            <a:pathLst>
              <a:path w="461772">
                <a:moveTo>
                  <a:pt x="0" y="0"/>
                </a:moveTo>
                <a:lnTo>
                  <a:pt x="461772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9908" y="134365"/>
            <a:ext cx="7433945" cy="1223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11-47 </a:t>
            </a:r>
            <a:r>
              <a:rPr sz="1750" spc="-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contents</a:t>
            </a:r>
            <a:r>
              <a:rPr sz="175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line</a:t>
            </a:r>
            <a:r>
              <a:rPr sz="17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status</a:t>
            </a:r>
            <a:r>
              <a:rPr sz="1750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register</a:t>
            </a:r>
            <a:r>
              <a:rPr sz="1750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16550</a:t>
            </a:r>
            <a:r>
              <a:rPr sz="1750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65" dirty="0" smtClean="0">
                <a:solidFill>
                  <a:srgbClr val="010101"/>
                </a:solidFill>
                <a:latin typeface="Arial"/>
                <a:cs typeface="Arial"/>
              </a:rPr>
              <a:t>UART.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8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307590">
              <a:lnSpc>
                <a:spcPct val="100000"/>
              </a:lnSpc>
            </a:pPr>
            <a:r>
              <a:rPr sz="1450" spc="-35" dirty="0" smtClean="0">
                <a:solidFill>
                  <a:srgbClr val="414141"/>
                </a:solidFill>
                <a:latin typeface="Arial"/>
                <a:cs typeface="Arial"/>
              </a:rPr>
              <a:t>Line</a:t>
            </a:r>
            <a:r>
              <a:rPr sz="1450" spc="-5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450" spc="-35" dirty="0" smtClean="0">
                <a:solidFill>
                  <a:srgbClr val="313131"/>
                </a:solidFill>
                <a:latin typeface="Arial"/>
                <a:cs typeface="Arial"/>
              </a:rPr>
              <a:t>Status</a:t>
            </a:r>
            <a:r>
              <a:rPr sz="1450" spc="-3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450" spc="-30" dirty="0" smtClean="0">
                <a:solidFill>
                  <a:srgbClr val="414141"/>
                </a:solidFill>
                <a:latin typeface="Arial"/>
                <a:cs typeface="Arial"/>
              </a:rPr>
              <a:t>Regi</a:t>
            </a:r>
            <a:r>
              <a:rPr sz="1450" spc="-60" dirty="0" smtClean="0">
                <a:solidFill>
                  <a:srgbClr val="414141"/>
                </a:solidFill>
                <a:latin typeface="Arial"/>
                <a:cs typeface="Arial"/>
              </a:rPr>
              <a:t>s</a:t>
            </a:r>
            <a:r>
              <a:rPr sz="1450" spc="-15" dirty="0" smtClean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450" spc="-15" dirty="0" smtClean="0">
                <a:solidFill>
                  <a:srgbClr val="414141"/>
                </a:solidFill>
                <a:latin typeface="Arial"/>
                <a:cs typeface="Arial"/>
              </a:rPr>
              <a:t>er</a:t>
            </a:r>
            <a:endParaRPr sz="1450">
              <a:latin typeface="Arial"/>
              <a:cs typeface="Arial"/>
            </a:endParaRPr>
          </a:p>
          <a:p>
            <a:pPr marL="1937385">
              <a:lnSpc>
                <a:spcPct val="100000"/>
              </a:lnSpc>
              <a:spcBef>
                <a:spcPts val="10"/>
              </a:spcBef>
              <a:tabLst>
                <a:tab pos="2320925" algn="l"/>
                <a:tab pos="2673350" algn="l"/>
                <a:tab pos="2993390" algn="l"/>
                <a:tab pos="3372485" algn="l"/>
                <a:tab pos="3715385" algn="l"/>
                <a:tab pos="4081145" algn="l"/>
                <a:tab pos="4429125" algn="l"/>
              </a:tabLst>
            </a:pPr>
            <a:r>
              <a:rPr sz="1500" spc="140" dirty="0" smtClean="0">
                <a:solidFill>
                  <a:srgbClr val="414141"/>
                </a:solidFill>
                <a:latin typeface="Times New Roman"/>
                <a:cs typeface="Times New Roman"/>
              </a:rPr>
              <a:t>7	</a:t>
            </a:r>
            <a:r>
              <a:rPr sz="1350" spc="80" dirty="0" smtClean="0">
                <a:solidFill>
                  <a:srgbClr val="313131"/>
                </a:solidFill>
                <a:latin typeface="Arial"/>
                <a:cs typeface="Arial"/>
              </a:rPr>
              <a:t>6	</a:t>
            </a:r>
            <a:r>
              <a:rPr sz="1350" spc="-10" dirty="0" smtClean="0">
                <a:solidFill>
                  <a:srgbClr val="313131"/>
                </a:solidFill>
                <a:latin typeface="Arial"/>
                <a:cs typeface="Arial"/>
              </a:rPr>
              <a:t>5	</a:t>
            </a:r>
            <a:r>
              <a:rPr sz="1350" spc="45" dirty="0" smtClean="0">
                <a:solidFill>
                  <a:srgbClr val="414141"/>
                </a:solidFill>
                <a:latin typeface="Arial"/>
                <a:cs typeface="Arial"/>
              </a:rPr>
              <a:t>4	</a:t>
            </a:r>
            <a:r>
              <a:rPr sz="1350" spc="125" dirty="0" smtClean="0">
                <a:solidFill>
                  <a:srgbClr val="414141"/>
                </a:solidFill>
                <a:latin typeface="Arial"/>
                <a:cs typeface="Arial"/>
              </a:rPr>
              <a:t>3	</a:t>
            </a:r>
            <a:r>
              <a:rPr sz="1350" spc="-10" dirty="0" smtClean="0">
                <a:solidFill>
                  <a:srgbClr val="313131"/>
                </a:solidFill>
                <a:latin typeface="Arial"/>
                <a:cs typeface="Arial"/>
              </a:rPr>
              <a:t>2	</a:t>
            </a:r>
            <a:r>
              <a:rPr sz="1350" spc="65" dirty="0" smtClean="0">
                <a:solidFill>
                  <a:srgbClr val="313131"/>
                </a:solidFill>
                <a:latin typeface="Arial"/>
                <a:cs typeface="Arial"/>
              </a:rPr>
              <a:t>1	</a:t>
            </a:r>
            <a:r>
              <a:rPr sz="1350" spc="90" dirty="0" smtClean="0">
                <a:solidFill>
                  <a:srgbClr val="414141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76520" y="1830832"/>
            <a:ext cx="1329055" cy="709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70"/>
              </a:lnSpc>
            </a:pPr>
            <a:r>
              <a:rPr sz="1050" spc="15" dirty="0" smtClean="0">
                <a:solidFill>
                  <a:srgbClr val="626262"/>
                </a:solidFill>
                <a:latin typeface="Arial"/>
                <a:cs typeface="Arial"/>
              </a:rPr>
              <a:t>D</a:t>
            </a:r>
            <a:r>
              <a:rPr sz="1050" spc="-30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1050" spc="-10" dirty="0" smtClean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050" spc="35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1050" spc="-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100" spc="-40" dirty="0" smtClean="0">
                <a:solidFill>
                  <a:srgbClr val="525252"/>
                </a:solidFill>
                <a:latin typeface="Arial"/>
                <a:cs typeface="Arial"/>
              </a:rPr>
              <a:t>Ready</a:t>
            </a:r>
            <a:endParaRPr sz="1100">
              <a:latin typeface="Arial"/>
              <a:cs typeface="Arial"/>
            </a:endParaRPr>
          </a:p>
          <a:p>
            <a:pPr marL="190500">
              <a:lnSpc>
                <a:spcPts val="1070"/>
              </a:lnSpc>
            </a:pPr>
            <a:r>
              <a:rPr sz="1050" spc="175" dirty="0" smtClean="0">
                <a:solidFill>
                  <a:srgbClr val="626262"/>
                </a:solidFill>
                <a:latin typeface="Arial"/>
                <a:cs typeface="Arial"/>
              </a:rPr>
              <a:t>0</a:t>
            </a:r>
            <a:r>
              <a:rPr sz="1050" spc="-1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175" dirty="0" smtClean="0">
                <a:solidFill>
                  <a:srgbClr val="7B7B7B"/>
                </a:solidFill>
                <a:latin typeface="Times New Roman"/>
                <a:cs typeface="Times New Roman"/>
              </a:rPr>
              <a:t>a</a:t>
            </a:r>
            <a:r>
              <a:rPr sz="900" spc="95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050" spc="40" dirty="0" smtClean="0">
                <a:solidFill>
                  <a:srgbClr val="626262"/>
                </a:solidFill>
                <a:latin typeface="Arial"/>
                <a:cs typeface="Arial"/>
              </a:rPr>
              <a:t>no</a:t>
            </a:r>
            <a:r>
              <a:rPr sz="1050" spc="-14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626262"/>
                </a:solidFill>
                <a:latin typeface="Times New Roman"/>
                <a:cs typeface="Times New Roman"/>
              </a:rPr>
              <a:t>data</a:t>
            </a:r>
            <a:r>
              <a:rPr sz="1150" spc="2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100" spc="-30" dirty="0" smtClean="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sz="1100" spc="-6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626262"/>
                </a:solidFill>
                <a:latin typeface="Arial"/>
                <a:cs typeface="Arial"/>
              </a:rPr>
              <a:t>read</a:t>
            </a:r>
            <a:endParaRPr sz="1050">
              <a:latin typeface="Arial"/>
              <a:cs typeface="Arial"/>
            </a:endParaRPr>
          </a:p>
          <a:p>
            <a:pPr marL="208915">
              <a:lnSpc>
                <a:spcPts val="1025"/>
              </a:lnSpc>
            </a:pP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1</a:t>
            </a:r>
            <a:r>
              <a:rPr sz="1050" spc="-1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200" dirty="0" smtClean="0">
                <a:solidFill>
                  <a:srgbClr val="626262"/>
                </a:solidFill>
                <a:latin typeface="Arial"/>
                <a:cs typeface="Arial"/>
              </a:rPr>
              <a:t>-da</a:t>
            </a:r>
            <a:r>
              <a:rPr sz="1050" spc="-45" dirty="0" smtClean="0">
                <a:solidFill>
                  <a:srgbClr val="414141"/>
                </a:solidFill>
                <a:latin typeface="Arial"/>
                <a:cs typeface="Arial"/>
              </a:rPr>
              <a:t>ta</a:t>
            </a:r>
            <a:r>
              <a:rPr sz="1050" spc="2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000" spc="55" dirty="0" smtClean="0">
                <a:solidFill>
                  <a:srgbClr val="626262"/>
                </a:solidFill>
                <a:latin typeface="Arial"/>
                <a:cs typeface="Arial"/>
              </a:rPr>
              <a:t>ln</a:t>
            </a:r>
            <a:r>
              <a:rPr sz="1000" spc="-6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626262"/>
                </a:solidFill>
                <a:latin typeface="Arial"/>
                <a:cs typeface="Arial"/>
              </a:rPr>
              <a:t>F</a:t>
            </a:r>
            <a:r>
              <a:rPr sz="1050" spc="0" dirty="0" smtClean="0">
                <a:solidFill>
                  <a:srgbClr val="414141"/>
                </a:solidFill>
                <a:latin typeface="Arial"/>
                <a:cs typeface="Arial"/>
              </a:rPr>
              <a:t>IFO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8"/>
              </a:spcBef>
            </a:pPr>
            <a:endParaRPr sz="600"/>
          </a:p>
          <a:p>
            <a:pPr marL="17145">
              <a:lnSpc>
                <a:spcPct val="100000"/>
              </a:lnSpc>
            </a:pPr>
            <a:r>
              <a:rPr sz="1100" spc="-40" dirty="0" smtClean="0">
                <a:solidFill>
                  <a:srgbClr val="626262"/>
                </a:solidFill>
                <a:latin typeface="Arial"/>
                <a:cs typeface="Arial"/>
              </a:rPr>
              <a:t>Overrun</a:t>
            </a:r>
            <a:r>
              <a:rPr sz="1100" spc="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50" spc="-90" dirty="0" smtClean="0">
                <a:solidFill>
                  <a:srgbClr val="525252"/>
                </a:solidFill>
                <a:latin typeface="Times New Roman"/>
                <a:cs typeface="Times New Roman"/>
              </a:rPr>
              <a:t>E</a:t>
            </a:r>
            <a:r>
              <a:rPr sz="1100" spc="-90" dirty="0" smtClean="0">
                <a:solidFill>
                  <a:srgbClr val="626262"/>
                </a:solidFill>
                <a:latin typeface="Arial"/>
                <a:cs typeface="Arial"/>
              </a:rPr>
              <a:t>rrOf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4828" y="2484628"/>
            <a:ext cx="120015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100" spc="145" dirty="0" smtClean="0">
                <a:solidFill>
                  <a:srgbClr val="626262"/>
                </a:solidFill>
                <a:latin typeface="Arial"/>
                <a:cs typeface="Arial"/>
              </a:rPr>
              <a:t>0	</a:t>
            </a:r>
            <a:r>
              <a:rPr sz="1000" spc="-75" dirty="0" smtClean="0">
                <a:solidFill>
                  <a:srgbClr val="626262"/>
                </a:solidFill>
                <a:latin typeface="Arial"/>
                <a:cs typeface="Arial"/>
              </a:rPr>
              <a:t>t10</a:t>
            </a:r>
            <a:r>
              <a:rPr sz="1000" spc="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-5" dirty="0" smtClean="0">
                <a:solidFill>
                  <a:srgbClr val="626262"/>
                </a:solidFill>
                <a:latin typeface="Arial"/>
                <a:cs typeface="Arial"/>
              </a:rPr>
              <a:t>overrun </a:t>
            </a:r>
            <a:r>
              <a:rPr sz="1100" i="1" spc="-75" dirty="0" smtClean="0">
                <a:solidFill>
                  <a:srgbClr val="626262"/>
                </a:solidFill>
                <a:latin typeface="Arial"/>
                <a:cs typeface="Arial"/>
              </a:rPr>
              <a:t>orroc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76520" y="2553715"/>
            <a:ext cx="1189990" cy="5022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8440">
              <a:lnSpc>
                <a:spcPct val="100000"/>
              </a:lnSpc>
            </a:pPr>
            <a:r>
              <a:rPr sz="1050" spc="-125" dirty="0" smtClean="0">
                <a:solidFill>
                  <a:srgbClr val="414141"/>
                </a:solidFill>
                <a:latin typeface="Times New Roman"/>
                <a:cs typeface="Times New Roman"/>
              </a:rPr>
              <a:t>1</a:t>
            </a:r>
            <a:r>
              <a:rPr sz="1050" spc="15" dirty="0" smtClean="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sz="1600" spc="-235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600" spc="-18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5" dirty="0" smtClean="0">
                <a:solidFill>
                  <a:srgbClr val="626262"/>
                </a:solidFill>
                <a:latin typeface="Arial"/>
                <a:cs typeface="Arial"/>
              </a:rPr>
              <a:t>ov</a:t>
            </a:r>
            <a:r>
              <a:rPr sz="1050" spc="-15" dirty="0" smtClean="0">
                <a:solidFill>
                  <a:srgbClr val="626262"/>
                </a:solidFill>
                <a:latin typeface="Arial"/>
                <a:cs typeface="Arial"/>
              </a:rPr>
              <a:t>e</a:t>
            </a:r>
            <a:r>
              <a:rPr sz="1050" spc="-35" dirty="0" smtClean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r>
              <a:rPr sz="1050" spc="15" dirty="0" smtClean="0">
                <a:solidFill>
                  <a:srgbClr val="626262"/>
                </a:solidFill>
                <a:latin typeface="Arial"/>
                <a:cs typeface="Arial"/>
              </a:rPr>
              <a:t>run</a:t>
            </a:r>
            <a:r>
              <a:rPr sz="1050" spc="-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-15" dirty="0" smtClean="0">
                <a:solidFill>
                  <a:srgbClr val="626262"/>
                </a:solidFill>
                <a:latin typeface="Arial"/>
                <a:cs typeface="Arial"/>
              </a:rPr>
              <a:t>error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525252"/>
                </a:solidFill>
                <a:latin typeface="Arial"/>
                <a:cs typeface="Arial"/>
              </a:rPr>
              <a:t>PamyError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54828" y="3012185"/>
            <a:ext cx="108458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35" dirty="0" smtClean="0">
                <a:solidFill>
                  <a:srgbClr val="525252"/>
                </a:solidFill>
                <a:latin typeface="Times New Roman"/>
                <a:cs typeface="Times New Roman"/>
              </a:rPr>
              <a:t>0</a:t>
            </a:r>
            <a:r>
              <a:rPr sz="1050" spc="-25" dirty="0" smtClean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550" spc="90" dirty="0" smtClean="0">
                <a:solidFill>
                  <a:srgbClr val="626262"/>
                </a:solidFill>
                <a:latin typeface="Times New Roman"/>
                <a:cs typeface="Times New Roman"/>
              </a:rPr>
              <a:t>::!</a:t>
            </a:r>
            <a:r>
              <a:rPr sz="550" spc="-1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40" dirty="0" smtClean="0">
                <a:solidFill>
                  <a:srgbClr val="626262"/>
                </a:solidFill>
                <a:latin typeface="Arial"/>
                <a:cs typeface="Arial"/>
              </a:rPr>
              <a:t>no</a:t>
            </a:r>
            <a:r>
              <a:rPr sz="1050" spc="-10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626262"/>
                </a:solidFill>
                <a:latin typeface="Arial"/>
                <a:cs typeface="Arial"/>
              </a:rPr>
              <a:t>pari</a:t>
            </a:r>
            <a:r>
              <a:rPr sz="1050" spc="-10" dirty="0" smtClean="0">
                <a:solidFill>
                  <a:srgbClr val="626262"/>
                </a:solidFill>
                <a:latin typeface="Arial"/>
                <a:cs typeface="Arial"/>
              </a:rPr>
              <a:t>t</a:t>
            </a:r>
            <a:r>
              <a:rPr sz="1050" spc="-45" dirty="0" smtClean="0">
                <a:solidFill>
                  <a:srgbClr val="414141"/>
                </a:solidFill>
                <a:latin typeface="Arial"/>
                <a:cs typeface="Arial"/>
              </a:rPr>
              <a:t>y</a:t>
            </a:r>
            <a:r>
              <a:rPr sz="1050" spc="5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525252"/>
                </a:solidFill>
                <a:latin typeface="Arial"/>
                <a:cs typeface="Arial"/>
              </a:rPr>
              <a:t>error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68544" y="3092196"/>
            <a:ext cx="87884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85" dirty="0" smtClean="0">
                <a:solidFill>
                  <a:srgbClr val="626262"/>
                </a:solidFill>
                <a:latin typeface="Arial"/>
                <a:cs typeface="Arial"/>
              </a:rPr>
              <a:t>1</a:t>
            </a:r>
            <a:r>
              <a:rPr sz="1050" spc="-17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500" spc="-300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500" spc="-3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0" dirty="0" smtClean="0">
                <a:solidFill>
                  <a:srgbClr val="525252"/>
                </a:solidFill>
                <a:latin typeface="Arial"/>
                <a:cs typeface="Arial"/>
              </a:rPr>
              <a:t>parity</a:t>
            </a:r>
            <a:r>
              <a:rPr sz="1050" spc="-8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626262"/>
                </a:solidFill>
                <a:latin typeface="Arial"/>
                <a:cs typeface="Arial"/>
              </a:rPr>
              <a:t>error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90235" y="3405378"/>
            <a:ext cx="83248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 smtClean="0">
                <a:solidFill>
                  <a:srgbClr val="414141"/>
                </a:solidFill>
                <a:latin typeface="Arial"/>
                <a:cs typeface="Arial"/>
              </a:rPr>
              <a:t>Fm</a:t>
            </a:r>
            <a:r>
              <a:rPr sz="1050" spc="-85" dirty="0" smtClean="0">
                <a:solidFill>
                  <a:srgbClr val="414141"/>
                </a:solidFill>
                <a:latin typeface="Arial"/>
                <a:cs typeface="Arial"/>
              </a:rPr>
              <a:t>m</a:t>
            </a: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mg</a:t>
            </a:r>
            <a:r>
              <a:rPr sz="1050" spc="-9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525252"/>
                </a:solidFill>
                <a:latin typeface="Arial"/>
                <a:cs typeface="Arial"/>
              </a:rPr>
              <a:t>Error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68544" y="3463544"/>
            <a:ext cx="1184275" cy="379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</a:pPr>
            <a:r>
              <a:rPr sz="1100" spc="70" dirty="0" smtClean="0">
                <a:solidFill>
                  <a:srgbClr val="626262"/>
                </a:solidFill>
                <a:latin typeface="Times New Roman"/>
                <a:cs typeface="Times New Roman"/>
              </a:rPr>
              <a:t>0</a:t>
            </a:r>
            <a:r>
              <a:rPr sz="1100" spc="-7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600" spc="-320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600" spc="-6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40" dirty="0" smtClean="0">
                <a:solidFill>
                  <a:srgbClr val="525252"/>
                </a:solidFill>
                <a:latin typeface="Arial"/>
                <a:cs typeface="Arial"/>
              </a:rPr>
              <a:t>no</a:t>
            </a:r>
            <a:r>
              <a:rPr sz="1050" spc="-10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50" spc="-15" dirty="0" smtClean="0">
                <a:solidFill>
                  <a:srgbClr val="626262"/>
                </a:solidFill>
                <a:latin typeface="Arial"/>
                <a:cs typeface="Arial"/>
              </a:rPr>
              <a:t>framing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-10" dirty="0" smtClean="0">
                <a:solidFill>
                  <a:srgbClr val="525252"/>
                </a:solidFill>
                <a:latin typeface="Arial"/>
                <a:cs typeface="Arial"/>
              </a:rPr>
              <a:t>etror</a:t>
            </a:r>
            <a:endParaRPr sz="1050">
              <a:latin typeface="Arial"/>
              <a:cs typeface="Arial"/>
            </a:endParaRPr>
          </a:p>
          <a:p>
            <a:pPr marL="35560">
              <a:lnSpc>
                <a:spcPts val="1045"/>
              </a:lnSpc>
            </a:pPr>
            <a:r>
              <a:rPr sz="950" spc="-160" dirty="0" smtClean="0">
                <a:solidFill>
                  <a:srgbClr val="414141"/>
                </a:solidFill>
                <a:latin typeface="Arial"/>
                <a:cs typeface="Arial"/>
              </a:rPr>
              <a:t>1</a:t>
            </a:r>
            <a:r>
              <a:rPr sz="950" spc="1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100" spc="95" dirty="0" smtClean="0">
                <a:solidFill>
                  <a:srgbClr val="626262"/>
                </a:solidFill>
                <a:latin typeface="Arial"/>
                <a:cs typeface="Arial"/>
              </a:rPr>
              <a:t>=</a:t>
            </a:r>
            <a:r>
              <a:rPr sz="1100" spc="-114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-25" dirty="0" smtClean="0">
                <a:solidFill>
                  <a:srgbClr val="525252"/>
                </a:solidFill>
                <a:latin typeface="Arial"/>
                <a:cs typeface="Arial"/>
              </a:rPr>
              <a:t>frammg </a:t>
            </a:r>
            <a:r>
              <a:rPr sz="1050" spc="0" dirty="0" smtClean="0">
                <a:solidFill>
                  <a:srgbClr val="626262"/>
                </a:solidFill>
                <a:latin typeface="Arial"/>
                <a:cs typeface="Arial"/>
              </a:rPr>
              <a:t>err</a:t>
            </a:r>
            <a:r>
              <a:rPr sz="1050" spc="-10" dirty="0" smtClean="0">
                <a:solidFill>
                  <a:srgbClr val="626262"/>
                </a:solidFill>
                <a:latin typeface="Arial"/>
                <a:cs typeface="Arial"/>
              </a:rPr>
              <a:t>o</a:t>
            </a:r>
            <a:r>
              <a:rPr sz="1050" spc="70" dirty="0" smtClean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85664" y="3935729"/>
            <a:ext cx="918844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 smtClean="0">
                <a:solidFill>
                  <a:srgbClr val="525252"/>
                </a:solidFill>
                <a:latin typeface="Arial"/>
                <a:cs typeface="Arial"/>
              </a:rPr>
              <a:t>Break</a:t>
            </a:r>
            <a:r>
              <a:rPr sz="1000" spc="5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50" spc="-8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1050" spc="40" dirty="0" smtClean="0">
                <a:solidFill>
                  <a:srgbClr val="626262"/>
                </a:solidFill>
                <a:latin typeface="Arial"/>
                <a:cs typeface="Arial"/>
              </a:rPr>
              <a:t>n</a:t>
            </a:r>
            <a:r>
              <a:rPr sz="1050" spc="-25" dirty="0" smtClean="0">
                <a:solidFill>
                  <a:srgbClr val="626262"/>
                </a:solidFill>
                <a:latin typeface="Arial"/>
                <a:cs typeface="Arial"/>
              </a:rPr>
              <a:t>d</a:t>
            </a:r>
            <a:r>
              <a:rPr sz="1050" spc="-20" dirty="0" smtClean="0">
                <a:solidFill>
                  <a:srgbClr val="414141"/>
                </a:solidFill>
                <a:latin typeface="Arial"/>
                <a:cs typeface="Arial"/>
              </a:rPr>
              <a:t>i</a:t>
            </a:r>
            <a:r>
              <a:rPr sz="1050" spc="-5" dirty="0" smtClean="0">
                <a:solidFill>
                  <a:srgbClr val="626262"/>
                </a:solidFill>
                <a:latin typeface="Arial"/>
                <a:cs typeface="Arial"/>
              </a:rPr>
              <a:t>cat</a:t>
            </a:r>
            <a:r>
              <a:rPr sz="1050" spc="20" dirty="0" smtClean="0">
                <a:solidFill>
                  <a:srgbClr val="626262"/>
                </a:solidFill>
                <a:latin typeface="Arial"/>
                <a:cs typeface="Arial"/>
              </a:rPr>
              <a:t>o</a:t>
            </a:r>
            <a:r>
              <a:rPr sz="1050" spc="20" dirty="0" smtClean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4828" y="4068317"/>
            <a:ext cx="76962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50" spc="175" dirty="0" smtClean="0">
                <a:solidFill>
                  <a:srgbClr val="626262"/>
                </a:solidFill>
                <a:latin typeface="Arial"/>
                <a:cs typeface="Arial"/>
              </a:rPr>
              <a:t>0	</a:t>
            </a:r>
            <a:r>
              <a:rPr sz="800" spc="20" dirty="0" smtClean="0">
                <a:solidFill>
                  <a:srgbClr val="626262"/>
                </a:solidFill>
                <a:latin typeface="Arial"/>
                <a:cs typeface="Arial"/>
              </a:rPr>
              <a:t>r10</a:t>
            </a:r>
            <a:r>
              <a:rPr sz="800" spc="6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-20" dirty="0" smtClean="0">
                <a:solidFill>
                  <a:srgbClr val="525252"/>
                </a:solidFill>
                <a:latin typeface="Arial"/>
                <a:cs typeface="Arial"/>
              </a:rPr>
              <a:t>break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73115" y="4131055"/>
            <a:ext cx="147002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414141"/>
                </a:solidFill>
                <a:latin typeface="Arial"/>
                <a:cs typeface="Arial"/>
              </a:rPr>
              <a:t>1</a:t>
            </a:r>
            <a:r>
              <a:rPr sz="1050" spc="-10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00" spc="-275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600" spc="-18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break</a:t>
            </a:r>
            <a:r>
              <a:rPr sz="1050" spc="-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being</a:t>
            </a:r>
            <a:r>
              <a:rPr sz="1050" spc="-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" dirty="0" smtClean="0">
                <a:solidFill>
                  <a:srgbClr val="414141"/>
                </a:solidFill>
                <a:latin typeface="Arial"/>
                <a:cs typeface="Arial"/>
              </a:rPr>
              <a:t>re</a:t>
            </a:r>
            <a:r>
              <a:rPr sz="1050" spc="-40" dirty="0" smtClean="0">
                <a:solidFill>
                  <a:srgbClr val="414141"/>
                </a:solidFill>
                <a:latin typeface="Arial"/>
                <a:cs typeface="Arial"/>
              </a:rPr>
              <a:t>c</a:t>
            </a:r>
            <a:r>
              <a:rPr sz="1050" spc="-20" dirty="0" smtClean="0">
                <a:solidFill>
                  <a:srgbClr val="626262"/>
                </a:solidFill>
                <a:latin typeface="Arial"/>
                <a:cs typeface="Arial"/>
              </a:rPr>
              <a:t>etved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71947" y="4470654"/>
            <a:ext cx="1685289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55" dirty="0" smtClean="0">
                <a:solidFill>
                  <a:srgbClr val="525252"/>
                </a:solidFill>
                <a:latin typeface="Arial"/>
                <a:cs typeface="Arial"/>
              </a:rPr>
              <a:t>Transmit1er</a:t>
            </a:r>
            <a:r>
              <a:rPr sz="1050" spc="8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626262"/>
                </a:solidFill>
                <a:latin typeface="Arial"/>
                <a:cs typeface="Arial"/>
              </a:rPr>
              <a:t>Hol</a:t>
            </a:r>
            <a:r>
              <a:rPr sz="1050" spc="-70" dirty="0" smtClean="0">
                <a:solidFill>
                  <a:srgbClr val="626262"/>
                </a:solidFill>
                <a:latin typeface="Arial"/>
                <a:cs typeface="Arial"/>
              </a:rPr>
              <a:t>d</a:t>
            </a:r>
            <a:r>
              <a:rPr sz="1050" spc="20" dirty="0" smtClean="0">
                <a:solidFill>
                  <a:srgbClr val="414141"/>
                </a:solidFill>
                <a:latin typeface="Arial"/>
                <a:cs typeface="Arial"/>
              </a:rPr>
              <a:t>i</a:t>
            </a:r>
            <a:r>
              <a:rPr sz="1050" spc="-55" dirty="0" smtClean="0">
                <a:solidFill>
                  <a:srgbClr val="414141"/>
                </a:solidFill>
                <a:latin typeface="Arial"/>
                <a:cs typeface="Arial"/>
              </a:rPr>
              <a:t>n</a:t>
            </a:r>
            <a:r>
              <a:rPr sz="1050" spc="105" dirty="0" smtClean="0">
                <a:solidFill>
                  <a:srgbClr val="626262"/>
                </a:solidFill>
                <a:latin typeface="Arial"/>
                <a:cs typeface="Arial"/>
              </a:rPr>
              <a:t>g</a:t>
            </a:r>
            <a:r>
              <a:rPr sz="1050" spc="-4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-10" dirty="0" smtClean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r>
              <a:rPr sz="1050" spc="-45" dirty="0" smtClean="0">
                <a:solidFill>
                  <a:srgbClr val="414141"/>
                </a:solidFill>
                <a:latin typeface="Arial"/>
                <a:cs typeface="Arial"/>
              </a:rPr>
              <a:t>e</a:t>
            </a:r>
            <a:r>
              <a:rPr sz="1050" spc="-30" dirty="0" smtClean="0">
                <a:solidFill>
                  <a:srgbClr val="626262"/>
                </a:solidFill>
                <a:latin typeface="Arial"/>
                <a:cs typeface="Arial"/>
              </a:rPr>
              <a:t>gister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4828" y="4590542"/>
            <a:ext cx="133540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70" dirty="0" smtClean="0">
                <a:solidFill>
                  <a:srgbClr val="626262"/>
                </a:solidFill>
                <a:latin typeface="Times New Roman"/>
                <a:cs typeface="Times New Roman"/>
              </a:rPr>
              <a:t>0</a:t>
            </a:r>
            <a:r>
              <a:rPr sz="1150" spc="-10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750" spc="375" dirty="0" smtClean="0">
                <a:solidFill>
                  <a:srgbClr val="7B7B7B"/>
                </a:solidFill>
                <a:latin typeface="Times New Roman"/>
                <a:cs typeface="Times New Roman"/>
              </a:rPr>
              <a:t>e</a:t>
            </a:r>
            <a:r>
              <a:rPr sz="750" spc="-35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100" spc="-45" dirty="0" smtClean="0">
                <a:solidFill>
                  <a:srgbClr val="525252"/>
                </a:solidFill>
                <a:latin typeface="Arial"/>
                <a:cs typeface="Arial"/>
              </a:rPr>
              <a:t>wait</a:t>
            </a:r>
            <a:r>
              <a:rPr sz="1100" spc="5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50" spc="-25" dirty="0" smtClean="0">
                <a:solidFill>
                  <a:srgbClr val="414141"/>
                </a:solidFill>
                <a:latin typeface="Arial"/>
                <a:cs typeface="Arial"/>
              </a:rPr>
              <a:t>f</a:t>
            </a:r>
            <a:r>
              <a:rPr sz="1050" spc="-5" dirty="0" smtClean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050" spc="20" dirty="0" smtClean="0">
                <a:solidFill>
                  <a:srgbClr val="626262"/>
                </a:solidFill>
                <a:latin typeface="Arial"/>
                <a:cs typeface="Arial"/>
              </a:rPr>
              <a:t>r</a:t>
            </a:r>
            <a:r>
              <a:rPr sz="1050" spc="-9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626262"/>
                </a:solidFill>
                <a:latin typeface="Arial"/>
                <a:cs typeface="Arial"/>
              </a:rPr>
              <a:t>ltansmi"Or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73115" y="4661407"/>
            <a:ext cx="171831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35" dirty="0" smtClean="0">
                <a:solidFill>
                  <a:srgbClr val="414141"/>
                </a:solidFill>
                <a:latin typeface="Arial"/>
                <a:cs typeface="Arial"/>
              </a:rPr>
              <a:t>1</a:t>
            </a:r>
            <a:r>
              <a:rPr sz="1000" spc="-12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00" spc="-235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600" spc="-18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00" spc="10" dirty="0" smtClean="0">
                <a:solidFill>
                  <a:srgbClr val="525252"/>
                </a:solidFill>
                <a:latin typeface="Arial"/>
                <a:cs typeface="Arial"/>
              </a:rPr>
              <a:t>trans</a:t>
            </a:r>
            <a:r>
              <a:rPr sz="1000" spc="50" dirty="0" smtClean="0">
                <a:solidFill>
                  <a:srgbClr val="525252"/>
                </a:solidFill>
                <a:latin typeface="Arial"/>
                <a:cs typeface="Arial"/>
              </a:rPr>
              <a:t>m</a:t>
            </a:r>
            <a:r>
              <a:rPr sz="1000" spc="-85" dirty="0" smtClean="0">
                <a:solidFill>
                  <a:srgbClr val="7B7B7B"/>
                </a:solidFill>
                <a:latin typeface="Arial"/>
                <a:cs typeface="Arial"/>
              </a:rPr>
              <a:t>r</a:t>
            </a:r>
            <a:r>
              <a:rPr sz="1000" spc="-65" dirty="0" smtClean="0">
                <a:solidFill>
                  <a:srgbClr val="414141"/>
                </a:solidFill>
                <a:latin typeface="Arial"/>
                <a:cs typeface="Arial"/>
              </a:rPr>
              <a:t>t1er</a:t>
            </a:r>
            <a:r>
              <a:rPr sz="1000" spc="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000" spc="25" dirty="0" smtClean="0">
                <a:solidFill>
                  <a:srgbClr val="626262"/>
                </a:solidFill>
                <a:latin typeface="Arial"/>
                <a:cs typeface="Arial"/>
              </a:rPr>
              <a:t>re</a:t>
            </a:r>
            <a:r>
              <a:rPr sz="1000" spc="-30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1000" spc="60" dirty="0" smtClean="0">
                <a:solidFill>
                  <a:srgbClr val="414141"/>
                </a:solidFill>
                <a:latin typeface="Arial"/>
                <a:cs typeface="Arial"/>
              </a:rPr>
              <a:t>dy</a:t>
            </a:r>
            <a:r>
              <a:rPr sz="1000" spc="-6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000" spc="-145" dirty="0" smtClean="0">
                <a:solidFill>
                  <a:srgbClr val="626262"/>
                </a:solidFill>
                <a:latin typeface="Arial"/>
                <a:cs typeface="Arial"/>
              </a:rPr>
              <a:t>Cor</a:t>
            </a:r>
            <a:r>
              <a:rPr sz="1000" spc="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80" dirty="0" smtClean="0">
                <a:solidFill>
                  <a:srgbClr val="525252"/>
                </a:solidFill>
                <a:latin typeface="Times New Roman"/>
                <a:cs typeface="Times New Roman"/>
              </a:rPr>
              <a:t>data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71947" y="4972811"/>
            <a:ext cx="108648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 smtClean="0">
                <a:solidFill>
                  <a:srgbClr val="626262"/>
                </a:solidFill>
                <a:latin typeface="Arial"/>
                <a:cs typeface="Arial"/>
              </a:rPr>
              <a:t>Tl8nsrmtter</a:t>
            </a:r>
            <a:r>
              <a:rPr sz="1050" spc="1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525252"/>
                </a:solidFill>
                <a:latin typeface="Times New Roman"/>
                <a:cs typeface="Times New Roman"/>
              </a:rPr>
              <a:t>Empty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4828" y="5105400"/>
            <a:ext cx="14903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40" dirty="0" smtClean="0">
                <a:solidFill>
                  <a:srgbClr val="626262"/>
                </a:solidFill>
                <a:latin typeface="Times New Roman"/>
                <a:cs typeface="Times New Roman"/>
              </a:rPr>
              <a:t>0</a:t>
            </a:r>
            <a:r>
              <a:rPr sz="1200" spc="-11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200" spc="455" dirty="0" smtClean="0">
                <a:solidFill>
                  <a:srgbClr val="7B7B7B"/>
                </a:solidFill>
                <a:latin typeface="Times New Roman"/>
                <a:cs typeface="Times New Roman"/>
              </a:rPr>
              <a:t>-</a:t>
            </a:r>
            <a:r>
              <a:rPr sz="1000" spc="20" dirty="0" smtClean="0">
                <a:solidFill>
                  <a:srgbClr val="626262"/>
                </a:solidFill>
                <a:latin typeface="Arial"/>
                <a:cs typeface="Arial"/>
              </a:rPr>
              <a:t>ttans</a:t>
            </a:r>
            <a:r>
              <a:rPr sz="1000" spc="65" dirty="0" smtClean="0">
                <a:solidFill>
                  <a:srgbClr val="626262"/>
                </a:solidFill>
                <a:latin typeface="Arial"/>
                <a:cs typeface="Arial"/>
              </a:rPr>
              <a:t>m</a:t>
            </a:r>
            <a:r>
              <a:rPr sz="1000" spc="-310" dirty="0" smtClean="0">
                <a:solidFill>
                  <a:srgbClr val="7B7B7B"/>
                </a:solidFill>
                <a:latin typeface="Arial"/>
                <a:cs typeface="Arial"/>
              </a:rPr>
              <a:t>1</a:t>
            </a:r>
            <a:r>
              <a:rPr sz="1000" spc="-25" dirty="0" smtClean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000" spc="35" dirty="0" smtClean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000" spc="25" dirty="0" smtClean="0">
                <a:solidFill>
                  <a:srgbClr val="626262"/>
                </a:solidFill>
                <a:latin typeface="Arial"/>
                <a:cs typeface="Arial"/>
              </a:rPr>
              <a:t>ar</a:t>
            </a:r>
            <a:r>
              <a:rPr sz="1000" spc="-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00" spc="-55" dirty="0" smtClean="0">
                <a:solidFill>
                  <a:srgbClr val="626262"/>
                </a:solidFill>
                <a:latin typeface="Arial"/>
                <a:cs typeface="Arial"/>
              </a:rPr>
              <a:t>t1ot</a:t>
            </a:r>
            <a:r>
              <a:rPr sz="1000" spc="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25252"/>
                </a:solidFill>
                <a:latin typeface="Arial"/>
                <a:cs typeface="Arial"/>
              </a:rPr>
              <a:t>ompty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90235" y="5182616"/>
            <a:ext cx="1910080" cy="793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580">
              <a:lnSpc>
                <a:spcPct val="100000"/>
              </a:lnSpc>
            </a:pPr>
            <a:r>
              <a:rPr sz="950" spc="65" dirty="0" smtClean="0">
                <a:solidFill>
                  <a:srgbClr val="414141"/>
                </a:solidFill>
                <a:latin typeface="Arial"/>
                <a:cs typeface="Arial"/>
              </a:rPr>
              <a:t>1</a:t>
            </a:r>
            <a:r>
              <a:rPr sz="950" spc="-10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00" spc="-275" dirty="0" smtClean="0">
                <a:solidFill>
                  <a:srgbClr val="626262"/>
                </a:solidFill>
                <a:latin typeface="Times New Roman"/>
                <a:cs typeface="Times New Roman"/>
              </a:rPr>
              <a:t>=</a:t>
            </a:r>
            <a:r>
              <a:rPr sz="1600" spc="-7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00" spc="-65" dirty="0" smtClean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000" spc="-5" dirty="0" smtClean="0">
                <a:solidFill>
                  <a:srgbClr val="626262"/>
                </a:solidFill>
                <a:latin typeface="Arial"/>
                <a:cs typeface="Arial"/>
              </a:rPr>
              <a:t>ransrn</a:t>
            </a:r>
            <a:r>
              <a:rPr sz="1000" spc="50" dirty="0" smtClean="0">
                <a:solidFill>
                  <a:srgbClr val="626262"/>
                </a:solidFill>
                <a:latin typeface="Arial"/>
                <a:cs typeface="Arial"/>
              </a:rPr>
              <a:t>t</a:t>
            </a:r>
            <a:r>
              <a:rPr sz="1000" spc="-95" dirty="0" smtClean="0">
                <a:solidFill>
                  <a:srgbClr val="414141"/>
                </a:solidFill>
                <a:latin typeface="Arial"/>
                <a:cs typeface="Arial"/>
              </a:rPr>
              <a:t>t1</a:t>
            </a:r>
            <a:r>
              <a:rPr sz="1000" spc="-75" dirty="0" smtClean="0">
                <a:solidFill>
                  <a:srgbClr val="414141"/>
                </a:solidFill>
                <a:latin typeface="Arial"/>
                <a:cs typeface="Arial"/>
              </a:rPr>
              <a:t>e</a:t>
            </a:r>
            <a:r>
              <a:rPr sz="1000" spc="85" dirty="0" smtClean="0">
                <a:solidFill>
                  <a:srgbClr val="626262"/>
                </a:solidFill>
                <a:latin typeface="Arial"/>
                <a:cs typeface="Arial"/>
              </a:rPr>
              <a:t>r</a:t>
            </a:r>
            <a:r>
              <a:rPr sz="1000" spc="-1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00" spc="55" dirty="0" smtClean="0">
                <a:solidFill>
                  <a:srgbClr val="626262"/>
                </a:solidFill>
                <a:latin typeface="Arial"/>
                <a:cs typeface="Arial"/>
              </a:rPr>
              <a:t>e</a:t>
            </a:r>
            <a:r>
              <a:rPr sz="1000" spc="60" dirty="0" smtClean="0">
                <a:solidFill>
                  <a:srgbClr val="626262"/>
                </a:solidFill>
                <a:latin typeface="Arial"/>
                <a:cs typeface="Arial"/>
              </a:rPr>
              <a:t>m</a:t>
            </a:r>
            <a:r>
              <a:rPr sz="1000" spc="-55" dirty="0" smtClean="0">
                <a:solidFill>
                  <a:srgbClr val="414141"/>
                </a:solidFill>
                <a:latin typeface="Arial"/>
                <a:cs typeface="Arial"/>
              </a:rPr>
              <a:t>p</a:t>
            </a:r>
            <a:r>
              <a:rPr sz="1000" spc="-55" dirty="0" smtClean="0">
                <a:solidFill>
                  <a:srgbClr val="626262"/>
                </a:solidFill>
                <a:latin typeface="Arial"/>
                <a:cs typeface="Arial"/>
              </a:rPr>
              <a:t>1y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7"/>
              </a:spcBef>
            </a:pPr>
            <a:endParaRPr sz="700"/>
          </a:p>
          <a:p>
            <a:pPr marL="12700">
              <a:lnSpc>
                <a:spcPts val="1250"/>
              </a:lnSpc>
            </a:pPr>
            <a:r>
              <a:rPr sz="1050" spc="5" dirty="0" smtClean="0">
                <a:solidFill>
                  <a:srgbClr val="626262"/>
                </a:solidFill>
                <a:latin typeface="Arial"/>
                <a:cs typeface="Arial"/>
              </a:rPr>
              <a:t>E</a:t>
            </a:r>
            <a:r>
              <a:rPr sz="1050" spc="-5" dirty="0" smtClean="0">
                <a:solidFill>
                  <a:srgbClr val="626262"/>
                </a:solidFill>
                <a:latin typeface="Arial"/>
                <a:cs typeface="Arial"/>
              </a:rPr>
              <a:t>t</a:t>
            </a:r>
            <a:r>
              <a:rPr sz="1050" spc="-10" dirty="0" smtClean="0">
                <a:solidFill>
                  <a:srgbClr val="414141"/>
                </a:solidFill>
                <a:latin typeface="Arial"/>
                <a:cs typeface="Arial"/>
              </a:rPr>
              <a:t>ror</a:t>
            </a:r>
            <a:endParaRPr sz="1050">
              <a:latin typeface="Arial"/>
              <a:cs typeface="Arial"/>
            </a:endParaRPr>
          </a:p>
          <a:p>
            <a:pPr marL="177165">
              <a:lnSpc>
                <a:spcPts val="1080"/>
              </a:lnSpc>
            </a:pPr>
            <a:r>
              <a:rPr sz="1100" spc="180" dirty="0" smtClean="0">
                <a:solidFill>
                  <a:srgbClr val="626262"/>
                </a:solidFill>
                <a:latin typeface="Arial"/>
                <a:cs typeface="Arial"/>
              </a:rPr>
              <a:t>0=</a:t>
            </a:r>
            <a:r>
              <a:rPr sz="1100" spc="-13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40" dirty="0" smtClean="0">
                <a:solidFill>
                  <a:srgbClr val="525252"/>
                </a:solidFill>
                <a:latin typeface="Arial"/>
                <a:cs typeface="Arial"/>
              </a:rPr>
              <a:t>no</a:t>
            </a:r>
            <a:r>
              <a:rPr sz="1050" spc="-3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525252"/>
                </a:solidFill>
                <a:latin typeface="Arial"/>
                <a:cs typeface="Arial"/>
              </a:rPr>
              <a:t>error</a:t>
            </a:r>
            <a:endParaRPr sz="1050">
              <a:latin typeface="Arial"/>
              <a:cs typeface="Arial"/>
            </a:endParaRPr>
          </a:p>
          <a:p>
            <a:pPr marL="195580">
              <a:lnSpc>
                <a:spcPts val="1190"/>
              </a:lnSpc>
              <a:tabLst>
                <a:tab pos="476884" algn="l"/>
              </a:tabLst>
            </a:pPr>
            <a:r>
              <a:rPr sz="1200" spc="-75" dirty="0" smtClean="0">
                <a:solidFill>
                  <a:srgbClr val="414141"/>
                </a:solidFill>
                <a:latin typeface="Arial"/>
                <a:cs typeface="Arial"/>
              </a:rPr>
              <a:t>1	</a:t>
            </a:r>
            <a:r>
              <a:rPr sz="1200" spc="155" dirty="0" smtClean="0">
                <a:solidFill>
                  <a:srgbClr val="626262"/>
                </a:solidFill>
                <a:latin typeface="Arial"/>
                <a:cs typeface="Arial"/>
              </a:rPr>
              <a:t>'</a:t>
            </a:r>
            <a:r>
              <a:rPr sz="1200" spc="-6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55" dirty="0" smtClean="0">
                <a:solidFill>
                  <a:srgbClr val="414141"/>
                </a:solidFill>
                <a:latin typeface="Arial"/>
                <a:cs typeface="Arial"/>
              </a:rPr>
              <a:t>l</a:t>
            </a:r>
            <a:r>
              <a:rPr sz="1200" spc="-110" dirty="0" smtClean="0">
                <a:solidFill>
                  <a:srgbClr val="626262"/>
                </a:solidFill>
                <a:latin typeface="Arial"/>
                <a:cs typeface="Arial"/>
              </a:rPr>
              <a:t>o </a:t>
            </a:r>
            <a:r>
              <a:rPr sz="1200" spc="-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85" dirty="0" smtClean="0">
                <a:solidFill>
                  <a:srgbClr val="525252"/>
                </a:solidFill>
                <a:latin typeface="Arial"/>
                <a:cs typeface="Arial"/>
              </a:rPr>
              <a:t>st</a:t>
            </a:r>
            <a:r>
              <a:rPr sz="1200" spc="-3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-95" dirty="0" smtClean="0">
                <a:solidFill>
                  <a:srgbClr val="626262"/>
                </a:solidFill>
                <a:latin typeface="Arial"/>
                <a:cs typeface="Arial"/>
              </a:rPr>
              <a:t>ono</a:t>
            </a:r>
            <a:r>
              <a:rPr sz="1200" spc="-4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85" dirty="0" smtClean="0">
                <a:solidFill>
                  <a:srgbClr val="626262"/>
                </a:solidFill>
                <a:latin typeface="Arial"/>
                <a:cs typeface="Arial"/>
              </a:rPr>
              <a:t>error</a:t>
            </a:r>
            <a:r>
              <a:rPr sz="1200" spc="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20" dirty="0" smtClean="0">
                <a:solidFill>
                  <a:srgbClr val="626262"/>
                </a:solidFill>
                <a:latin typeface="Arial"/>
                <a:cs typeface="Arial"/>
              </a:rPr>
              <a:t>in</a:t>
            </a:r>
            <a:r>
              <a:rPr sz="1200" spc="-1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626262"/>
                </a:solidFill>
                <a:latin typeface="Arial"/>
                <a:cs typeface="Arial"/>
              </a:rPr>
              <a:t>FIFO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40711" y="1448308"/>
            <a:ext cx="96456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125" dirty="0" smtClean="0">
                <a:solidFill>
                  <a:srgbClr val="313131"/>
                </a:solidFill>
                <a:latin typeface="Courier New"/>
                <a:cs typeface="Courier New"/>
              </a:rPr>
              <a:t>ER</a:t>
            </a:r>
            <a:r>
              <a:rPr sz="1700" spc="-120" dirty="0" smtClean="0">
                <a:solidFill>
                  <a:srgbClr val="313131"/>
                </a:solidFill>
                <a:latin typeface="Courier New"/>
                <a:cs typeface="Courier New"/>
              </a:rPr>
              <a:t> </a:t>
            </a:r>
            <a:r>
              <a:rPr sz="1700" spc="-35" dirty="0" smtClean="0">
                <a:solidFill>
                  <a:srgbClr val="414141"/>
                </a:solidFill>
                <a:latin typeface="Courier New"/>
                <a:cs typeface="Courier New"/>
              </a:rPr>
              <a:t>TE</a:t>
            </a:r>
            <a:r>
              <a:rPr sz="1700" spc="-265" dirty="0" smtClean="0">
                <a:solidFill>
                  <a:srgbClr val="414141"/>
                </a:solidFill>
                <a:latin typeface="Courier New"/>
                <a:cs typeface="Courier New"/>
              </a:rPr>
              <a:t> </a:t>
            </a:r>
            <a:r>
              <a:rPr sz="1700" spc="-45" dirty="0" smtClean="0">
                <a:solidFill>
                  <a:srgbClr val="313131"/>
                </a:solidFill>
                <a:latin typeface="Courier New"/>
                <a:cs typeface="Courier New"/>
              </a:rPr>
              <a:t>TH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24276" y="1492758"/>
            <a:ext cx="562610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41630" algn="l"/>
              </a:tabLst>
            </a:pPr>
            <a:r>
              <a:rPr sz="1350" spc="45" dirty="0" smtClean="0">
                <a:solidFill>
                  <a:srgbClr val="313131"/>
                </a:solidFill>
                <a:latin typeface="Arial"/>
                <a:cs typeface="Arial"/>
              </a:rPr>
              <a:t>Bl	</a:t>
            </a:r>
            <a:r>
              <a:rPr sz="1350" spc="20" dirty="0" smtClean="0">
                <a:solidFill>
                  <a:srgbClr val="414141"/>
                </a:solidFill>
                <a:latin typeface="Times New Roman"/>
                <a:cs typeface="Times New Roman"/>
              </a:rPr>
              <a:t>FE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91788" y="1448308"/>
            <a:ext cx="9715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25" dirty="0" smtClean="0">
                <a:solidFill>
                  <a:srgbClr val="313131"/>
                </a:solidFill>
                <a:latin typeface="Courier New"/>
                <a:cs typeface="Courier New"/>
              </a:rPr>
              <a:t>PE</a:t>
            </a:r>
            <a:r>
              <a:rPr sz="1700" spc="-285" dirty="0" smtClean="0">
                <a:solidFill>
                  <a:srgbClr val="313131"/>
                </a:solidFill>
                <a:latin typeface="Courier New"/>
                <a:cs typeface="Courier New"/>
              </a:rPr>
              <a:t> </a:t>
            </a:r>
            <a:r>
              <a:rPr sz="1350" spc="35" dirty="0" smtClean="0">
                <a:solidFill>
                  <a:srgbClr val="1A1A1A"/>
                </a:solidFill>
                <a:latin typeface="Arial"/>
                <a:cs typeface="Arial"/>
              </a:rPr>
              <a:t>OE </a:t>
            </a:r>
            <a:r>
              <a:rPr sz="1350" spc="80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500" spc="-140" dirty="0" smtClean="0">
                <a:solidFill>
                  <a:srgbClr val="313131"/>
                </a:solidFill>
                <a:latin typeface="Times New Roman"/>
                <a:cs typeface="Times New Roman"/>
              </a:rPr>
              <a:t>DR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87315" y="1871471"/>
            <a:ext cx="10477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200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5908547"/>
            <a:ext cx="85826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636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</a:t>
            </a:r>
            <a:r>
              <a:rPr sz="1800" b="1" spc="0" dirty="0" smtClean="0">
                <a:latin typeface="Arial"/>
                <a:cs typeface="Arial"/>
              </a:rPr>
              <a:t>2	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5" dirty="0" smtClean="0">
                <a:latin typeface="Arial"/>
                <a:cs typeface="Arial"/>
              </a:rPr>
              <a:t>/</a:t>
            </a:r>
            <a:r>
              <a:rPr sz="1800" spc="0" dirty="0" smtClean="0">
                <a:latin typeface="Arial"/>
                <a:cs typeface="Arial"/>
              </a:rPr>
              <a:t>O 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p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il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ustr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y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5" dirty="0" smtClean="0">
                <a:latin typeface="Arial"/>
                <a:cs typeface="Arial"/>
              </a:rPr>
              <a:t>/</a:t>
            </a:r>
            <a:r>
              <a:rPr sz="1800" spc="0" dirty="0" smtClean="0">
                <a:latin typeface="Arial"/>
                <a:cs typeface="Arial"/>
              </a:rPr>
              <a:t>O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914400"/>
            <a:ext cx="1527048" cy="4799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Perso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al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30" dirty="0" smtClean="0">
                <a:latin typeface="Arial"/>
                <a:cs typeface="Arial"/>
              </a:rPr>
              <a:t>mp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ter</a:t>
            </a:r>
            <a:r>
              <a:rPr sz="4000" b="1" spc="3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Map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0194" y="949197"/>
            <a:ext cx="6837680" cy="4519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map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funct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own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99085" marR="83693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space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twee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orts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0000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03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ese</a:t>
            </a:r>
            <a:r>
              <a:rPr sz="2800" spc="-10" dirty="0" smtClean="0">
                <a:latin typeface="Arial"/>
                <a:cs typeface="Arial"/>
              </a:rPr>
              <a:t>rv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ste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ISA</a:t>
            </a:r>
            <a:r>
              <a:rPr sz="2800" spc="-17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718820" indent="-287020" algn="just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orts at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0400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3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 board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funct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20" dirty="0" smtClean="0">
                <a:latin typeface="Arial"/>
                <a:cs typeface="Arial"/>
              </a:rPr>
              <a:t> 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3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5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299085" marR="12700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8028</a:t>
            </a:r>
            <a:r>
              <a:rPr sz="2800" spc="-20" dirty="0" smtClean="0">
                <a:latin typeface="Arial"/>
                <a:cs typeface="Arial"/>
              </a:rPr>
              <a:t>7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uses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00</a:t>
            </a:r>
            <a:r>
              <a:rPr sz="2800" spc="-2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–00</a:t>
            </a:r>
            <a:r>
              <a:rPr sz="2800" spc="-20" dirty="0" smtClean="0">
                <a:latin typeface="Arial"/>
                <a:cs typeface="Arial"/>
              </a:rPr>
              <a:t>FFH,</a:t>
            </a:r>
            <a:r>
              <a:rPr sz="2800" spc="-15" dirty="0" smtClean="0">
                <a:latin typeface="Arial"/>
                <a:cs typeface="Arial"/>
              </a:rPr>
              <a:t> so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el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rv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00</a:t>
            </a:r>
            <a:r>
              <a:rPr sz="2800" spc="-2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–00</a:t>
            </a:r>
            <a:r>
              <a:rPr sz="2800" spc="-25" dirty="0" smtClean="0">
                <a:latin typeface="Arial"/>
                <a:cs typeface="Arial"/>
              </a:rPr>
              <a:t>FFH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5" dirty="0" smtClean="0">
                <a:latin typeface="Arial"/>
                <a:cs typeface="Arial"/>
              </a:rPr>
              <a:t>Rec</a:t>
            </a:r>
            <a:r>
              <a:rPr sz="4200" b="1" spc="-105" dirty="0" smtClean="0">
                <a:latin typeface="Arial"/>
                <a:cs typeface="Arial"/>
              </a:rPr>
              <a:t>eiving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Serial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Data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41690" cy="486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received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1655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 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stat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22161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-15" dirty="0" smtClean="0">
                <a:latin typeface="Arial"/>
                <a:cs typeface="Arial"/>
              </a:rPr>
              <a:t>ple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1–2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lis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oce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est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DR</a:t>
            </a:r>
            <a:r>
              <a:rPr sz="2800" spc="-15" dirty="0" smtClean="0">
                <a:latin typeface="Arial"/>
                <a:cs typeface="Arial"/>
              </a:rPr>
              <a:t> 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1655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ece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y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5740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Upon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 tests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errors.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detected,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proce</a:t>
            </a:r>
            <a:r>
              <a:rPr sz="2800" spc="-20" dirty="0" smtClean="0">
                <a:latin typeface="Arial"/>
                <a:cs typeface="Arial"/>
              </a:rPr>
              <a:t>du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eturns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AL</a:t>
            </a:r>
            <a:r>
              <a:rPr sz="2800" spc="-10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CII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‘</a:t>
            </a:r>
            <a:r>
              <a:rPr sz="2800" spc="-15" dirty="0" smtClean="0">
                <a:latin typeface="Arial"/>
                <a:cs typeface="Arial"/>
              </a:rPr>
              <a:t>?</a:t>
            </a:r>
            <a:r>
              <a:rPr sz="2800" spc="-10" dirty="0" smtClean="0">
                <a:latin typeface="Arial"/>
                <a:cs typeface="Arial"/>
              </a:rPr>
              <a:t>’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AL</a:t>
            </a:r>
            <a:r>
              <a:rPr sz="2800" spc="-10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eq</a:t>
            </a:r>
            <a:r>
              <a:rPr sz="2800" spc="-15" dirty="0" smtClean="0">
                <a:latin typeface="Arial"/>
                <a:cs typeface="Arial"/>
              </a:rPr>
              <a:t>ual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ei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characte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55" dirty="0" smtClean="0">
                <a:latin typeface="Arial"/>
                <a:cs typeface="Arial"/>
              </a:rPr>
              <a:t>U</a:t>
            </a:r>
            <a:r>
              <a:rPr sz="4200" b="1" spc="-170" dirty="0" smtClean="0">
                <a:latin typeface="Arial"/>
                <a:cs typeface="Arial"/>
              </a:rPr>
              <a:t>A</a:t>
            </a:r>
            <a:r>
              <a:rPr sz="4200" b="1" spc="-140" dirty="0" smtClean="0">
                <a:latin typeface="Arial"/>
                <a:cs typeface="Arial"/>
              </a:rPr>
              <a:t>RT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Errors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838440" cy="408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Errors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855344" lvl="1" indent="-38608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855344" algn="l"/>
              </a:tabLst>
            </a:pP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21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aming,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ors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errors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parity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error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wrong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erro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 ind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se</a:t>
            </a:r>
            <a:endParaRPr sz="2800">
              <a:latin typeface="Arial"/>
              <a:cs typeface="Arial"/>
            </a:endParaRPr>
          </a:p>
          <a:p>
            <a:pPr marR="960119" algn="ctr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was 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46109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fra</a:t>
            </a:r>
            <a:r>
              <a:rPr sz="3200" b="1" spc="-15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ing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error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stop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eir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204834" cy="286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09855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curs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ece</a:t>
            </a:r>
            <a:r>
              <a:rPr sz="2800" spc="-10" dirty="0" smtClean="0">
                <a:latin typeface="Arial"/>
                <a:cs typeface="Arial"/>
              </a:rPr>
              <a:t>ivi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 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nco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ba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ov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rrun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error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overr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ceiver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FIFO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curs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 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ware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ils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-10" dirty="0" smtClean="0">
                <a:latin typeface="Arial"/>
                <a:cs typeface="Arial"/>
              </a:rPr>
              <a:t> 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UA</a:t>
            </a:r>
            <a:r>
              <a:rPr sz="2800" spc="-8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ece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FIFO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full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77950" algn="l"/>
              </a:tabLst>
            </a:pPr>
            <a:r>
              <a:rPr sz="4000" b="1" spc="-245" dirty="0" smtClean="0">
                <a:latin typeface="Arial"/>
                <a:cs typeface="Arial"/>
              </a:rPr>
              <a:t>1</a:t>
            </a:r>
            <a:r>
              <a:rPr sz="4000" b="1" spc="-30" dirty="0" smtClean="0">
                <a:latin typeface="Arial"/>
                <a:cs typeface="Arial"/>
              </a:rPr>
              <a:t>1–</a:t>
            </a:r>
            <a:r>
              <a:rPr sz="4000" b="1" spc="-25" dirty="0" smtClean="0">
                <a:latin typeface="Arial"/>
                <a:cs typeface="Arial"/>
              </a:rPr>
              <a:t>6	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L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-45" dirty="0" smtClean="0">
                <a:latin typeface="Arial"/>
                <a:cs typeface="Arial"/>
              </a:rPr>
              <a:t>G</a:t>
            </a:r>
            <a:r>
              <a:rPr sz="4000" b="1" spc="-15" dirty="0" smtClean="0">
                <a:latin typeface="Arial"/>
                <a:cs typeface="Arial"/>
              </a:rPr>
              <a:t>-</a:t>
            </a:r>
            <a:r>
              <a:rPr sz="4000" b="1" spc="-105" dirty="0" smtClean="0">
                <a:latin typeface="Arial"/>
                <a:cs typeface="Arial"/>
              </a:rPr>
              <a:t>T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-DIGI</a:t>
            </a:r>
            <a:r>
              <a:rPr sz="4000" b="1" spc="-32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AL</a:t>
            </a:r>
            <a:r>
              <a:rPr sz="4000" b="1" spc="-25" dirty="0" smtClean="0">
                <a:latin typeface="Arial"/>
                <a:cs typeface="Arial"/>
              </a:rPr>
              <a:t> (A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C)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&amp;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DIGI</a:t>
            </a:r>
            <a:r>
              <a:rPr sz="4000" b="1" spc="-32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35" dirty="0" smtClean="0">
                <a:latin typeface="Arial"/>
                <a:cs typeface="Arial"/>
              </a:rPr>
              <a:t>L</a:t>
            </a:r>
            <a:r>
              <a:rPr sz="4000" b="1" spc="-15" dirty="0" smtClean="0">
                <a:latin typeface="Arial"/>
                <a:cs typeface="Arial"/>
              </a:rPr>
              <a:t>-</a:t>
            </a:r>
            <a:r>
              <a:rPr sz="4000" b="1" spc="-105" dirty="0" smtClean="0">
                <a:latin typeface="Arial"/>
                <a:cs typeface="Arial"/>
              </a:rPr>
              <a:t>T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-AN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LOG</a:t>
            </a:r>
            <a:r>
              <a:rPr sz="4000" b="1" spc="6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(DA</a:t>
            </a:r>
            <a:r>
              <a:rPr sz="4000" b="1" spc="-50" dirty="0" smtClean="0">
                <a:latin typeface="Arial"/>
                <a:cs typeface="Arial"/>
              </a:rPr>
              <a:t>C</a:t>
            </a:r>
            <a:r>
              <a:rPr sz="4000" b="1" spc="-15" dirty="0" smtClean="0"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341501"/>
            <a:ext cx="8076565" cy="443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CO</a:t>
            </a:r>
            <a:r>
              <a:rPr sz="4000" b="1" spc="-50" dirty="0" smtClean="0">
                <a:latin typeface="Arial"/>
                <a:cs typeface="Arial"/>
              </a:rPr>
              <a:t>N</a:t>
            </a:r>
            <a:r>
              <a:rPr sz="4000" b="1" spc="-30" dirty="0" smtClean="0">
                <a:latin typeface="Arial"/>
                <a:cs typeface="Arial"/>
              </a:rPr>
              <a:t>VE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TE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4616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6164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4616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61645" algn="l"/>
              </a:tabLst>
            </a:pPr>
            <a:r>
              <a:rPr sz="320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461645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6164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eve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ike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C083</a:t>
            </a:r>
            <a:r>
              <a:rPr sz="4000" b="1" spc="-25" dirty="0" smtClean="0">
                <a:latin typeface="Arial"/>
                <a:cs typeface="Arial"/>
              </a:rPr>
              <a:t>0</a:t>
            </a:r>
            <a:r>
              <a:rPr sz="4000" b="1" spc="5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Digital</a:t>
            </a:r>
            <a:r>
              <a:rPr sz="4000" b="1" spc="-15" dirty="0" smtClean="0">
                <a:latin typeface="Arial"/>
                <a:cs typeface="Arial"/>
              </a:rPr>
              <a:t>-t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-An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4000" b="1" spc="-20" dirty="0" smtClean="0">
                <a:latin typeface="Arial"/>
                <a:cs typeface="Arial"/>
              </a:rPr>
              <a:t>log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Co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verter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irly 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w-cost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083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National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Semico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du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Corp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80391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nsfor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 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8293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Other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 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99084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749046"/>
            <a:ext cx="8288020" cy="3559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98615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nve</a:t>
            </a:r>
            <a:r>
              <a:rPr sz="2800" spc="-10" dirty="0" smtClean="0">
                <a:latin typeface="Arial"/>
                <a:cs typeface="Arial"/>
              </a:rPr>
              <a:t>rter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25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nve</a:t>
            </a:r>
            <a:r>
              <a:rPr sz="2800" spc="-10" dirty="0" smtClean="0">
                <a:latin typeface="Arial"/>
                <a:cs typeface="Arial"/>
              </a:rPr>
              <a:t>rter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102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ls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2"/>
              </a:spcBef>
            </a:pPr>
            <a:endParaRPr sz="800"/>
          </a:p>
          <a:p>
            <a:pPr marL="355600" marR="12700" indent="-342900">
              <a:lnSpc>
                <a:spcPct val="97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DAC</a:t>
            </a:r>
            <a:r>
              <a:rPr sz="3200" spc="-10" dirty="0" smtClean="0">
                <a:latin typeface="Arial"/>
                <a:cs typeface="Arial"/>
              </a:rPr>
              <a:t>083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nsforms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roxi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2612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in</a:t>
            </a:r>
            <a:r>
              <a:rPr sz="3200" spc="0" dirty="0" smtClean="0">
                <a:latin typeface="Arial"/>
                <a:cs typeface="Arial"/>
              </a:rPr>
              <a:t>-o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083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46582"/>
            <a:ext cx="8221345" cy="4545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9271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355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IOU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is 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erte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 step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-5" dirty="0" smtClean="0">
                <a:latin typeface="Arial"/>
                <a:cs typeface="Arial"/>
              </a:rPr>
              <a:t>V</a:t>
            </a:r>
            <a:r>
              <a:rPr sz="3150" spc="22" baseline="-25132" dirty="0" smtClean="0">
                <a:latin typeface="Arial"/>
                <a:cs typeface="Arial"/>
              </a:rPr>
              <a:t>RE</a:t>
            </a:r>
            <a:r>
              <a:rPr sz="3150" spc="15" baseline="-25132" dirty="0" smtClean="0">
                <a:latin typeface="Arial"/>
                <a:cs typeface="Arial"/>
              </a:rPr>
              <a:t>F</a:t>
            </a:r>
            <a:r>
              <a:rPr sz="3150" spc="427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 volt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25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756285" marR="441959" indent="-287020">
              <a:lnSpc>
                <a:spcPts val="335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tep vo</a:t>
            </a:r>
            <a:r>
              <a:rPr sz="2800" spc="-10" dirty="0" smtClean="0">
                <a:latin typeface="Arial"/>
                <a:cs typeface="Arial"/>
              </a:rPr>
              <a:t>lt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nve</a:t>
            </a:r>
            <a:r>
              <a:rPr sz="2800" spc="-10" dirty="0" smtClean="0">
                <a:latin typeface="Arial"/>
                <a:cs typeface="Arial"/>
              </a:rPr>
              <a:t>rter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8104" y="1005839"/>
            <a:ext cx="452628" cy="77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7248" y="1993392"/>
            <a:ext cx="237744" cy="199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7248" y="4242815"/>
            <a:ext cx="429768" cy="49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5788" y="2199132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932" y="2450592"/>
            <a:ext cx="653795" cy="0"/>
          </a:xfrm>
          <a:custGeom>
            <a:avLst/>
            <a:gdLst/>
            <a:ahLst/>
            <a:cxnLst/>
            <a:rect l="l" t="t" r="r" b="b"/>
            <a:pathLst>
              <a:path w="653796">
                <a:moveTo>
                  <a:pt x="0" y="0"/>
                </a:moveTo>
                <a:lnTo>
                  <a:pt x="653795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4932" y="2699766"/>
            <a:ext cx="653795" cy="0"/>
          </a:xfrm>
          <a:custGeom>
            <a:avLst/>
            <a:gdLst/>
            <a:ahLst/>
            <a:cxnLst/>
            <a:rect l="l" t="t" r="r" b="b"/>
            <a:pathLst>
              <a:path w="653796">
                <a:moveTo>
                  <a:pt x="0" y="0"/>
                </a:moveTo>
                <a:lnTo>
                  <a:pt x="653795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9504" y="2948939"/>
            <a:ext cx="649223" cy="0"/>
          </a:xfrm>
          <a:custGeom>
            <a:avLst/>
            <a:gdLst/>
            <a:ahLst/>
            <a:cxnLst/>
            <a:rect l="l" t="t" r="r" b="b"/>
            <a:pathLst>
              <a:path w="649224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0360" y="3200400"/>
            <a:ext cx="658367" cy="0"/>
          </a:xfrm>
          <a:custGeom>
            <a:avLst/>
            <a:gdLst/>
            <a:ahLst/>
            <a:cxnLst/>
            <a:rect l="l" t="t" r="r" b="b"/>
            <a:pathLst>
              <a:path w="658367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4932" y="3447288"/>
            <a:ext cx="653795" cy="0"/>
          </a:xfrm>
          <a:custGeom>
            <a:avLst/>
            <a:gdLst/>
            <a:ahLst/>
            <a:cxnLst/>
            <a:rect l="l" t="t" r="r" b="b"/>
            <a:pathLst>
              <a:path w="653796">
                <a:moveTo>
                  <a:pt x="0" y="0"/>
                </a:moveTo>
                <a:lnTo>
                  <a:pt x="653795" y="0"/>
                </a:lnTo>
              </a:path>
            </a:pathLst>
          </a:custGeom>
          <a:ln w="3657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5788" y="3696461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0360" y="3945635"/>
            <a:ext cx="658367" cy="0"/>
          </a:xfrm>
          <a:custGeom>
            <a:avLst/>
            <a:gdLst/>
            <a:ahLst/>
            <a:cxnLst/>
            <a:rect l="l" t="t" r="r" b="b"/>
            <a:pathLst>
              <a:path w="658367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0360" y="5193791"/>
            <a:ext cx="653795" cy="0"/>
          </a:xfrm>
          <a:custGeom>
            <a:avLst/>
            <a:gdLst/>
            <a:ahLst/>
            <a:cxnLst/>
            <a:rect l="l" t="t" r="r" b="b"/>
            <a:pathLst>
              <a:path w="653795">
                <a:moveTo>
                  <a:pt x="0" y="0"/>
                </a:moveTo>
                <a:lnTo>
                  <a:pt x="653795" y="0"/>
                </a:lnTo>
              </a:path>
            </a:pathLst>
          </a:custGeom>
          <a:ln w="2286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0440" y="987552"/>
            <a:ext cx="2153412" cy="0"/>
          </a:xfrm>
          <a:custGeom>
            <a:avLst/>
            <a:gdLst/>
            <a:ahLst/>
            <a:cxnLst/>
            <a:rect l="l" t="t" r="r" b="b"/>
            <a:pathLst>
              <a:path w="2153412">
                <a:moveTo>
                  <a:pt x="0" y="0"/>
                </a:moveTo>
                <a:lnTo>
                  <a:pt x="2153412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64708" y="978408"/>
            <a:ext cx="0" cy="4439412"/>
          </a:xfrm>
          <a:custGeom>
            <a:avLst/>
            <a:gdLst/>
            <a:ahLst/>
            <a:cxnLst/>
            <a:rect l="l" t="t" r="r" b="b"/>
            <a:pathLst>
              <a:path h="4439412">
                <a:moveTo>
                  <a:pt x="0" y="4439412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50991" y="1449324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50991" y="2450592"/>
            <a:ext cx="658368" cy="0"/>
          </a:xfrm>
          <a:custGeom>
            <a:avLst/>
            <a:gdLst/>
            <a:ahLst/>
            <a:cxnLst/>
            <a:rect l="l" t="t" r="r" b="b"/>
            <a:pathLst>
              <a:path w="658368">
                <a:moveTo>
                  <a:pt x="0" y="0"/>
                </a:moveTo>
                <a:lnTo>
                  <a:pt x="658368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0991" y="3198114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50991" y="3694176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0991" y="5193791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2286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34740" y="5408676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9908" y="129793"/>
            <a:ext cx="7092950" cy="1247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11-48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pin-out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DAC0830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digital-to-analog </a:t>
            </a:r>
            <a:r>
              <a:rPr sz="1750" b="1" spc="-2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converter.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0"/>
              </a:spcBef>
            </a:pPr>
            <a:endParaRPr sz="1000"/>
          </a:p>
          <a:p>
            <a:pPr marL="0" marR="6985" algn="ctr">
              <a:lnSpc>
                <a:spcPct val="100000"/>
              </a:lnSpc>
            </a:pPr>
            <a:r>
              <a:rPr sz="3000" b="1" spc="35" dirty="0" smtClean="0">
                <a:solidFill>
                  <a:srgbClr val="2F2F2F"/>
                </a:solidFill>
                <a:latin typeface="Times New Roman"/>
                <a:cs typeface="Times New Roman"/>
              </a:rPr>
              <a:t>cs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44900" y="1269491"/>
            <a:ext cx="576580" cy="583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455"/>
              </a:lnSpc>
            </a:pPr>
            <a:r>
              <a:rPr sz="2100" b="1" spc="-120" dirty="0" smtClean="0">
                <a:solidFill>
                  <a:srgbClr val="1D1D1D"/>
                </a:solidFill>
                <a:latin typeface="Times New Roman"/>
                <a:cs typeface="Times New Roman"/>
              </a:rPr>
              <a:t>WRI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045"/>
              </a:lnSpc>
            </a:pPr>
            <a:r>
              <a:rPr sz="2100" b="1" spc="-1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WR2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74767" y="1255776"/>
            <a:ext cx="69278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-130" dirty="0" smtClean="0">
                <a:solidFill>
                  <a:srgbClr val="2F2F2F"/>
                </a:solidFill>
                <a:latin typeface="Times New Roman"/>
                <a:cs typeface="Times New Roman"/>
              </a:rPr>
              <a:t>VREF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40328" y="2019300"/>
            <a:ext cx="445770" cy="2061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>
              <a:lnSpc>
                <a:spcPts val="2415"/>
              </a:lnSpc>
            </a:pPr>
            <a:r>
              <a:rPr sz="2100" b="1" spc="-295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DIO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105"/>
              </a:lnSpc>
            </a:pPr>
            <a:r>
              <a:rPr sz="2200" b="1" spc="45" dirty="0" smtClean="0">
                <a:solidFill>
                  <a:srgbClr val="2F2F2F"/>
                </a:solidFill>
                <a:latin typeface="Times New Roman"/>
                <a:cs typeface="Times New Roman"/>
              </a:rPr>
              <a:t>Dll</a:t>
            </a:r>
            <a:endParaRPr sz="2200">
              <a:latin typeface="Times New Roman"/>
              <a:cs typeface="Times New Roman"/>
            </a:endParaRPr>
          </a:p>
          <a:p>
            <a:pPr marL="17145">
              <a:lnSpc>
                <a:spcPts val="1910"/>
              </a:lnSpc>
            </a:pPr>
            <a:r>
              <a:rPr sz="1850" b="1" spc="50" dirty="0" smtClean="0">
                <a:solidFill>
                  <a:srgbClr val="2F2F2F"/>
                </a:solidFill>
                <a:latin typeface="Arial"/>
                <a:cs typeface="Arial"/>
              </a:rPr>
              <a:t>012</a:t>
            </a:r>
            <a:endParaRPr sz="1850">
              <a:latin typeface="Arial"/>
              <a:cs typeface="Arial"/>
            </a:endParaRPr>
          </a:p>
          <a:p>
            <a:pPr marL="17145">
              <a:lnSpc>
                <a:spcPts val="1945"/>
              </a:lnSpc>
            </a:pPr>
            <a:r>
              <a:rPr sz="1850" b="1" spc="40" dirty="0" smtClean="0">
                <a:solidFill>
                  <a:srgbClr val="2F2F2F"/>
                </a:solidFill>
                <a:latin typeface="Arial"/>
                <a:cs typeface="Arial"/>
              </a:rPr>
              <a:t>013</a:t>
            </a:r>
            <a:endParaRPr sz="1850">
              <a:latin typeface="Arial"/>
              <a:cs typeface="Arial"/>
            </a:endParaRPr>
          </a:p>
          <a:p>
            <a:pPr marL="21590">
              <a:lnSpc>
                <a:spcPts val="1920"/>
              </a:lnSpc>
            </a:pPr>
            <a:r>
              <a:rPr sz="1850" b="1" spc="20" dirty="0" smtClean="0">
                <a:solidFill>
                  <a:srgbClr val="2F2F2F"/>
                </a:solidFill>
                <a:latin typeface="Arial"/>
                <a:cs typeface="Arial"/>
              </a:rPr>
              <a:t>014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080"/>
              </a:lnSpc>
            </a:pPr>
            <a:r>
              <a:rPr sz="2100" b="1" spc="-7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DI5</a:t>
            </a:r>
            <a:endParaRPr sz="2100">
              <a:latin typeface="Times New Roman"/>
              <a:cs typeface="Times New Roman"/>
            </a:endParaRPr>
          </a:p>
          <a:p>
            <a:pPr marL="17145">
              <a:lnSpc>
                <a:spcPts val="1864"/>
              </a:lnSpc>
            </a:pPr>
            <a:r>
              <a:rPr sz="1850" b="1" spc="60" dirty="0" smtClean="0">
                <a:solidFill>
                  <a:srgbClr val="2F2F2F"/>
                </a:solidFill>
                <a:latin typeface="Arial"/>
                <a:cs typeface="Arial"/>
              </a:rPr>
              <a:t>016</a:t>
            </a:r>
            <a:endParaRPr sz="1850">
              <a:latin typeface="Arial"/>
              <a:cs typeface="Arial"/>
            </a:endParaRPr>
          </a:p>
          <a:p>
            <a:pPr marL="17145">
              <a:lnSpc>
                <a:spcPts val="1910"/>
              </a:lnSpc>
            </a:pPr>
            <a:r>
              <a:rPr sz="1850" b="1" spc="40" dirty="0" smtClean="0">
                <a:solidFill>
                  <a:srgbClr val="2F2F2F"/>
                </a:solidFill>
                <a:latin typeface="Arial"/>
                <a:cs typeface="Arial"/>
              </a:rPr>
              <a:t>017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53076" y="2261615"/>
            <a:ext cx="505459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-155" dirty="0" smtClean="0">
                <a:solidFill>
                  <a:srgbClr val="2F2F2F"/>
                </a:solidFill>
                <a:latin typeface="Times New Roman"/>
                <a:cs typeface="Times New Roman"/>
              </a:rPr>
              <a:t>RFB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3328" y="3032252"/>
            <a:ext cx="784860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20" dirty="0" smtClean="0">
                <a:solidFill>
                  <a:srgbClr val="2F2F2F"/>
                </a:solidFill>
                <a:latin typeface="Times New Roman"/>
                <a:cs typeface="Times New Roman"/>
              </a:rPr>
              <a:t>IOUT2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78755" y="3533394"/>
            <a:ext cx="760730" cy="30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65" dirty="0" smtClean="0">
                <a:solidFill>
                  <a:srgbClr val="2F2F2F"/>
                </a:solidFill>
                <a:latin typeface="Times New Roman"/>
                <a:cs typeface="Times New Roman"/>
              </a:rPr>
              <a:t>lOUT!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44900" y="4286757"/>
            <a:ext cx="676910" cy="54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35" dirty="0" smtClean="0">
                <a:solidFill>
                  <a:srgbClr val="2F2F2F"/>
                </a:solidFill>
                <a:latin typeface="Arial"/>
                <a:cs typeface="Arial"/>
              </a:rPr>
              <a:t>XFER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1950" b="1" spc="110" dirty="0" smtClean="0">
                <a:solidFill>
                  <a:srgbClr val="2F2F2F"/>
                </a:solidFill>
                <a:latin typeface="Arial"/>
                <a:cs typeface="Arial"/>
              </a:rPr>
              <a:t>ILE</a:t>
            </a:r>
            <a:endParaRPr sz="1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49471" y="4973066"/>
            <a:ext cx="777875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b="1" spc="70" dirty="0" smtClean="0">
                <a:solidFill>
                  <a:srgbClr val="2F2F2F"/>
                </a:solidFill>
                <a:latin typeface="Courier New"/>
                <a:cs typeface="Courier New"/>
              </a:rPr>
              <a:t>DGND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7900" y="5028438"/>
            <a:ext cx="776605" cy="30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25" dirty="0" smtClean="0">
                <a:solidFill>
                  <a:srgbClr val="2F2F2F"/>
                </a:solidFill>
                <a:latin typeface="Times New Roman"/>
                <a:cs typeface="Times New Roman"/>
              </a:rPr>
              <a:t>AGND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83228" y="5549646"/>
            <a:ext cx="1088390" cy="30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30" dirty="0" smtClean="0">
                <a:solidFill>
                  <a:srgbClr val="2F2F2F"/>
                </a:solidFill>
                <a:latin typeface="Times New Roman"/>
                <a:cs typeface="Times New Roman"/>
              </a:rPr>
              <a:t>DAC0830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D1D1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D1D1D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D1D1D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D1D1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D1D1D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95" dirty="0" smtClean="0">
                <a:latin typeface="Arial"/>
                <a:cs typeface="Arial"/>
              </a:rPr>
              <a:t>Internal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St</a:t>
            </a:r>
            <a:r>
              <a:rPr sz="4200" b="1" spc="-80" dirty="0" smtClean="0">
                <a:latin typeface="Arial"/>
                <a:cs typeface="Arial"/>
              </a:rPr>
              <a:t>r</a:t>
            </a:r>
            <a:r>
              <a:rPr sz="4200" b="1" spc="-105" dirty="0" smtClean="0">
                <a:latin typeface="Arial"/>
                <a:cs typeface="Arial"/>
              </a:rPr>
              <a:t>uct</a:t>
            </a:r>
            <a:r>
              <a:rPr sz="4200" b="1" spc="-150" dirty="0" smtClean="0">
                <a:latin typeface="Arial"/>
                <a:cs typeface="Arial"/>
              </a:rPr>
              <a:t>u</a:t>
            </a:r>
            <a:r>
              <a:rPr sz="4200" b="1" spc="-100" dirty="0" smtClean="0">
                <a:latin typeface="Arial"/>
                <a:cs typeface="Arial"/>
              </a:rPr>
              <a:t>re</a:t>
            </a:r>
            <a:r>
              <a:rPr sz="4200" b="1" spc="-3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of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DAC</a:t>
            </a:r>
            <a:r>
              <a:rPr sz="4200" b="1" spc="-125" dirty="0" smtClean="0">
                <a:latin typeface="Arial"/>
                <a:cs typeface="Arial"/>
              </a:rPr>
              <a:t>0830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084184" cy="4666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1–4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stru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ture.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rst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seco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R–2R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ernal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 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whi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 is 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seco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60" y="5319521"/>
            <a:ext cx="475488" cy="0"/>
          </a:xfrm>
          <a:custGeom>
            <a:avLst/>
            <a:gdLst/>
            <a:ahLst/>
            <a:cxnLst/>
            <a:rect l="l" t="t" r="r" b="b"/>
            <a:pathLst>
              <a:path w="475488">
                <a:moveTo>
                  <a:pt x="0" y="0"/>
                </a:moveTo>
                <a:lnTo>
                  <a:pt x="475488" y="0"/>
                </a:lnTo>
              </a:path>
            </a:pathLst>
          </a:custGeom>
          <a:ln w="22860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7811" y="1261872"/>
            <a:ext cx="0" cy="1641348"/>
          </a:xfrm>
          <a:custGeom>
            <a:avLst/>
            <a:gdLst/>
            <a:ahLst/>
            <a:cxnLst/>
            <a:rect l="l" t="t" r="r" b="b"/>
            <a:pathLst>
              <a:path h="1641348">
                <a:moveTo>
                  <a:pt x="0" y="1641347"/>
                </a:moveTo>
                <a:lnTo>
                  <a:pt x="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3239" y="1252727"/>
            <a:ext cx="694944" cy="0"/>
          </a:xfrm>
          <a:custGeom>
            <a:avLst/>
            <a:gdLst/>
            <a:ahLst/>
            <a:cxnLst/>
            <a:rect l="l" t="t" r="r" b="b"/>
            <a:pathLst>
              <a:path w="694944">
                <a:moveTo>
                  <a:pt x="0" y="0"/>
                </a:moveTo>
                <a:lnTo>
                  <a:pt x="694944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1326" y="1248155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13716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3108" y="1252727"/>
            <a:ext cx="690371" cy="0"/>
          </a:xfrm>
          <a:custGeom>
            <a:avLst/>
            <a:gdLst/>
            <a:ahLst/>
            <a:cxnLst/>
            <a:rect l="l" t="t" r="r" b="b"/>
            <a:pathLst>
              <a:path w="690371">
                <a:moveTo>
                  <a:pt x="0" y="0"/>
                </a:moveTo>
                <a:lnTo>
                  <a:pt x="690371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6621" y="1248155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80">
                <a:moveTo>
                  <a:pt x="0" y="1668780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1951" y="1499616"/>
            <a:ext cx="1175004" cy="0"/>
          </a:xfrm>
          <a:custGeom>
            <a:avLst/>
            <a:gdLst/>
            <a:ahLst/>
            <a:cxnLst/>
            <a:rect l="l" t="t" r="r" b="b"/>
            <a:pathLst>
              <a:path w="1175004">
                <a:moveTo>
                  <a:pt x="0" y="0"/>
                </a:moveTo>
                <a:lnTo>
                  <a:pt x="1175004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4467" y="1504188"/>
            <a:ext cx="562356" cy="0"/>
          </a:xfrm>
          <a:custGeom>
            <a:avLst/>
            <a:gdLst/>
            <a:ahLst/>
            <a:cxnLst/>
            <a:rect l="l" t="t" r="r" b="b"/>
            <a:pathLst>
              <a:path w="562356">
                <a:moveTo>
                  <a:pt x="0" y="0"/>
                </a:moveTo>
                <a:lnTo>
                  <a:pt x="562356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5667" y="1668779"/>
            <a:ext cx="1156715" cy="0"/>
          </a:xfrm>
          <a:custGeom>
            <a:avLst/>
            <a:gdLst/>
            <a:ahLst/>
            <a:cxnLst/>
            <a:rect l="l" t="t" r="r" b="b"/>
            <a:pathLst>
              <a:path w="1156715">
                <a:moveTo>
                  <a:pt x="0" y="0"/>
                </a:moveTo>
                <a:lnTo>
                  <a:pt x="1156715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5323" y="1671066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3108" y="1248155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80">
                <a:moveTo>
                  <a:pt x="0" y="1668780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0239" y="1828800"/>
            <a:ext cx="1156716" cy="0"/>
          </a:xfrm>
          <a:custGeom>
            <a:avLst/>
            <a:gdLst/>
            <a:ahLst/>
            <a:cxnLst/>
            <a:rect l="l" t="t" r="r" b="b"/>
            <a:pathLst>
              <a:path w="1156716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5323" y="1833372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1951" y="1993392"/>
            <a:ext cx="1170432" cy="0"/>
          </a:xfrm>
          <a:custGeom>
            <a:avLst/>
            <a:gdLst/>
            <a:ahLst/>
            <a:cxnLst/>
            <a:rect l="l" t="t" r="r" b="b"/>
            <a:pathLst>
              <a:path w="1170432">
                <a:moveTo>
                  <a:pt x="0" y="0"/>
                </a:moveTo>
                <a:lnTo>
                  <a:pt x="1170432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5323" y="199796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1951" y="2153411"/>
            <a:ext cx="1170432" cy="0"/>
          </a:xfrm>
          <a:custGeom>
            <a:avLst/>
            <a:gdLst/>
            <a:ahLst/>
            <a:cxnLst/>
            <a:rect l="l" t="t" r="r" b="b"/>
            <a:pathLst>
              <a:path w="1170432">
                <a:moveTo>
                  <a:pt x="0" y="0"/>
                </a:moveTo>
                <a:lnTo>
                  <a:pt x="1170432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0752" y="2155698"/>
            <a:ext cx="576072" cy="0"/>
          </a:xfrm>
          <a:custGeom>
            <a:avLst/>
            <a:gdLst/>
            <a:ahLst/>
            <a:cxnLst/>
            <a:rect l="l" t="t" r="r" b="b"/>
            <a:pathLst>
              <a:path w="576072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1951" y="2318004"/>
            <a:ext cx="1170432" cy="0"/>
          </a:xfrm>
          <a:custGeom>
            <a:avLst/>
            <a:gdLst/>
            <a:ahLst/>
            <a:cxnLst/>
            <a:rect l="l" t="t" r="r" b="b"/>
            <a:pathLst>
              <a:path w="1170432">
                <a:moveTo>
                  <a:pt x="0" y="0"/>
                </a:moveTo>
                <a:lnTo>
                  <a:pt x="1170432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0752" y="231800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1951" y="2482595"/>
            <a:ext cx="1175004" cy="0"/>
          </a:xfrm>
          <a:custGeom>
            <a:avLst/>
            <a:gdLst/>
            <a:ahLst/>
            <a:cxnLst/>
            <a:rect l="l" t="t" r="r" b="b"/>
            <a:pathLst>
              <a:path w="1175004">
                <a:moveTo>
                  <a:pt x="0" y="0"/>
                </a:moveTo>
                <a:lnTo>
                  <a:pt x="1175004" y="0"/>
                </a:lnTo>
              </a:path>
            </a:pathLst>
          </a:custGeom>
          <a:ln w="13716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5323" y="2487167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21608" y="2679192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8667" y="2903220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46753" y="1243583"/>
            <a:ext cx="0" cy="1668779"/>
          </a:xfrm>
          <a:custGeom>
            <a:avLst/>
            <a:gdLst/>
            <a:ahLst/>
            <a:cxnLst/>
            <a:rect l="l" t="t" r="r" b="b"/>
            <a:pathLst>
              <a:path h="1668779">
                <a:moveTo>
                  <a:pt x="0" y="1668779"/>
                </a:moveTo>
                <a:lnTo>
                  <a:pt x="0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79391" y="2907792"/>
            <a:ext cx="704088" cy="0"/>
          </a:xfrm>
          <a:custGeom>
            <a:avLst/>
            <a:gdLst/>
            <a:ahLst/>
            <a:cxnLst/>
            <a:rect l="l" t="t" r="r" b="b"/>
            <a:pathLst>
              <a:path w="704088">
                <a:moveTo>
                  <a:pt x="0" y="0"/>
                </a:moveTo>
                <a:lnTo>
                  <a:pt x="704088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23160" y="3353561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06140" y="2894076"/>
            <a:ext cx="0" cy="676656"/>
          </a:xfrm>
          <a:custGeom>
            <a:avLst/>
            <a:gdLst/>
            <a:ahLst/>
            <a:cxnLst/>
            <a:rect l="l" t="t" r="r" b="b"/>
            <a:pathLst>
              <a:path h="676656">
                <a:moveTo>
                  <a:pt x="0" y="676656"/>
                </a:moveTo>
                <a:lnTo>
                  <a:pt x="0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01951" y="3447288"/>
            <a:ext cx="507492" cy="0"/>
          </a:xfrm>
          <a:custGeom>
            <a:avLst/>
            <a:gdLst/>
            <a:ahLst/>
            <a:cxnLst/>
            <a:rect l="l" t="t" r="r" b="b"/>
            <a:pathLst>
              <a:path w="507492">
                <a:moveTo>
                  <a:pt x="0" y="0"/>
                </a:moveTo>
                <a:lnTo>
                  <a:pt x="507492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22092" y="3570732"/>
            <a:ext cx="384047" cy="0"/>
          </a:xfrm>
          <a:custGeom>
            <a:avLst/>
            <a:gdLst/>
            <a:ahLst/>
            <a:cxnLst/>
            <a:rect l="l" t="t" r="r" b="b"/>
            <a:pathLst>
              <a:path w="384048">
                <a:moveTo>
                  <a:pt x="0" y="0"/>
                </a:moveTo>
                <a:lnTo>
                  <a:pt x="384047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14016" y="3415284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444" y="3753611"/>
            <a:ext cx="493775" cy="0"/>
          </a:xfrm>
          <a:custGeom>
            <a:avLst/>
            <a:gdLst/>
            <a:ahLst/>
            <a:cxnLst/>
            <a:rect l="l" t="t" r="r" b="b"/>
            <a:pathLst>
              <a:path w="493775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87117" y="3721608"/>
            <a:ext cx="0" cy="429767"/>
          </a:xfrm>
          <a:custGeom>
            <a:avLst/>
            <a:gdLst/>
            <a:ahLst/>
            <a:cxnLst/>
            <a:rect l="l" t="t" r="r" b="b"/>
            <a:pathLst>
              <a:path h="429767">
                <a:moveTo>
                  <a:pt x="0" y="429767"/>
                </a:moveTo>
                <a:lnTo>
                  <a:pt x="0" y="0"/>
                </a:lnTo>
              </a:path>
            </a:pathLst>
          </a:custGeom>
          <a:ln w="457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84832" y="4142232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29150" y="3721608"/>
            <a:ext cx="0" cy="438912"/>
          </a:xfrm>
          <a:custGeom>
            <a:avLst/>
            <a:gdLst/>
            <a:ahLst/>
            <a:cxnLst/>
            <a:rect l="l" t="t" r="r" b="b"/>
            <a:pathLst>
              <a:path h="438912">
                <a:moveTo>
                  <a:pt x="0" y="438912"/>
                </a:moveTo>
                <a:lnTo>
                  <a:pt x="0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6564" y="4480559"/>
            <a:ext cx="484631" cy="0"/>
          </a:xfrm>
          <a:custGeom>
            <a:avLst/>
            <a:gdLst/>
            <a:ahLst/>
            <a:cxnLst/>
            <a:rect l="l" t="t" r="r" b="b"/>
            <a:pathLst>
              <a:path w="484631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2286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0973" y="4137659"/>
            <a:ext cx="0" cy="539495"/>
          </a:xfrm>
          <a:custGeom>
            <a:avLst/>
            <a:gdLst/>
            <a:ahLst/>
            <a:cxnLst/>
            <a:rect l="l" t="t" r="r" b="b"/>
            <a:pathLst>
              <a:path h="539495">
                <a:moveTo>
                  <a:pt x="0" y="539495"/>
                </a:moveTo>
                <a:lnTo>
                  <a:pt x="0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0379" y="4654296"/>
            <a:ext cx="178307" cy="0"/>
          </a:xfrm>
          <a:custGeom>
            <a:avLst/>
            <a:gdLst/>
            <a:ahLst/>
            <a:cxnLst/>
            <a:rect l="l" t="t" r="r" b="b"/>
            <a:pathLst>
              <a:path w="178307">
                <a:moveTo>
                  <a:pt x="0" y="0"/>
                </a:moveTo>
                <a:lnTo>
                  <a:pt x="178307" y="0"/>
                </a:lnTo>
              </a:path>
            </a:pathLst>
          </a:custGeom>
          <a:ln w="457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33422" y="4631435"/>
            <a:ext cx="0" cy="256031"/>
          </a:xfrm>
          <a:custGeom>
            <a:avLst/>
            <a:gdLst/>
            <a:ahLst/>
            <a:cxnLst/>
            <a:rect l="l" t="t" r="r" b="b"/>
            <a:pathLst>
              <a:path h="256031">
                <a:moveTo>
                  <a:pt x="0" y="256031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21992" y="4880609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35707" y="5404103"/>
            <a:ext cx="425196" cy="0"/>
          </a:xfrm>
          <a:custGeom>
            <a:avLst/>
            <a:gdLst/>
            <a:ahLst/>
            <a:cxnLst/>
            <a:rect l="l" t="t" r="r" b="b"/>
            <a:pathLst>
              <a:path w="425196">
                <a:moveTo>
                  <a:pt x="0" y="0"/>
                </a:moveTo>
                <a:lnTo>
                  <a:pt x="425196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26864" y="2894076"/>
            <a:ext cx="0" cy="2734056"/>
          </a:xfrm>
          <a:custGeom>
            <a:avLst/>
            <a:gdLst/>
            <a:ahLst/>
            <a:cxnLst/>
            <a:rect l="l" t="t" r="r" b="b"/>
            <a:pathLst>
              <a:path h="2734056">
                <a:moveTo>
                  <a:pt x="0" y="2734056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40379" y="5582411"/>
            <a:ext cx="1239011" cy="0"/>
          </a:xfrm>
          <a:custGeom>
            <a:avLst/>
            <a:gdLst/>
            <a:ahLst/>
            <a:cxnLst/>
            <a:rect l="l" t="t" r="r" b="b"/>
            <a:pathLst>
              <a:path w="1239011">
                <a:moveTo>
                  <a:pt x="0" y="0"/>
                </a:moveTo>
                <a:lnTo>
                  <a:pt x="123901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74820" y="5582411"/>
            <a:ext cx="370331" cy="0"/>
          </a:xfrm>
          <a:custGeom>
            <a:avLst/>
            <a:gdLst/>
            <a:ahLst/>
            <a:cxnLst/>
            <a:rect l="l" t="t" r="r" b="b"/>
            <a:pathLst>
              <a:path w="370331">
                <a:moveTo>
                  <a:pt x="0" y="0"/>
                </a:moveTo>
                <a:lnTo>
                  <a:pt x="370331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31135" y="5559552"/>
            <a:ext cx="0" cy="256032"/>
          </a:xfrm>
          <a:custGeom>
            <a:avLst/>
            <a:gdLst/>
            <a:ahLst/>
            <a:cxnLst/>
            <a:rect l="l" t="t" r="r" b="b"/>
            <a:pathLst>
              <a:path h="256032">
                <a:moveTo>
                  <a:pt x="0" y="256032"/>
                </a:moveTo>
                <a:lnTo>
                  <a:pt x="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21992" y="5804153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79908" y="134365"/>
            <a:ext cx="540385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11-49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internal</a:t>
            </a:r>
            <a:r>
              <a:rPr sz="1750" b="1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structure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DAC0830.</a:t>
            </a:r>
            <a:endParaRPr sz="1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77772" y="3263900"/>
            <a:ext cx="31432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25" dirty="0" smtClean="0">
                <a:solidFill>
                  <a:srgbClr val="2D2D2D"/>
                </a:solidFill>
                <a:latin typeface="Arial"/>
                <a:cs typeface="Arial"/>
              </a:rPr>
              <a:t>rLE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-323469" y="4481067"/>
            <a:ext cx="207137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3450" spc="-21135" baseline="14492" dirty="0" smtClean="0">
                <a:solidFill>
                  <a:srgbClr val="828282"/>
                </a:solidFill>
                <a:latin typeface="Arial"/>
                <a:cs typeface="Arial"/>
              </a:rPr>
              <a:t>-</a:t>
            </a:r>
            <a:r>
              <a:rPr sz="1350" b="1" spc="-80" dirty="0" smtClean="0">
                <a:solidFill>
                  <a:srgbClr val="2D2D2D"/>
                </a:solidFill>
                <a:latin typeface="Arial"/>
                <a:cs typeface="Arial"/>
              </a:rPr>
              <a:t>WRJ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76603" y="5321300"/>
            <a:ext cx="49403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160" algn="ctr">
              <a:lnSpc>
                <a:spcPct val="100000"/>
              </a:lnSpc>
            </a:pPr>
            <a:r>
              <a:rPr sz="1300" b="1" spc="25" dirty="0" smtClean="0">
                <a:solidFill>
                  <a:srgbClr val="444444"/>
                </a:solidFill>
                <a:latin typeface="Arial"/>
                <a:cs typeface="Arial"/>
              </a:rPr>
              <a:t>XFER</a:t>
            </a:r>
            <a:endParaRPr sz="1300">
              <a:latin typeface="Arial"/>
              <a:cs typeface="Arial"/>
            </a:endParaRPr>
          </a:p>
          <a:p>
            <a:pPr marL="91440" algn="ctr">
              <a:lnSpc>
                <a:spcPts val="1730"/>
              </a:lnSpc>
            </a:pPr>
            <a:r>
              <a:rPr sz="1500" b="1" spc="-125" dirty="0" smtClean="0">
                <a:solidFill>
                  <a:srgbClr val="2D2D2D"/>
                </a:solidFill>
                <a:latin typeface="Times New Roman"/>
                <a:cs typeface="Times New Roman"/>
              </a:rPr>
              <a:t>WR2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32835" y="961390"/>
            <a:ext cx="56578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20" dirty="0" smtClean="0">
                <a:solidFill>
                  <a:srgbClr val="444444"/>
                </a:solidFill>
                <a:latin typeface="Arial"/>
                <a:cs typeface="Arial"/>
              </a:rPr>
              <a:t>Latch</a:t>
            </a:r>
            <a:r>
              <a:rPr sz="1250" b="1" spc="16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50" b="1" spc="125" dirty="0" smtClean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48988" y="938784"/>
            <a:ext cx="58166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20" dirty="0" smtClean="0">
                <a:solidFill>
                  <a:srgbClr val="444444"/>
                </a:solidFill>
                <a:latin typeface="Times New Roman"/>
                <a:cs typeface="Times New Roman"/>
              </a:rPr>
              <a:t>Latch</a:t>
            </a:r>
            <a:r>
              <a:rPr sz="1500" b="1" spc="75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 smtClean="0">
                <a:solidFill>
                  <a:srgbClr val="444444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82844" y="946911"/>
            <a:ext cx="75120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Convener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23491" y="4293361"/>
            <a:ext cx="26162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spc="65" dirty="0" smtClean="0">
                <a:solidFill>
                  <a:srgbClr val="444444"/>
                </a:solidFill>
                <a:latin typeface="Times New Roman"/>
                <a:cs typeface="Times New Roman"/>
              </a:rPr>
              <a:t>cs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105404" y="1309115"/>
            <a:ext cx="177165" cy="886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689"/>
              </a:lnSpc>
            </a:pPr>
            <a:r>
              <a:rPr sz="1500" b="1" spc="355" dirty="0" smtClean="0">
                <a:solidFill>
                  <a:srgbClr val="2D2D2D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500" b="1" spc="305" dirty="0" smtClean="0">
                <a:solidFill>
                  <a:srgbClr val="2D2D2D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sz="1500" b="1" spc="305" dirty="0" smtClean="0">
                <a:solidFill>
                  <a:srgbClr val="2D2D2D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250"/>
              </a:lnSpc>
            </a:pPr>
            <a:r>
              <a:rPr sz="1400" b="1" spc="365" dirty="0" smtClean="0">
                <a:solidFill>
                  <a:srgbClr val="2D2D2D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400" b="1" spc="365" dirty="0" smtClean="0">
                <a:solidFill>
                  <a:srgbClr val="2D2D2D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53459" y="1332738"/>
            <a:ext cx="171450" cy="624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50" spc="-1105" dirty="0" smtClean="0">
                <a:solidFill>
                  <a:srgbClr val="2D2D2D"/>
                </a:solidFill>
                <a:latin typeface="Arial"/>
                <a:cs typeface="Arial"/>
              </a:rPr>
              <a:t>8</a:t>
            </a:r>
            <a:endParaRPr sz="40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30700" y="1318259"/>
            <a:ext cx="619125" cy="1374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tabLst>
                <a:tab pos="464820" algn="l"/>
              </a:tabLst>
            </a:pPr>
            <a:r>
              <a:rPr sz="2175" b="1" spc="660" baseline="1915" dirty="0" smtClean="0">
                <a:solidFill>
                  <a:srgbClr val="2D2D2D"/>
                </a:solidFill>
                <a:latin typeface="Times New Roman"/>
                <a:cs typeface="Times New Roman"/>
              </a:rPr>
              <a:t>0	</a:t>
            </a:r>
            <a:r>
              <a:rPr sz="1500" b="1" spc="-70" dirty="0" smtClean="0">
                <a:solidFill>
                  <a:srgbClr val="2D2D2D"/>
                </a:solidFill>
                <a:latin typeface="Arial"/>
                <a:cs typeface="Arial"/>
              </a:rPr>
              <a:t>Q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215"/>
              </a:lnSpc>
            </a:pPr>
            <a:r>
              <a:rPr sz="1450" b="1" spc="4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305"/>
              </a:lnSpc>
            </a:pPr>
            <a:r>
              <a:rPr sz="1550" b="1" spc="385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550" b="1" spc="385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</a:pPr>
            <a:r>
              <a:rPr sz="1550" b="1" spc="385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250"/>
              </a:lnSpc>
            </a:pPr>
            <a:r>
              <a:rPr sz="1450" b="1" spc="4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275"/>
              </a:lnSpc>
            </a:pPr>
            <a:r>
              <a:rPr sz="1450" b="1" spc="4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405"/>
              </a:lnSpc>
            </a:pPr>
            <a:r>
              <a:rPr sz="1500" b="1" spc="375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83328" y="1389888"/>
            <a:ext cx="17399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630" dirty="0" smtClean="0">
                <a:solidFill>
                  <a:srgbClr val="2D2D2D"/>
                </a:solidFill>
                <a:latin typeface="Times New Roman"/>
                <a:cs typeface="Times New Roman"/>
              </a:rPr>
              <a:t>8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53459" y="1805685"/>
            <a:ext cx="165100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-125" dirty="0" smtClean="0">
                <a:solidFill>
                  <a:srgbClr val="2D2D2D"/>
                </a:solidFill>
                <a:latin typeface="Arial"/>
                <a:cs typeface="Arial"/>
              </a:rPr>
              <a:t>Q</a:t>
            </a:r>
            <a:endParaRPr sz="1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83328" y="1719071"/>
            <a:ext cx="17399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630" dirty="0" smtClean="0">
                <a:solidFill>
                  <a:srgbClr val="2D2D2D"/>
                </a:solidFill>
                <a:latin typeface="Times New Roman"/>
                <a:cs typeface="Times New Roman"/>
              </a:rPr>
              <a:t>8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53459" y="1906270"/>
            <a:ext cx="177165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535"/>
              </a:lnSpc>
            </a:pPr>
            <a:r>
              <a:rPr sz="3350" b="1" spc="-675" dirty="0" smtClean="0">
                <a:solidFill>
                  <a:srgbClr val="2D2D2D"/>
                </a:solidFill>
                <a:latin typeface="Arial"/>
                <a:cs typeface="Arial"/>
              </a:rPr>
              <a:t>8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ts val="3130"/>
              </a:lnSpc>
            </a:pPr>
            <a:r>
              <a:rPr sz="3600" b="1" spc="-630" dirty="0" smtClean="0">
                <a:solidFill>
                  <a:srgbClr val="2D2D2D"/>
                </a:solidFill>
                <a:latin typeface="Times New Roman"/>
                <a:cs typeface="Times New Roman"/>
              </a:rPr>
              <a:t>8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96260" y="2129282"/>
            <a:ext cx="17970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484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83328" y="2075434"/>
            <a:ext cx="167640" cy="51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50" b="1" spc="-745" dirty="0" smtClean="0">
                <a:solidFill>
                  <a:srgbClr val="2D2D2D"/>
                </a:solidFill>
                <a:latin typeface="Arial"/>
                <a:cs typeface="Arial"/>
              </a:rPr>
              <a:t>8</a:t>
            </a:r>
            <a:endParaRPr sz="3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52676" y="2287523"/>
            <a:ext cx="142113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00785" algn="l"/>
              </a:tabLst>
            </a:pPr>
            <a:r>
              <a:rPr sz="1500" b="1" u="sng" dirty="0" smtClean="0">
                <a:solidFill>
                  <a:srgbClr val="2D2D2D"/>
                </a:solidFill>
                <a:latin typeface="Times New Roman"/>
                <a:cs typeface="Times New Roman"/>
              </a:rPr>
              <a:t> 	</a:t>
            </a:r>
            <a:r>
              <a:rPr sz="1500" b="1" spc="375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96260" y="2458465"/>
            <a:ext cx="17970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484" dirty="0" smtClean="0">
                <a:solidFill>
                  <a:srgbClr val="2D2D2D"/>
                </a:solidFill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83328" y="2460244"/>
            <a:ext cx="16002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45" dirty="0" smtClean="0">
                <a:solidFill>
                  <a:srgbClr val="2D2D2D"/>
                </a:solidFill>
                <a:latin typeface="Times New Roman"/>
                <a:cs typeface="Times New Roman"/>
              </a:rPr>
              <a:t>Q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24859" y="2656840"/>
            <a:ext cx="17208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50" dirty="0" smtClean="0">
                <a:solidFill>
                  <a:srgbClr val="444444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54728" y="2675890"/>
            <a:ext cx="16637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125" dirty="0" smtClean="0">
                <a:solidFill>
                  <a:srgbClr val="2D2D2D"/>
                </a:solidFill>
                <a:latin typeface="Arial"/>
                <a:cs typeface="Arial"/>
              </a:rPr>
              <a:t>G</a:t>
            </a:r>
            <a:endParaRPr sz="12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245867" y="3243834"/>
            <a:ext cx="11811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34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51123" y="3345434"/>
            <a:ext cx="11493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-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3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95676" y="4486402"/>
            <a:ext cx="10477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270" dirty="0" smtClean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80107" y="4546092"/>
            <a:ext cx="37782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30" dirty="0" smtClean="0">
                <a:solidFill>
                  <a:srgbClr val="444444"/>
                </a:solidFill>
                <a:latin typeface="Times New Roman"/>
                <a:cs typeface="Times New Roman"/>
              </a:rPr>
              <a:t>-</a:t>
            </a:r>
            <a:r>
              <a:rPr sz="2400" spc="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4: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875535" y="5310885"/>
            <a:ext cx="377825" cy="535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20"/>
              </a:lnSpc>
            </a:pPr>
            <a:r>
              <a:rPr sz="2400" spc="30" dirty="0" smtClean="0">
                <a:solidFill>
                  <a:srgbClr val="444444"/>
                </a:solidFill>
                <a:latin typeface="Times New Roman"/>
                <a:cs typeface="Times New Roman"/>
              </a:rPr>
              <a:t>-</a:t>
            </a:r>
            <a:r>
              <a:rPr sz="2400" spc="-1005" dirty="0" smtClean="0">
                <a:solidFill>
                  <a:srgbClr val="444444"/>
                </a:solidFill>
                <a:latin typeface="Times New Roman"/>
                <a:cs typeface="Times New Roman"/>
              </a:rPr>
              <a:t>4</a:t>
            </a:r>
            <a:r>
              <a:rPr sz="5475" i="1" spc="-1170" baseline="13698" dirty="0" smtClean="0">
                <a:solidFill>
                  <a:srgbClr val="444444"/>
                </a:solidFill>
                <a:latin typeface="Times New Roman"/>
                <a:cs typeface="Times New Roman"/>
              </a:rPr>
              <a:t>*</a:t>
            </a:r>
            <a:r>
              <a:rPr sz="2400" spc="20" dirty="0" smtClean="0">
                <a:solidFill>
                  <a:srgbClr val="444444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86532" y="5401817"/>
            <a:ext cx="8890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260" dirty="0" smtClean="0">
                <a:solidFill>
                  <a:srgbClr val="444444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403083" y="1089977"/>
            <a:ext cx="405765" cy="935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4900"/>
              </a:lnSpc>
            </a:pPr>
            <a:r>
              <a:rPr sz="1250" b="1" spc="15" dirty="0" smtClean="0">
                <a:solidFill>
                  <a:srgbClr val="2D2D2D"/>
                </a:solidFill>
                <a:latin typeface="Arial"/>
                <a:cs typeface="Arial"/>
              </a:rPr>
              <a:t>Vref</a:t>
            </a:r>
            <a:r>
              <a:rPr sz="1250" b="1" spc="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350" b="1" spc="-190" dirty="0" smtClean="0">
                <a:solidFill>
                  <a:srgbClr val="2D2D2D"/>
                </a:solidFill>
                <a:latin typeface="Arial"/>
                <a:cs typeface="Arial"/>
              </a:rPr>
              <a:t>Jour.2</a:t>
            </a:r>
            <a:r>
              <a:rPr sz="1350" b="1" spc="-10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350" b="1" spc="-50" dirty="0" smtClean="0">
                <a:solidFill>
                  <a:srgbClr val="2D2D2D"/>
                </a:solidFill>
                <a:latin typeface="Arial"/>
                <a:cs typeface="Arial"/>
              </a:rPr>
              <a:t>lout</a:t>
            </a:r>
            <a:r>
              <a:rPr sz="1350" b="1" spc="-22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350" b="1" spc="16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89368" y="2281173"/>
            <a:ext cx="30480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-1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Rfb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D2D2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D2D2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6026911"/>
            <a:ext cx="498221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45970" algn="l"/>
              </a:tabLst>
            </a:pP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8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800" spc="-3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sic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I/O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Inte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rfa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Ba</a:t>
            </a:r>
            <a:r>
              <a:rPr sz="4000" b="1" spc="-40" dirty="0" smtClean="0">
                <a:latin typeface="Arial"/>
                <a:cs typeface="Arial"/>
              </a:rPr>
              <a:t>s</a:t>
            </a:r>
            <a:r>
              <a:rPr sz="4000" b="1" spc="-20" dirty="0" smtClean="0">
                <a:latin typeface="Arial"/>
                <a:cs typeface="Arial"/>
              </a:rPr>
              <a:t>ic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Inp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15" dirty="0" smtClean="0">
                <a:latin typeface="Arial"/>
                <a:cs typeface="Arial"/>
              </a:rPr>
              <a:t>t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Outp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15" dirty="0" smtClean="0">
                <a:latin typeface="Arial"/>
                <a:cs typeface="Arial"/>
              </a:rPr>
              <a:t>t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Interfaces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10880" cy="4194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-state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9169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8"/>
              </a:spcBef>
              <a:buClr>
                <a:srgbClr val="0D4000"/>
              </a:buClr>
              <a:buFont typeface="Arial"/>
              <a:buChar char="•"/>
            </a:pPr>
            <a:endParaRPr sz="850"/>
          </a:p>
          <a:p>
            <a:pPr marL="355600" marR="287655" indent="-342900">
              <a:lnSpc>
                <a:spcPts val="384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85" dirty="0" smtClean="0">
                <a:latin typeface="Arial"/>
                <a:cs typeface="Arial"/>
              </a:rPr>
              <a:t>from</a:t>
            </a:r>
            <a:r>
              <a:rPr sz="335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65" dirty="0" smtClean="0">
                <a:latin typeface="Arial"/>
                <a:cs typeface="Arial"/>
              </a:rPr>
              <a:t>int</a:t>
            </a:r>
            <a:r>
              <a:rPr sz="3350" spc="-95" dirty="0" smtClean="0">
                <a:latin typeface="Arial"/>
                <a:cs typeface="Arial"/>
              </a:rPr>
              <a:t>o</a:t>
            </a:r>
            <a:r>
              <a:rPr sz="335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croprocess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18770" indent="-342900">
              <a:lnSpc>
                <a:spcPts val="382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5" dirty="0" smtClean="0">
                <a:latin typeface="Arial"/>
                <a:cs typeface="Arial"/>
              </a:rPr>
              <a:t>ou</a:t>
            </a:r>
            <a:r>
              <a:rPr sz="3350" spc="-5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of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350" spc="-55" dirty="0" smtClean="0">
                <a:latin typeface="Arial"/>
                <a:cs typeface="Arial"/>
              </a:rPr>
              <a:t>t</a:t>
            </a:r>
            <a:r>
              <a:rPr sz="3350" spc="-95" dirty="0" smtClean="0">
                <a:latin typeface="Arial"/>
                <a:cs typeface="Arial"/>
              </a:rPr>
              <a:t>o</a:t>
            </a:r>
            <a:r>
              <a:rPr sz="335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00532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Bo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spare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291830" cy="3566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mes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R la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R="33782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IOU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IOU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3"/>
              </a:spcBef>
            </a:pPr>
            <a:endParaRPr sz="750"/>
          </a:p>
          <a:p>
            <a:pPr marL="355600" marR="4699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ed 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741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55" dirty="0" smtClean="0">
                <a:latin typeface="Arial"/>
                <a:cs typeface="Arial"/>
              </a:rPr>
              <a:t>C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30" dirty="0" smtClean="0">
                <a:latin typeface="Arial"/>
                <a:cs typeface="Arial"/>
              </a:rPr>
              <a:t>n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05" dirty="0" smtClean="0">
                <a:latin typeface="Arial"/>
                <a:cs typeface="Arial"/>
              </a:rPr>
              <a:t>ecting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DA</a:t>
            </a:r>
            <a:r>
              <a:rPr sz="4200" b="1" spc="-135" dirty="0" smtClean="0">
                <a:latin typeface="Arial"/>
                <a:cs typeface="Arial"/>
              </a:rPr>
              <a:t>C083</a:t>
            </a:r>
            <a:r>
              <a:rPr sz="4200" b="1" spc="-120" dirty="0" smtClean="0">
                <a:latin typeface="Arial"/>
                <a:cs typeface="Arial"/>
              </a:rPr>
              <a:t>0</a:t>
            </a:r>
            <a:r>
              <a:rPr sz="4200" b="1" spc="-20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to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14" dirty="0" smtClean="0">
                <a:latin typeface="Arial"/>
                <a:cs typeface="Arial"/>
              </a:rPr>
              <a:t>Microproce</a:t>
            </a:r>
            <a:r>
              <a:rPr sz="4200" b="1" spc="-135" dirty="0" smtClean="0">
                <a:latin typeface="Arial"/>
                <a:cs typeface="Arial"/>
              </a:rPr>
              <a:t>s</a:t>
            </a:r>
            <a:r>
              <a:rPr sz="4200" b="1" spc="-125" dirty="0" smtClean="0">
                <a:latin typeface="Arial"/>
                <a:cs typeface="Arial"/>
              </a:rPr>
              <a:t>so</a:t>
            </a:r>
            <a:r>
              <a:rPr sz="4200" b="1" spc="-305" dirty="0" smtClean="0">
                <a:latin typeface="Arial"/>
                <a:cs typeface="Arial"/>
              </a:rPr>
              <a:t>r</a:t>
            </a:r>
            <a:r>
              <a:rPr sz="4200" b="1" spc="-60" dirty="0" smtClean="0">
                <a:latin typeface="Arial"/>
                <a:cs typeface="Arial"/>
              </a:rPr>
              <a:t>.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69020" cy="4484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 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DAC</a:t>
            </a:r>
            <a:r>
              <a:rPr sz="3200" spc="-10" dirty="0" smtClean="0">
                <a:latin typeface="Arial"/>
                <a:cs typeface="Arial"/>
              </a:rPr>
              <a:t>083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20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56197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O</a:t>
            </a:r>
            <a:r>
              <a:rPr sz="2800" spc="-3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20H,</a:t>
            </a:r>
            <a:r>
              <a:rPr sz="2800" spc="-3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executed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15" dirty="0" smtClean="0">
                <a:latin typeface="Arial"/>
                <a:cs typeface="Arial"/>
              </a:rPr>
              <a:t> cont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nts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 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D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AD</a:t>
            </a:r>
            <a:r>
              <a:rPr sz="2775" spc="15" baseline="-25525" dirty="0" smtClean="0">
                <a:latin typeface="Arial"/>
                <a:cs typeface="Arial"/>
              </a:rPr>
              <a:t>7 </a:t>
            </a:r>
            <a:r>
              <a:rPr sz="2775" spc="-352" baseline="-255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are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nve</a:t>
            </a:r>
            <a:r>
              <a:rPr sz="2800" spc="-10" dirty="0" smtClean="0">
                <a:latin typeface="Arial"/>
                <a:cs typeface="Arial"/>
              </a:rPr>
              <a:t>rter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0830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74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–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zen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ca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 scale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+1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9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–</a:t>
            </a:r>
            <a:r>
              <a:rPr sz="3200" spc="-10" dirty="0" smtClean="0">
                <a:latin typeface="Arial"/>
                <a:cs typeface="Arial"/>
              </a:rPr>
              <a:t>50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200" y="2039111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9391" y="1881377"/>
            <a:ext cx="1216152" cy="0"/>
          </a:xfrm>
          <a:custGeom>
            <a:avLst/>
            <a:gdLst/>
            <a:ahLst/>
            <a:cxnLst/>
            <a:rect l="l" t="t" r="r" b="b"/>
            <a:pathLst>
              <a:path w="1216152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8685" y="1874520"/>
            <a:ext cx="0" cy="2368295"/>
          </a:xfrm>
          <a:custGeom>
            <a:avLst/>
            <a:gdLst/>
            <a:ahLst/>
            <a:cxnLst/>
            <a:rect l="l" t="t" r="r" b="b"/>
            <a:pathLst>
              <a:path h="2368295">
                <a:moveTo>
                  <a:pt x="0" y="2368295"/>
                </a:moveTo>
                <a:lnTo>
                  <a:pt x="0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7629" y="2080260"/>
            <a:ext cx="0" cy="214884"/>
          </a:xfrm>
          <a:custGeom>
            <a:avLst/>
            <a:gdLst/>
            <a:ahLst/>
            <a:cxnLst/>
            <a:rect l="l" t="t" r="r" b="b"/>
            <a:pathLst>
              <a:path h="214884">
                <a:moveTo>
                  <a:pt x="0" y="214883"/>
                </a:moveTo>
                <a:lnTo>
                  <a:pt x="0" y="0"/>
                </a:lnTo>
              </a:path>
            </a:pathLst>
          </a:custGeom>
          <a:ln w="32004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5344" y="2176272"/>
            <a:ext cx="406907" cy="0"/>
          </a:xfrm>
          <a:custGeom>
            <a:avLst/>
            <a:gdLst/>
            <a:ahLst/>
            <a:cxnLst/>
            <a:rect l="l" t="t" r="r" b="b"/>
            <a:pathLst>
              <a:path w="406907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18288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8967" y="2176272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1480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3340" y="2256282"/>
            <a:ext cx="356615" cy="0"/>
          </a:xfrm>
          <a:custGeom>
            <a:avLst/>
            <a:gdLst/>
            <a:ahLst/>
            <a:cxnLst/>
            <a:rect l="l" t="t" r="r" b="b"/>
            <a:pathLst>
              <a:path w="356615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8535" y="1879092"/>
            <a:ext cx="0" cy="484631"/>
          </a:xfrm>
          <a:custGeom>
            <a:avLst/>
            <a:gdLst/>
            <a:ahLst/>
            <a:cxnLst/>
            <a:rect l="l" t="t" r="r" b="b"/>
            <a:pathLst>
              <a:path h="484631">
                <a:moveTo>
                  <a:pt x="0" y="484631"/>
                </a:moveTo>
                <a:lnTo>
                  <a:pt x="0" y="0"/>
                </a:lnTo>
              </a:path>
            </a:pathLst>
          </a:custGeom>
          <a:ln w="18288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" y="2526029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4488" y="2322576"/>
            <a:ext cx="0" cy="1732788"/>
          </a:xfrm>
          <a:custGeom>
            <a:avLst/>
            <a:gdLst/>
            <a:ahLst/>
            <a:cxnLst/>
            <a:rect l="l" t="t" r="r" b="b"/>
            <a:pathLst>
              <a:path h="1732788">
                <a:moveTo>
                  <a:pt x="0" y="1732788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0821" y="2322576"/>
            <a:ext cx="0" cy="1860803"/>
          </a:xfrm>
          <a:custGeom>
            <a:avLst/>
            <a:gdLst/>
            <a:ahLst/>
            <a:cxnLst/>
            <a:rect l="l" t="t" r="r" b="b"/>
            <a:pathLst>
              <a:path h="1860803">
                <a:moveTo>
                  <a:pt x="0" y="1860803"/>
                </a:moveTo>
                <a:lnTo>
                  <a:pt x="0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266090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28431" y="2519172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621791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7255" y="2660904"/>
            <a:ext cx="1833372" cy="0"/>
          </a:xfrm>
          <a:custGeom>
            <a:avLst/>
            <a:gdLst/>
            <a:ahLst/>
            <a:cxnLst/>
            <a:rect l="l" t="t" r="r" b="b"/>
            <a:pathLst>
              <a:path w="1833372">
                <a:moveTo>
                  <a:pt x="0" y="0"/>
                </a:moveTo>
                <a:lnTo>
                  <a:pt x="1833372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4515" y="2583179"/>
            <a:ext cx="0" cy="214884"/>
          </a:xfrm>
          <a:custGeom>
            <a:avLst/>
            <a:gdLst/>
            <a:ahLst/>
            <a:cxnLst/>
            <a:rect l="l" t="t" r="r" b="b"/>
            <a:pathLst>
              <a:path h="214884">
                <a:moveTo>
                  <a:pt x="0" y="214884"/>
                </a:moveTo>
                <a:lnTo>
                  <a:pt x="0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80" y="280035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8153" y="1700783"/>
            <a:ext cx="0" cy="2185416"/>
          </a:xfrm>
          <a:custGeom>
            <a:avLst/>
            <a:gdLst/>
            <a:ahLst/>
            <a:cxnLst/>
            <a:rect l="l" t="t" r="r" b="b"/>
            <a:pathLst>
              <a:path h="2185416">
                <a:moveTo>
                  <a:pt x="0" y="2185416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3769" y="2656332"/>
            <a:ext cx="0" cy="438912"/>
          </a:xfrm>
          <a:custGeom>
            <a:avLst/>
            <a:gdLst/>
            <a:ahLst/>
            <a:cxnLst/>
            <a:rect l="l" t="t" r="r" b="b"/>
            <a:pathLst>
              <a:path h="438912">
                <a:moveTo>
                  <a:pt x="0" y="438912"/>
                </a:moveTo>
                <a:lnTo>
                  <a:pt x="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668" y="2990088"/>
            <a:ext cx="1179576" cy="0"/>
          </a:xfrm>
          <a:custGeom>
            <a:avLst/>
            <a:gdLst/>
            <a:ahLst/>
            <a:cxnLst/>
            <a:rect l="l" t="t" r="r" b="b"/>
            <a:pathLst>
              <a:path w="1179576">
                <a:moveTo>
                  <a:pt x="0" y="0"/>
                </a:moveTo>
                <a:lnTo>
                  <a:pt x="117957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7672" y="2990088"/>
            <a:ext cx="2336291" cy="0"/>
          </a:xfrm>
          <a:custGeom>
            <a:avLst/>
            <a:gdLst/>
            <a:ahLst/>
            <a:cxnLst/>
            <a:rect l="l" t="t" r="r" b="b"/>
            <a:pathLst>
              <a:path w="2336291">
                <a:moveTo>
                  <a:pt x="0" y="0"/>
                </a:moveTo>
                <a:lnTo>
                  <a:pt x="2336291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14515" y="2793492"/>
            <a:ext cx="0" cy="196595"/>
          </a:xfrm>
          <a:custGeom>
            <a:avLst/>
            <a:gdLst/>
            <a:ahLst/>
            <a:cxnLst/>
            <a:rect l="l" t="t" r="r" b="b"/>
            <a:pathLst>
              <a:path h="196595">
                <a:moveTo>
                  <a:pt x="0" y="196595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380" y="3067811"/>
            <a:ext cx="3163823" cy="0"/>
          </a:xfrm>
          <a:custGeom>
            <a:avLst/>
            <a:gdLst/>
            <a:ahLst/>
            <a:cxnLst/>
            <a:rect l="l" t="t" r="r" b="b"/>
            <a:pathLst>
              <a:path w="3163824">
                <a:moveTo>
                  <a:pt x="0" y="0"/>
                </a:moveTo>
                <a:lnTo>
                  <a:pt x="3163823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8767" y="3067811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77255" y="3065526"/>
            <a:ext cx="795528" cy="0"/>
          </a:xfrm>
          <a:custGeom>
            <a:avLst/>
            <a:gdLst/>
            <a:ahLst/>
            <a:cxnLst/>
            <a:rect l="l" t="t" r="r" b="b"/>
            <a:pathLst>
              <a:path w="795528">
                <a:moveTo>
                  <a:pt x="0" y="0"/>
                </a:moveTo>
                <a:lnTo>
                  <a:pt x="795528" y="0"/>
                </a:lnTo>
              </a:path>
            </a:pathLst>
          </a:custGeom>
          <a:ln w="914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14515" y="2985516"/>
            <a:ext cx="0" cy="91439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439"/>
                </a:moveTo>
                <a:lnTo>
                  <a:pt x="0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20256" y="3204972"/>
            <a:ext cx="1243584" cy="0"/>
          </a:xfrm>
          <a:custGeom>
            <a:avLst/>
            <a:gdLst/>
            <a:ahLst/>
            <a:cxnLst/>
            <a:rect l="l" t="t" r="r" b="b"/>
            <a:pathLst>
              <a:path w="1243584">
                <a:moveTo>
                  <a:pt x="0" y="0"/>
                </a:moveTo>
                <a:lnTo>
                  <a:pt x="1243584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4626" y="2656332"/>
            <a:ext cx="0" cy="580644"/>
          </a:xfrm>
          <a:custGeom>
            <a:avLst/>
            <a:gdLst/>
            <a:ahLst/>
            <a:cxnLst/>
            <a:rect l="l" t="t" r="r" b="b"/>
            <a:pathLst>
              <a:path h="580644">
                <a:moveTo>
                  <a:pt x="0" y="580644"/>
                </a:moveTo>
                <a:lnTo>
                  <a:pt x="0" y="0"/>
                </a:lnTo>
              </a:path>
            </a:pathLst>
          </a:custGeom>
          <a:ln w="32004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380" y="3204972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380" y="3339846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7255" y="3339846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61353" y="3008376"/>
            <a:ext cx="0" cy="393191"/>
          </a:xfrm>
          <a:custGeom>
            <a:avLst/>
            <a:gdLst/>
            <a:ahLst/>
            <a:cxnLst/>
            <a:rect l="l" t="t" r="r" b="b"/>
            <a:pathLst>
              <a:path h="393191">
                <a:moveTo>
                  <a:pt x="0" y="393191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7920" y="3355847"/>
            <a:ext cx="173735" cy="0"/>
          </a:xfrm>
          <a:custGeom>
            <a:avLst/>
            <a:gdLst/>
            <a:ahLst/>
            <a:cxnLst/>
            <a:rect l="l" t="t" r="r" b="b"/>
            <a:pathLst>
              <a:path w="173735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2668" y="3534155"/>
            <a:ext cx="1179576" cy="0"/>
          </a:xfrm>
          <a:custGeom>
            <a:avLst/>
            <a:gdLst/>
            <a:ahLst/>
            <a:cxnLst/>
            <a:rect l="l" t="t" r="r" b="b"/>
            <a:pathLst>
              <a:path w="1179576">
                <a:moveTo>
                  <a:pt x="0" y="0"/>
                </a:moveTo>
                <a:lnTo>
                  <a:pt x="117957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47672" y="3534155"/>
            <a:ext cx="1952243" cy="0"/>
          </a:xfrm>
          <a:custGeom>
            <a:avLst/>
            <a:gdLst/>
            <a:ahLst/>
            <a:cxnLst/>
            <a:rect l="l" t="t" r="r" b="b"/>
            <a:pathLst>
              <a:path w="1952243">
                <a:moveTo>
                  <a:pt x="0" y="0"/>
                </a:moveTo>
                <a:lnTo>
                  <a:pt x="1952243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77055" y="3534155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75020" y="3323844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14515" y="3346703"/>
            <a:ext cx="0" cy="452628"/>
          </a:xfrm>
          <a:custGeom>
            <a:avLst/>
            <a:gdLst/>
            <a:ahLst/>
            <a:cxnLst/>
            <a:rect l="l" t="t" r="r" b="b"/>
            <a:pathLst>
              <a:path h="452628">
                <a:moveTo>
                  <a:pt x="0" y="452628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38427" y="3641597"/>
            <a:ext cx="832104" cy="0"/>
          </a:xfrm>
          <a:custGeom>
            <a:avLst/>
            <a:gdLst/>
            <a:ahLst/>
            <a:cxnLst/>
            <a:rect l="l" t="t" r="r" b="b"/>
            <a:pathLst>
              <a:path w="832103">
                <a:moveTo>
                  <a:pt x="0" y="0"/>
                </a:moveTo>
                <a:lnTo>
                  <a:pt x="832104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72734" y="3429000"/>
            <a:ext cx="0" cy="626363"/>
          </a:xfrm>
          <a:custGeom>
            <a:avLst/>
            <a:gdLst/>
            <a:ahLst/>
            <a:cxnLst/>
            <a:rect l="l" t="t" r="r" b="b"/>
            <a:pathLst>
              <a:path h="626363">
                <a:moveTo>
                  <a:pt x="0" y="626363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2668" y="3799332"/>
            <a:ext cx="36575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54480" y="3799332"/>
            <a:ext cx="2345435" cy="0"/>
          </a:xfrm>
          <a:custGeom>
            <a:avLst/>
            <a:gdLst/>
            <a:ahLst/>
            <a:cxnLst/>
            <a:rect l="l" t="t" r="r" b="b"/>
            <a:pathLst>
              <a:path w="2345435">
                <a:moveTo>
                  <a:pt x="0" y="0"/>
                </a:moveTo>
                <a:lnTo>
                  <a:pt x="2345435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77055" y="3799332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2668" y="3968496"/>
            <a:ext cx="36575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93008" y="3968496"/>
            <a:ext cx="406907" cy="0"/>
          </a:xfrm>
          <a:custGeom>
            <a:avLst/>
            <a:gdLst/>
            <a:ahLst/>
            <a:cxnLst/>
            <a:rect l="l" t="t" r="r" b="b"/>
            <a:pathLst>
              <a:path w="406907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77055" y="3968496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" y="4018788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380" y="4155947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000" y="3630167"/>
            <a:ext cx="0" cy="1490472"/>
          </a:xfrm>
          <a:custGeom>
            <a:avLst/>
            <a:gdLst/>
            <a:ahLst/>
            <a:cxnLst/>
            <a:rect l="l" t="t" r="r" b="b"/>
            <a:pathLst>
              <a:path h="1490472">
                <a:moveTo>
                  <a:pt x="0" y="1490472"/>
                </a:moveTo>
                <a:lnTo>
                  <a:pt x="0" y="0"/>
                </a:lnTo>
              </a:path>
            </a:pathLst>
          </a:custGeom>
          <a:ln w="2286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65960" y="401421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20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02202" y="394563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58767" y="4160520"/>
            <a:ext cx="2039112" cy="0"/>
          </a:xfrm>
          <a:custGeom>
            <a:avLst/>
            <a:gdLst/>
            <a:ahLst/>
            <a:cxnLst/>
            <a:rect l="l" t="t" r="r" b="b"/>
            <a:pathLst>
              <a:path w="2039112">
                <a:moveTo>
                  <a:pt x="0" y="0"/>
                </a:moveTo>
                <a:lnTo>
                  <a:pt x="2039112" y="0"/>
                </a:lnTo>
              </a:path>
            </a:pathLst>
          </a:custGeom>
          <a:ln w="914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72734" y="4114800"/>
            <a:ext cx="0" cy="68579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68579"/>
                </a:moveTo>
                <a:lnTo>
                  <a:pt x="0" y="0"/>
                </a:lnTo>
              </a:path>
            </a:pathLst>
          </a:custGeom>
          <a:ln w="27432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2668" y="4370832"/>
            <a:ext cx="361188" cy="0"/>
          </a:xfrm>
          <a:custGeom>
            <a:avLst/>
            <a:gdLst/>
            <a:ahLst/>
            <a:cxnLst/>
            <a:rect l="l" t="t" r="r" b="b"/>
            <a:pathLst>
              <a:path w="361188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04488" y="4133088"/>
            <a:ext cx="0" cy="256032"/>
          </a:xfrm>
          <a:custGeom>
            <a:avLst/>
            <a:gdLst/>
            <a:ahLst/>
            <a:cxnLst/>
            <a:rect l="l" t="t" r="r" b="b"/>
            <a:pathLst>
              <a:path h="256032">
                <a:moveTo>
                  <a:pt x="0" y="256032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75020" y="4123944"/>
            <a:ext cx="0" cy="265175"/>
          </a:xfrm>
          <a:custGeom>
            <a:avLst/>
            <a:gdLst/>
            <a:ahLst/>
            <a:cxnLst/>
            <a:rect l="l" t="t" r="r" b="b"/>
            <a:pathLst>
              <a:path h="265175">
                <a:moveTo>
                  <a:pt x="0" y="265175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4380" y="4427982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04488" y="4352544"/>
            <a:ext cx="0" cy="91439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439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75020" y="4352544"/>
            <a:ext cx="0" cy="68579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68579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2668" y="4608576"/>
            <a:ext cx="36575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4380" y="4700015"/>
            <a:ext cx="397764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4" y="0"/>
                </a:lnTo>
              </a:path>
            </a:pathLst>
          </a:custGeom>
          <a:ln w="2743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2668" y="4777740"/>
            <a:ext cx="36575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0119" y="4585715"/>
            <a:ext cx="0" cy="347472"/>
          </a:xfrm>
          <a:custGeom>
            <a:avLst/>
            <a:gdLst/>
            <a:ahLst/>
            <a:cxnLst/>
            <a:rect l="l" t="t" r="r" b="b"/>
            <a:pathLst>
              <a:path h="347472">
                <a:moveTo>
                  <a:pt x="0" y="347472"/>
                </a:moveTo>
                <a:lnTo>
                  <a:pt x="0" y="0"/>
                </a:lnTo>
              </a:path>
            </a:pathLst>
          </a:custGeom>
          <a:ln w="3657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2668" y="4910328"/>
            <a:ext cx="196595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37260" y="4910328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61388" y="475487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760"/>
                </a:moveTo>
                <a:lnTo>
                  <a:pt x="0" y="0"/>
                </a:lnTo>
              </a:path>
            </a:pathLst>
          </a:custGeom>
          <a:ln w="914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7572" y="5106923"/>
            <a:ext cx="818388" cy="0"/>
          </a:xfrm>
          <a:custGeom>
            <a:avLst/>
            <a:gdLst/>
            <a:ahLst/>
            <a:cxnLst/>
            <a:rect l="l" t="t" r="r" b="b"/>
            <a:pathLst>
              <a:path w="818388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2743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61620" y="120497"/>
            <a:ext cx="8599170" cy="974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5200"/>
              </a:lnSpc>
            </a:pPr>
            <a:r>
              <a:rPr sz="1750" spc="70" dirty="0" smtClean="0">
                <a:latin typeface="Arial"/>
                <a:cs typeface="Arial"/>
              </a:rPr>
              <a:t>Figure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85" dirty="0" smtClean="0">
                <a:latin typeface="Arial"/>
                <a:cs typeface="Arial"/>
              </a:rPr>
              <a:t>11-50 </a:t>
            </a:r>
            <a:r>
              <a:rPr sz="1750" spc="-210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A</a:t>
            </a:r>
            <a:r>
              <a:rPr sz="1700" spc="100" dirty="0" smtClean="0">
                <a:latin typeface="Arial"/>
                <a:cs typeface="Arial"/>
              </a:rPr>
              <a:t> </a:t>
            </a:r>
            <a:r>
              <a:rPr sz="1700" spc="30" dirty="0" smtClean="0">
                <a:latin typeface="Arial"/>
                <a:cs typeface="Arial"/>
              </a:rPr>
              <a:t>DAC0830</a:t>
            </a:r>
            <a:r>
              <a:rPr sz="1700" spc="140" dirty="0" smtClean="0">
                <a:latin typeface="Arial"/>
                <a:cs typeface="Arial"/>
              </a:rPr>
              <a:t> </a:t>
            </a:r>
            <a:r>
              <a:rPr sz="1700" spc="20" dirty="0" smtClean="0">
                <a:latin typeface="Arial"/>
                <a:cs typeface="Arial"/>
              </a:rPr>
              <a:t>interfaced</a:t>
            </a:r>
            <a:r>
              <a:rPr sz="1700" spc="45" dirty="0" smtClean="0">
                <a:latin typeface="Arial"/>
                <a:cs typeface="Arial"/>
              </a:rPr>
              <a:t> </a:t>
            </a:r>
            <a:r>
              <a:rPr sz="1700" spc="40" dirty="0" smtClean="0">
                <a:latin typeface="Arial"/>
                <a:cs typeface="Arial"/>
              </a:rPr>
              <a:t>to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30" dirty="0" smtClean="0">
                <a:latin typeface="Arial"/>
                <a:cs typeface="Arial"/>
              </a:rPr>
              <a:t>the</a:t>
            </a:r>
            <a:r>
              <a:rPr sz="1700" spc="70" dirty="0" smtClean="0">
                <a:latin typeface="Arial"/>
                <a:cs typeface="Arial"/>
              </a:rPr>
              <a:t> </a:t>
            </a:r>
            <a:r>
              <a:rPr sz="1700" spc="45" dirty="0" smtClean="0">
                <a:latin typeface="Arial"/>
                <a:cs typeface="Arial"/>
              </a:rPr>
              <a:t>8086</a:t>
            </a:r>
            <a:r>
              <a:rPr sz="1700" spc="90" dirty="0" smtClean="0">
                <a:latin typeface="Arial"/>
                <a:cs typeface="Arial"/>
              </a:rPr>
              <a:t> </a:t>
            </a:r>
            <a:r>
              <a:rPr sz="1700" spc="30" dirty="0" smtClean="0">
                <a:latin typeface="Arial"/>
                <a:cs typeface="Arial"/>
              </a:rPr>
              <a:t>microprocessor </a:t>
            </a:r>
            <a:r>
              <a:rPr sz="1700" spc="-215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at </a:t>
            </a:r>
            <a:r>
              <a:rPr sz="1700" spc="15" dirty="0" smtClean="0">
                <a:latin typeface="Arial"/>
                <a:cs typeface="Arial"/>
              </a:rPr>
              <a:t>8-bit</a:t>
            </a:r>
            <a:r>
              <a:rPr sz="1700" spc="19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1/0</a:t>
            </a:r>
            <a:r>
              <a:rPr sz="1700" spc="20" dirty="0" smtClean="0">
                <a:latin typeface="Arial"/>
                <a:cs typeface="Arial"/>
              </a:rPr>
              <a:t> location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20H.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49"/>
              </a:spcBef>
            </a:pPr>
            <a:endParaRPr sz="1200"/>
          </a:p>
          <a:p>
            <a:pPr marR="2086610" algn="ctr">
              <a:lnSpc>
                <a:spcPct val="100000"/>
              </a:lnSpc>
            </a:pPr>
            <a:r>
              <a:rPr sz="1650" spc="-135" dirty="0" smtClean="0">
                <a:solidFill>
                  <a:srgbClr val="343434"/>
                </a:solidFill>
                <a:latin typeface="Arial"/>
                <a:cs typeface="Arial"/>
              </a:rPr>
              <a:t>vee</a:t>
            </a:r>
            <a:endParaRPr sz="16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6212" y="2418079"/>
            <a:ext cx="288925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1040"/>
              </a:lnSpc>
            </a:pPr>
            <a:r>
              <a:rPr sz="1050" spc="-85" dirty="0" smtClean="0">
                <a:solidFill>
                  <a:srgbClr val="343434"/>
                </a:solidFill>
                <a:latin typeface="Arial"/>
                <a:cs typeface="Arial"/>
              </a:rPr>
              <a:t>ADO</a:t>
            </a:r>
            <a:r>
              <a:rPr sz="1050" spc="-3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343434"/>
                </a:solidFill>
                <a:latin typeface="Arial"/>
                <a:cs typeface="Arial"/>
              </a:rPr>
              <a:t>A01</a:t>
            </a:r>
            <a:r>
              <a:rPr sz="1050" spc="2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50" spc="60" dirty="0" smtClean="0">
                <a:solidFill>
                  <a:srgbClr val="343434"/>
                </a:solidFill>
                <a:latin typeface="Arial"/>
                <a:cs typeface="Arial"/>
              </a:rPr>
              <a:t>A02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9636" y="2800555"/>
            <a:ext cx="645795" cy="2202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005" marR="324485" indent="8890" algn="ctr">
              <a:lnSpc>
                <a:spcPct val="79900"/>
              </a:lnSpc>
            </a:pPr>
            <a:r>
              <a:rPr sz="1350" spc="-100" dirty="0" smtClean="0">
                <a:solidFill>
                  <a:srgbClr val="343434"/>
                </a:solidFill>
                <a:latin typeface="Courier New"/>
                <a:cs typeface="Courier New"/>
              </a:rPr>
              <a:t>AD3 </a:t>
            </a:r>
            <a:r>
              <a:rPr sz="1100" spc="-60" dirty="0" smtClean="0">
                <a:solidFill>
                  <a:srgbClr val="424242"/>
                </a:solidFill>
                <a:latin typeface="Arial"/>
                <a:cs typeface="Arial"/>
              </a:rPr>
              <a:t>AD4</a:t>
            </a:r>
            <a:r>
              <a:rPr sz="1100" spc="-2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-55" dirty="0" smtClean="0">
                <a:solidFill>
                  <a:srgbClr val="343434"/>
                </a:solidFill>
                <a:latin typeface="Times New Roman"/>
                <a:cs typeface="Times New Roman"/>
              </a:rPr>
              <a:t>ADS</a:t>
            </a:r>
            <a:r>
              <a:rPr sz="1150" spc="-25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150" spc="-80" dirty="0" smtClean="0">
                <a:solidFill>
                  <a:srgbClr val="343434"/>
                </a:solidFill>
                <a:latin typeface="Times New Roman"/>
                <a:cs typeface="Times New Roman"/>
              </a:rPr>
              <a:t>ADS</a:t>
            </a:r>
            <a:r>
              <a:rPr sz="1150" spc="-3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050" spc="60" dirty="0" smtClean="0">
                <a:solidFill>
                  <a:srgbClr val="343434"/>
                </a:solidFill>
                <a:latin typeface="Arial"/>
                <a:cs typeface="Arial"/>
              </a:rPr>
              <a:t>A07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2"/>
              </a:spcBef>
            </a:pPr>
            <a:endParaRPr sz="650"/>
          </a:p>
          <a:p>
            <a:pPr marL="85725" marR="12700" algn="just">
              <a:lnSpc>
                <a:spcPts val="1265"/>
              </a:lnSpc>
            </a:pPr>
            <a:r>
              <a:rPr sz="1725" spc="-97" baseline="2415" dirty="0" smtClean="0">
                <a:solidFill>
                  <a:srgbClr val="424242"/>
                </a:solidFill>
                <a:latin typeface="Times New Roman"/>
                <a:cs typeface="Times New Roman"/>
              </a:rPr>
              <a:t>WR      </a:t>
            </a:r>
            <a:r>
              <a:rPr sz="1725" spc="-179" baseline="2415" dirty="0" smtClean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050" spc="85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140335" marR="15875" algn="just">
              <a:lnSpc>
                <a:spcPts val="1095"/>
              </a:lnSpc>
            </a:pPr>
            <a:r>
              <a:rPr sz="1250" spc="-2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AO     </a:t>
            </a:r>
            <a:r>
              <a:rPr sz="1250" spc="-155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950" spc="220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  <a:p>
            <a:pPr marL="140335" marR="335280" algn="just">
              <a:lnSpc>
                <a:spcPts val="1005"/>
              </a:lnSpc>
            </a:pPr>
            <a:r>
              <a:rPr sz="1050" spc="15" dirty="0" smtClean="0">
                <a:solidFill>
                  <a:srgbClr val="343434"/>
                </a:solidFill>
                <a:latin typeface="Arial"/>
                <a:cs typeface="Arial"/>
              </a:rPr>
              <a:t>A1</a:t>
            </a:r>
            <a:endParaRPr sz="1050">
              <a:latin typeface="Arial"/>
              <a:cs typeface="Arial"/>
            </a:endParaRPr>
          </a:p>
          <a:p>
            <a:pPr marL="140335" marR="331470" algn="just">
              <a:lnSpc>
                <a:spcPts val="1145"/>
              </a:lnSpc>
            </a:pPr>
            <a:r>
              <a:rPr sz="1150" spc="-25" dirty="0" smtClean="0">
                <a:solidFill>
                  <a:srgbClr val="424242"/>
                </a:solidFill>
                <a:latin typeface="Times New Roman"/>
                <a:cs typeface="Times New Roman"/>
              </a:rPr>
              <a:t>A2</a:t>
            </a:r>
            <a:endParaRPr sz="1150">
              <a:latin typeface="Times New Roman"/>
              <a:cs typeface="Times New Roman"/>
            </a:endParaRPr>
          </a:p>
          <a:p>
            <a:pPr marL="140335" marR="323215" algn="just">
              <a:lnSpc>
                <a:spcPct val="70800"/>
              </a:lnSpc>
              <a:spcBef>
                <a:spcPts val="165"/>
              </a:spcBef>
            </a:pPr>
            <a:r>
              <a:rPr sz="1050" spc="30" dirty="0" smtClean="0">
                <a:solidFill>
                  <a:srgbClr val="424242"/>
                </a:solidFill>
                <a:latin typeface="Arial"/>
                <a:cs typeface="Arial"/>
              </a:rPr>
              <a:t>A3</a:t>
            </a:r>
            <a:r>
              <a:rPr sz="1050" spc="1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43434"/>
                </a:solidFill>
                <a:latin typeface="Arial"/>
                <a:cs typeface="Arial"/>
              </a:rPr>
              <a:t>A4</a:t>
            </a:r>
            <a:r>
              <a:rPr sz="1100" spc="-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350" spc="-100" dirty="0" smtClean="0">
                <a:solidFill>
                  <a:srgbClr val="343434"/>
                </a:solidFill>
                <a:latin typeface="Courier New"/>
                <a:cs typeface="Courier New"/>
              </a:rPr>
              <a:t>AS</a:t>
            </a:r>
            <a:endParaRPr sz="1350">
              <a:latin typeface="Courier New"/>
              <a:cs typeface="Courier New"/>
            </a:endParaRPr>
          </a:p>
          <a:p>
            <a:pPr marL="140335" marR="43180" algn="just">
              <a:lnSpc>
                <a:spcPts val="1005"/>
              </a:lnSpc>
            </a:pPr>
            <a:r>
              <a:rPr sz="1150" spc="-100" dirty="0" smtClean="0">
                <a:solidFill>
                  <a:srgbClr val="343434"/>
                </a:solidFill>
                <a:latin typeface="Arial"/>
                <a:cs typeface="Arial"/>
              </a:rPr>
              <a:t>AS    </a:t>
            </a:r>
            <a:r>
              <a:rPr sz="1150" spc="14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00" spc="315" dirty="0" smtClean="0">
                <a:solidFill>
                  <a:srgbClr val="424242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140335" marR="332105" algn="just">
              <a:lnSpc>
                <a:spcPts val="1025"/>
              </a:lnSpc>
            </a:pPr>
            <a:r>
              <a:rPr sz="1050" spc="30" dirty="0" smtClean="0">
                <a:solidFill>
                  <a:srgbClr val="343434"/>
                </a:solidFill>
                <a:latin typeface="Arial"/>
                <a:cs typeface="Arial"/>
              </a:rPr>
              <a:t>A7</a:t>
            </a:r>
            <a:endParaRPr sz="1050">
              <a:latin typeface="Arial"/>
              <a:cs typeface="Arial"/>
            </a:endParaRPr>
          </a:p>
          <a:p>
            <a:pPr marR="320040" algn="ctr">
              <a:lnSpc>
                <a:spcPct val="100000"/>
              </a:lnSpc>
              <a:spcBef>
                <a:spcPts val="35"/>
              </a:spcBef>
            </a:pPr>
            <a:r>
              <a:rPr sz="1050" spc="75" dirty="0" smtClean="0">
                <a:solidFill>
                  <a:srgbClr val="1F1F1F"/>
                </a:solidFill>
                <a:latin typeface="Arial"/>
                <a:cs typeface="Arial"/>
              </a:rPr>
              <a:t>1</a:t>
            </a:r>
            <a:r>
              <a:rPr sz="1050" spc="-130" dirty="0" smtClean="0">
                <a:solidFill>
                  <a:srgbClr val="1F1F1F"/>
                </a:solidFill>
                <a:latin typeface="Arial"/>
                <a:cs typeface="Arial"/>
              </a:rPr>
              <a:t>0</a:t>
            </a:r>
            <a:r>
              <a:rPr sz="1050" spc="35" dirty="0" smtClean="0">
                <a:solidFill>
                  <a:srgbClr val="424242"/>
                </a:solidFill>
                <a:latin typeface="Arial"/>
                <a:cs typeface="Arial"/>
              </a:rPr>
              <a:t>/M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62020" y="1382776"/>
            <a:ext cx="436880" cy="334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5580">
              <a:lnSpc>
                <a:spcPts val="1300"/>
              </a:lnSpc>
            </a:pPr>
            <a:r>
              <a:rPr sz="1100" spc="-60" dirty="0" smtClean="0">
                <a:solidFill>
                  <a:srgbClr val="424242"/>
                </a:solidFill>
                <a:latin typeface="Arial"/>
                <a:cs typeface="Arial"/>
              </a:rPr>
              <a:t>10K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</a:pPr>
            <a:r>
              <a:rPr sz="1250" spc="-355" dirty="0" smtClean="0">
                <a:solidFill>
                  <a:srgbClr val="343434"/>
                </a:solidFill>
                <a:latin typeface="Arial"/>
                <a:cs typeface="Arial"/>
              </a:rPr>
              <a:t>&lt;</a:t>
            </a:r>
            <a:endParaRPr sz="12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74667" y="1753615"/>
            <a:ext cx="513715" cy="323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625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r>
              <a:rPr sz="1050" spc="110" dirty="0" smtClean="0">
                <a:solidFill>
                  <a:srgbClr val="343434"/>
                </a:solidFill>
                <a:latin typeface="Arial"/>
                <a:cs typeface="Arial"/>
              </a:rPr>
              <a:t>,. </a:t>
            </a:r>
            <a:r>
              <a:rPr sz="1050" spc="-7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400" spc="30" baseline="-19097" dirty="0" smtClean="0">
                <a:solidFill>
                  <a:srgbClr val="424242"/>
                </a:solidFill>
                <a:latin typeface="Arial"/>
                <a:cs typeface="Arial"/>
              </a:rPr>
              <a:t>cs</a:t>
            </a:r>
            <a:endParaRPr sz="2400" baseline="-19097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60952" y="1967484"/>
            <a:ext cx="622935" cy="227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89"/>
              </a:lnSpc>
            </a:pPr>
            <a:r>
              <a:rPr sz="2250" spc="187" baseline="18518" dirty="0" smtClean="0">
                <a:solidFill>
                  <a:srgbClr val="424242"/>
                </a:solidFill>
                <a:latin typeface="Courier New"/>
                <a:cs typeface="Courier New"/>
              </a:rPr>
              <a:t>2;</a:t>
            </a:r>
            <a:r>
              <a:rPr sz="2250" spc="-975" baseline="18518" dirty="0" smtClean="0">
                <a:solidFill>
                  <a:srgbClr val="424242"/>
                </a:solidFill>
                <a:latin typeface="Courier New"/>
                <a:cs typeface="Courier New"/>
              </a:rPr>
              <a:t> </a:t>
            </a:r>
            <a:r>
              <a:rPr sz="1000" spc="50" dirty="0" smtClean="0">
                <a:solidFill>
                  <a:srgbClr val="424242"/>
                </a:solidFill>
                <a:latin typeface="Arial"/>
                <a:cs typeface="Arial"/>
              </a:rPr>
              <a:t>WR1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25644" y="2024634"/>
            <a:ext cx="3911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 smtClean="0">
                <a:solidFill>
                  <a:srgbClr val="424242"/>
                </a:solidFill>
                <a:latin typeface="Arial"/>
                <a:cs typeface="Arial"/>
              </a:rPr>
              <a:t>VAEF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20003" y="1966214"/>
            <a:ext cx="17145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55" dirty="0" smtClean="0">
                <a:solidFill>
                  <a:srgbClr val="424242"/>
                </a:solidFill>
                <a:latin typeface="Arial"/>
                <a:cs typeface="Arial"/>
              </a:rPr>
              <a:t>Jl</a:t>
            </a:r>
            <a:endParaRPr sz="11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001515" y="1842008"/>
            <a:ext cx="683895" cy="62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65" dirty="0" smtClean="0">
                <a:solidFill>
                  <a:srgbClr val="565656"/>
                </a:solidFill>
                <a:latin typeface="Times New Roman"/>
                <a:cs typeface="Times New Roman"/>
              </a:rPr>
              <a:t>1</a:t>
            </a:r>
            <a:r>
              <a:rPr sz="1050" spc="1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8</a:t>
            </a:r>
            <a:r>
              <a:rPr sz="1050" spc="5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050" spc="-300" dirty="0" smtClean="0">
                <a:solidFill>
                  <a:srgbClr val="343434"/>
                </a:solidFill>
                <a:latin typeface="Times New Roman"/>
                <a:cs typeface="Times New Roman"/>
              </a:rPr>
              <a:t>:</a:t>
            </a:r>
            <a:r>
              <a:rPr sz="4650" spc="-1230" baseline="-19713" dirty="0" smtClean="0">
                <a:solidFill>
                  <a:srgbClr val="343434"/>
                </a:solidFill>
                <a:latin typeface="Times New Roman"/>
                <a:cs typeface="Times New Roman"/>
              </a:rPr>
              <a:t>-</a:t>
            </a:r>
            <a:r>
              <a:rPr sz="1050" spc="-75" dirty="0" smtClean="0">
                <a:solidFill>
                  <a:srgbClr val="343434"/>
                </a:solidFill>
                <a:latin typeface="Times New Roman"/>
                <a:cs typeface="Times New Roman"/>
              </a:rPr>
              <a:t>:: </a:t>
            </a:r>
            <a:r>
              <a:rPr sz="1050" spc="105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575" spc="52" baseline="-23809" dirty="0" smtClean="0">
                <a:solidFill>
                  <a:srgbClr val="424242"/>
                </a:solidFill>
                <a:latin typeface="Arial"/>
                <a:cs typeface="Arial"/>
              </a:rPr>
              <a:t>WA2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60952" y="2354834"/>
            <a:ext cx="10604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55" dirty="0" smtClean="0">
                <a:solidFill>
                  <a:srgbClr val="565656"/>
                </a:solidFill>
                <a:latin typeface="Times New Roman"/>
                <a:cs typeface="Times New Roman"/>
              </a:rPr>
              <a:t>7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33435" y="2351023"/>
            <a:ext cx="18415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65" dirty="0" smtClean="0">
                <a:solidFill>
                  <a:srgbClr val="343434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60952" y="2529078"/>
            <a:ext cx="11239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50" dirty="0" smtClean="0">
                <a:solidFill>
                  <a:srgbClr val="343434"/>
                </a:solidFill>
                <a:latin typeface="Arial"/>
                <a:cs typeface="Arial"/>
              </a:rPr>
              <a:t>tj</a:t>
            </a:r>
            <a:endParaRPr sz="7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367276" y="2419858"/>
            <a:ext cx="245745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20"/>
              </a:lnSpc>
            </a:pPr>
            <a:r>
              <a:rPr sz="1250" spc="-175" dirty="0" smtClean="0">
                <a:solidFill>
                  <a:srgbClr val="343434"/>
                </a:solidFill>
                <a:latin typeface="Courier New"/>
                <a:cs typeface="Courier New"/>
              </a:rPr>
              <a:t>010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10"/>
              </a:lnSpc>
            </a:pPr>
            <a:r>
              <a:rPr sz="1250" spc="-19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spc="-200" dirty="0" smtClean="0">
                <a:solidFill>
                  <a:srgbClr val="343434"/>
                </a:solidFill>
                <a:latin typeface="Courier New"/>
                <a:cs typeface="Courier New"/>
              </a:rPr>
              <a:t>1</a:t>
            </a:r>
            <a:r>
              <a:rPr sz="1250" spc="-250" dirty="0" smtClean="0">
                <a:solidFill>
                  <a:srgbClr val="565656"/>
                </a:solidFill>
                <a:latin typeface="Courier New"/>
                <a:cs typeface="Courier New"/>
              </a:rPr>
              <a:t>1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90"/>
              </a:lnSpc>
            </a:pPr>
            <a:r>
              <a:rPr sz="1250" spc="-175" dirty="0" smtClean="0">
                <a:solidFill>
                  <a:srgbClr val="343434"/>
                </a:solidFill>
                <a:latin typeface="Courier New"/>
                <a:cs typeface="Courier New"/>
              </a:rPr>
              <a:t>012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661152" y="2515615"/>
            <a:ext cx="11112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14" dirty="0" smtClean="0">
                <a:solidFill>
                  <a:srgbClr val="343434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126228" y="2528823"/>
            <a:ext cx="294640" cy="238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35" dirty="0" smtClean="0">
                <a:solidFill>
                  <a:srgbClr val="343434"/>
                </a:solidFill>
                <a:latin typeface="Courier New"/>
                <a:cs typeface="Courier New"/>
              </a:rPr>
              <a:t>RFB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047235" y="2645409"/>
            <a:ext cx="13081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5" dirty="0" smtClean="0">
                <a:solidFill>
                  <a:srgbClr val="565656"/>
                </a:solidFill>
                <a:latin typeface="Times New Roman"/>
                <a:cs typeface="Times New Roman"/>
              </a:rPr>
              <a:t>!)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24676" y="2658364"/>
            <a:ext cx="9525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dirty="0" smtClean="0">
                <a:solidFill>
                  <a:srgbClr val="424242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060952" y="2774441"/>
            <a:ext cx="10096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367276" y="2822194"/>
            <a:ext cx="261620" cy="753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</a:pPr>
            <a:r>
              <a:rPr sz="1250" spc="-180" dirty="0" smtClean="0">
                <a:solidFill>
                  <a:srgbClr val="343434"/>
                </a:solidFill>
                <a:latin typeface="Courier New"/>
                <a:cs typeface="Courier New"/>
              </a:rPr>
              <a:t>013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60"/>
              </a:lnSpc>
            </a:pPr>
            <a:r>
              <a:rPr sz="1250" spc="-19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spc="-310" dirty="0" smtClean="0">
                <a:solidFill>
                  <a:srgbClr val="343434"/>
                </a:solidFill>
                <a:latin typeface="Courier New"/>
                <a:cs typeface="Courier New"/>
              </a:rPr>
              <a:t>1</a:t>
            </a:r>
            <a:r>
              <a:rPr sz="1250" spc="95" dirty="0" smtClean="0">
                <a:solidFill>
                  <a:srgbClr val="565656"/>
                </a:solidFill>
                <a:latin typeface="Courier New"/>
                <a:cs typeface="Courier New"/>
              </a:rPr>
              <a:t>4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70"/>
              </a:lnSpc>
            </a:pPr>
            <a:r>
              <a:rPr sz="1100" spc="-10" dirty="0" smtClean="0">
                <a:solidFill>
                  <a:srgbClr val="343434"/>
                </a:solidFill>
                <a:latin typeface="Arial"/>
                <a:cs typeface="Arial"/>
              </a:rPr>
              <a:t>D</a:t>
            </a:r>
            <a:r>
              <a:rPr sz="1100" spc="-100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100" spc="-125" dirty="0" smtClean="0">
                <a:solidFill>
                  <a:srgbClr val="565656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95"/>
              </a:lnSpc>
            </a:pPr>
            <a:r>
              <a:rPr sz="1250" spc="-190" dirty="0" smtClean="0">
                <a:solidFill>
                  <a:srgbClr val="343434"/>
                </a:solidFill>
                <a:latin typeface="Courier New"/>
                <a:cs typeface="Courier New"/>
              </a:rPr>
              <a:t>016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125"/>
              </a:lnSpc>
            </a:pPr>
            <a:r>
              <a:rPr sz="1250" spc="-175" dirty="0" smtClean="0">
                <a:solidFill>
                  <a:srgbClr val="424242"/>
                </a:solidFill>
                <a:latin typeface="Courier New"/>
                <a:cs typeface="Courier New"/>
              </a:rPr>
              <a:t>017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83228" y="2899917"/>
            <a:ext cx="20256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55" dirty="0" smtClean="0">
                <a:solidFill>
                  <a:srgbClr val="565656"/>
                </a:solidFill>
                <a:latin typeface="Courier New"/>
                <a:cs typeface="Courier New"/>
              </a:rPr>
              <a:t>16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98211" y="2969259"/>
            <a:ext cx="449580" cy="4419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9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1100" spc="-15" dirty="0" smtClean="0">
                <a:solidFill>
                  <a:srgbClr val="424242"/>
                </a:solidFill>
                <a:latin typeface="Arial"/>
                <a:cs typeface="Arial"/>
              </a:rPr>
              <a:t>OUT2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8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1000" spc="45" dirty="0" smtClean="0">
                <a:solidFill>
                  <a:srgbClr val="1F1F1F"/>
                </a:solidFill>
                <a:latin typeface="Arial"/>
                <a:cs typeface="Arial"/>
              </a:rPr>
              <a:t>lOU</a:t>
            </a:r>
            <a:r>
              <a:rPr sz="1000" spc="95" dirty="0" smtClean="0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sz="1000" spc="18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01715" y="2905252"/>
            <a:ext cx="16192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</a:t>
            </a:r>
            <a:r>
              <a:rPr sz="1100" spc="55" dirty="0" smtClean="0">
                <a:solidFill>
                  <a:srgbClr val="343434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55511" y="2956305"/>
            <a:ext cx="11430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30" dirty="0" smtClean="0">
                <a:solidFill>
                  <a:srgbClr val="343434"/>
                </a:solidFill>
                <a:latin typeface="Times New Roman"/>
                <a:cs typeface="Times New Roman"/>
              </a:rPr>
              <a:t>r-...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823707" y="3026155"/>
            <a:ext cx="10541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340" dirty="0" smtClean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992371" y="3033267"/>
            <a:ext cx="19050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95" dirty="0" smtClean="0">
                <a:solidFill>
                  <a:srgbClr val="565656"/>
                </a:solidFill>
                <a:latin typeface="Times New Roman"/>
                <a:cs typeface="Times New Roman"/>
              </a:rPr>
              <a:t>15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87515" y="2933446"/>
            <a:ext cx="126364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175" dirty="0" smtClean="0">
                <a:solidFill>
                  <a:srgbClr val="676767"/>
                </a:solidFill>
                <a:latin typeface="Times New Roman"/>
                <a:cs typeface="Times New Roman"/>
              </a:rPr>
              <a:t>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845300" y="3036823"/>
            <a:ext cx="1047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65" dirty="0" smtClean="0">
                <a:solidFill>
                  <a:srgbClr val="424242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024876" y="3069844"/>
            <a:ext cx="32321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320" dirty="0" smtClean="0">
                <a:solidFill>
                  <a:srgbClr val="343434"/>
                </a:solidFill>
                <a:latin typeface="Arial"/>
                <a:cs typeface="Arial"/>
              </a:rPr>
              <a:t>0</a:t>
            </a:r>
            <a:r>
              <a:rPr sz="1100" spc="-2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1500" spc="104" baseline="2777" dirty="0" smtClean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500" spc="0" baseline="2777" dirty="0" smtClean="0">
                <a:solidFill>
                  <a:srgbClr val="343434"/>
                </a:solidFill>
                <a:latin typeface="Arial"/>
                <a:cs typeface="Arial"/>
              </a:rPr>
              <a:t>P</a:t>
            </a:r>
            <a:r>
              <a:rPr sz="1050" spc="105" dirty="0" smtClean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964940" y="3163315"/>
            <a:ext cx="226060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 smtClean="0">
                <a:solidFill>
                  <a:srgbClr val="565656"/>
                </a:solidFill>
                <a:latin typeface="Courier New"/>
                <a:cs typeface="Courier New"/>
              </a:rPr>
              <a:t>14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55996" y="3208528"/>
            <a:ext cx="20764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210" dirty="0" smtClean="0">
                <a:solidFill>
                  <a:srgbClr val="565656"/>
                </a:solidFill>
                <a:latin typeface="Arial"/>
                <a:cs typeface="Arial"/>
              </a:rPr>
              <a:t>_ll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296659" y="3188715"/>
            <a:ext cx="120014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95" dirty="0" smtClean="0">
                <a:solidFill>
                  <a:srgbClr val="676767"/>
                </a:solidFill>
                <a:latin typeface="Arial"/>
                <a:cs typeface="Arial"/>
              </a:rPr>
              <a:t>+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819135" y="3128009"/>
            <a:ext cx="6223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265" dirty="0" smtClean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987800" y="3318509"/>
            <a:ext cx="20574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8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753859" y="3362452"/>
            <a:ext cx="255904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5" dirty="0" smtClean="0">
                <a:solidFill>
                  <a:srgbClr val="565656"/>
                </a:solidFill>
                <a:latin typeface="Times New Roman"/>
                <a:cs typeface="Times New Roman"/>
              </a:rPr>
              <a:t>741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896859" y="3488690"/>
            <a:ext cx="154305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005">
              <a:lnSpc>
                <a:spcPct val="100000"/>
              </a:lnSpc>
            </a:pPr>
            <a:r>
              <a:rPr sz="1150" spc="65" dirty="0" smtClean="0">
                <a:solidFill>
                  <a:srgbClr val="797979"/>
                </a:solidFill>
                <a:latin typeface="Arial"/>
                <a:cs typeface="Arial"/>
              </a:rPr>
              <a:t>+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450" spc="-640" dirty="0" smtClean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endParaRPr sz="2450">
              <a:latin typeface="Arial"/>
              <a:cs typeface="Arial"/>
            </a:endParaRPr>
          </a:p>
          <a:p>
            <a:pPr marL="40005">
              <a:lnSpc>
                <a:spcPts val="2005"/>
              </a:lnSpc>
            </a:pPr>
            <a:r>
              <a:rPr sz="1850" spc="175" dirty="0" smtClean="0">
                <a:solidFill>
                  <a:srgbClr val="797979"/>
                </a:solidFill>
                <a:latin typeface="Times New Roman"/>
                <a:cs typeface="Times New Roman"/>
              </a:rPr>
              <a:t>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12596" y="3672332"/>
            <a:ext cx="174625" cy="847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65"/>
              </a:lnSpc>
            </a:pPr>
            <a:r>
              <a:rPr sz="1000" spc="-60" dirty="0" smtClean="0">
                <a:solidFill>
                  <a:srgbClr val="565656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17145">
              <a:lnSpc>
                <a:spcPts val="1130"/>
              </a:lnSpc>
            </a:pPr>
            <a:r>
              <a:rPr sz="1250" spc="-254" dirty="0" smtClean="0">
                <a:solidFill>
                  <a:srgbClr val="565656"/>
                </a:solidFill>
                <a:latin typeface="Courier New"/>
                <a:cs typeface="Courier New"/>
              </a:rPr>
              <a:t>12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994"/>
              </a:lnSpc>
            </a:pPr>
            <a:r>
              <a:rPr sz="1000" spc="-70" dirty="0" smtClean="0">
                <a:solidFill>
                  <a:srgbClr val="565656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5"/>
              </a:lnSpc>
            </a:pPr>
            <a:r>
              <a:rPr sz="1250" spc="-430" dirty="0" smtClean="0">
                <a:solidFill>
                  <a:srgbClr val="565656"/>
                </a:solidFill>
                <a:latin typeface="Courier New"/>
                <a:cs typeface="Courier New"/>
              </a:rPr>
              <a:t>1</a:t>
            </a:r>
            <a:r>
              <a:rPr sz="1250" spc="95" dirty="0" smtClean="0">
                <a:solidFill>
                  <a:srgbClr val="343434"/>
                </a:solidFill>
                <a:latin typeface="Courier New"/>
                <a:cs typeface="Courier New"/>
              </a:rPr>
              <a:t>4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110"/>
              </a:lnSpc>
            </a:pPr>
            <a:r>
              <a:rPr sz="1250" spc="-240" dirty="0" smtClean="0">
                <a:solidFill>
                  <a:srgbClr val="565656"/>
                </a:solidFill>
                <a:latin typeface="Courier New"/>
                <a:cs typeface="Courier New"/>
              </a:rPr>
              <a:t>15</a:t>
            </a:r>
            <a:endParaRPr sz="1250">
              <a:latin typeface="Courier New"/>
              <a:cs typeface="Courier New"/>
            </a:endParaRPr>
          </a:p>
          <a:p>
            <a:pPr marL="17145">
              <a:lnSpc>
                <a:spcPts val="1080"/>
              </a:lnSpc>
            </a:pPr>
            <a:r>
              <a:rPr sz="1100" spc="-150" dirty="0" smtClean="0">
                <a:solidFill>
                  <a:srgbClr val="565656"/>
                </a:solidFill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688083" y="3590290"/>
            <a:ext cx="55308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15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spc="-250" dirty="0" smtClean="0">
                <a:solidFill>
                  <a:srgbClr val="565656"/>
                </a:solidFill>
                <a:latin typeface="Courier New"/>
                <a:cs typeface="Courier New"/>
              </a:rPr>
              <a:t>1</a:t>
            </a:r>
            <a:r>
              <a:rPr sz="1250" spc="-105" dirty="0" smtClean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250" spc="-450" dirty="0" smtClean="0">
                <a:solidFill>
                  <a:srgbClr val="343434"/>
                </a:solidFill>
                <a:latin typeface="Courier New"/>
                <a:cs typeface="Courier New"/>
              </a:rPr>
              <a:t>...,.19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001515" y="3548379"/>
            <a:ext cx="737235" cy="29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17</a:t>
            </a:r>
            <a:r>
              <a:rPr sz="1150" spc="-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150" spc="90" dirty="0" smtClean="0">
                <a:solidFill>
                  <a:srgbClr val="343434"/>
                </a:solidFill>
                <a:latin typeface="Times New Roman"/>
                <a:cs typeface="Times New Roman"/>
              </a:rPr>
              <a:t>,. </a:t>
            </a:r>
            <a:r>
              <a:rPr sz="1150" spc="105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2100" spc="-240" baseline="-17857" dirty="0" smtClean="0">
                <a:solidFill>
                  <a:srgbClr val="424242"/>
                </a:solidFill>
                <a:latin typeface="Courier New"/>
                <a:cs typeface="Courier New"/>
              </a:rPr>
              <a:t>XFEA</a:t>
            </a:r>
            <a:endParaRPr sz="2100" baseline="-17857">
              <a:latin typeface="Courier New"/>
              <a:cs typeface="Courier New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24676" y="3630421"/>
            <a:ext cx="10604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55" dirty="0" smtClean="0">
                <a:solidFill>
                  <a:srgbClr val="565656"/>
                </a:solidFill>
                <a:latin typeface="Times New Roman"/>
                <a:cs typeface="Times New Roman"/>
              </a:rPr>
              <a:t>7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88083" y="3622802"/>
            <a:ext cx="69215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spc="-720" dirty="0" smtClean="0">
                <a:solidFill>
                  <a:srgbClr val="424242"/>
                </a:solidFill>
                <a:latin typeface="Courier New"/>
                <a:cs typeface="Courier New"/>
              </a:rPr>
              <a:t>02§it-</a:t>
            </a:r>
            <a:endParaRPr sz="2650">
              <a:latin typeface="Courier New"/>
              <a:cs typeface="Courier New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001515" y="3711702"/>
            <a:ext cx="31178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8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19-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67276" y="3804920"/>
            <a:ext cx="23495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 smtClean="0">
                <a:solidFill>
                  <a:srgbClr val="343434"/>
                </a:solidFill>
                <a:latin typeface="Arial"/>
                <a:cs typeface="Arial"/>
              </a:rPr>
              <a:t>ILE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10844" y="3854450"/>
            <a:ext cx="13335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70" dirty="0" smtClean="0">
                <a:solidFill>
                  <a:srgbClr val="424242"/>
                </a:solidFill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688083" y="3870959"/>
            <a:ext cx="4997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0" dirty="0" smtClean="0">
                <a:solidFill>
                  <a:srgbClr val="343434"/>
                </a:solidFill>
                <a:latin typeface="Arial"/>
                <a:cs typeface="Arial"/>
              </a:rPr>
              <a:t>00 </a:t>
            </a:r>
            <a:r>
              <a:rPr sz="1200" spc="-1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200" spc="-120" dirty="0" smtClean="0">
                <a:solidFill>
                  <a:srgbClr val="343434"/>
                </a:solidFill>
                <a:latin typeface="Arial"/>
                <a:cs typeface="Arial"/>
              </a:rPr>
              <a:t>...</a:t>
            </a:r>
            <a:r>
              <a:rPr sz="1200" spc="-65" dirty="0" smtClean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r>
              <a:rPr sz="1000" spc="245" dirty="0" smtClean="0">
                <a:solidFill>
                  <a:srgbClr val="424242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10844" y="3990594"/>
            <a:ext cx="10541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5" dirty="0" smtClean="0">
                <a:solidFill>
                  <a:srgbClr val="424242"/>
                </a:solidFill>
                <a:latin typeface="Times New Roman"/>
                <a:cs typeface="Times New Roman"/>
              </a:rPr>
              <a:t>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067560" y="3989832"/>
            <a:ext cx="19621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7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001515" y="4015232"/>
            <a:ext cx="18224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60" dirty="0" smtClean="0">
                <a:solidFill>
                  <a:srgbClr val="565656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67276" y="4066540"/>
            <a:ext cx="42037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5" dirty="0" smtClean="0">
                <a:solidFill>
                  <a:srgbClr val="343434"/>
                </a:solidFill>
                <a:latin typeface="Arial"/>
                <a:cs typeface="Arial"/>
              </a:rPr>
              <a:t>DGND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998211" y="4070095"/>
            <a:ext cx="414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 smtClean="0">
                <a:solidFill>
                  <a:srgbClr val="343434"/>
                </a:solidFill>
                <a:latin typeface="Arial"/>
                <a:cs typeface="Arial"/>
              </a:rPr>
              <a:t>AGNO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656579" y="3996182"/>
            <a:ext cx="12700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20" dirty="0" smtClean="0">
                <a:solidFill>
                  <a:srgbClr val="565656"/>
                </a:solidFill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10844" y="4143247"/>
            <a:ext cx="122555" cy="305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ts val="1175"/>
              </a:lnSpc>
            </a:pPr>
            <a:r>
              <a:rPr sz="1000" spc="110" dirty="0" smtClean="0">
                <a:solidFill>
                  <a:srgbClr val="424242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5"/>
              </a:lnSpc>
            </a:pPr>
            <a:r>
              <a:rPr sz="1150" spc="185" dirty="0" smtClean="0">
                <a:solidFill>
                  <a:srgbClr val="424242"/>
                </a:solidFill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002511" y="4161535"/>
            <a:ext cx="24193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90" dirty="0" smtClean="0">
                <a:solidFill>
                  <a:srgbClr val="343434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88083" y="4266945"/>
            <a:ext cx="58610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0" dirty="0" smtClean="0">
                <a:solidFill>
                  <a:srgbClr val="424242"/>
                </a:solidFill>
                <a:latin typeface="Arial"/>
                <a:cs typeface="Arial"/>
              </a:rPr>
              <a:t>06 </a:t>
            </a:r>
            <a:r>
              <a:rPr sz="1200" spc="-1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50" spc="-600" dirty="0" smtClean="0">
                <a:solidFill>
                  <a:srgbClr val="343434"/>
                </a:solidFill>
                <a:latin typeface="Courier New"/>
                <a:cs typeface="Courier New"/>
              </a:rPr>
              <a:t>r::::</a:t>
            </a:r>
            <a:r>
              <a:rPr sz="1250" spc="-530" dirty="0" smtClean="0">
                <a:solidFill>
                  <a:srgbClr val="343434"/>
                </a:solidFill>
                <a:latin typeface="Courier New"/>
                <a:cs typeface="Courier New"/>
              </a:rPr>
              <a:t> </a:t>
            </a:r>
            <a:r>
              <a:rPr sz="1250" spc="-210" dirty="0" smtClean="0">
                <a:solidFill>
                  <a:srgbClr val="565656"/>
                </a:solidFill>
                <a:latin typeface="Courier New"/>
                <a:cs typeface="Courier New"/>
              </a:rPr>
              <a:t>1</a:t>
            </a:r>
            <a:r>
              <a:rPr sz="1250" spc="95" dirty="0" smtClean="0">
                <a:solidFill>
                  <a:srgbClr val="343434"/>
                </a:solidFill>
                <a:latin typeface="Courier New"/>
                <a:cs typeface="Courier New"/>
              </a:rPr>
              <a:t>4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595876" y="4253992"/>
            <a:ext cx="60833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5" dirty="0" smtClean="0">
                <a:solidFill>
                  <a:srgbClr val="424242"/>
                </a:solidFill>
                <a:latin typeface="Arial"/>
                <a:cs typeface="Arial"/>
              </a:rPr>
              <a:t>OAC0830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10844" y="4403090"/>
            <a:ext cx="123189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25" dirty="0" smtClean="0">
                <a:solidFill>
                  <a:srgbClr val="343434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688083" y="4422394"/>
            <a:ext cx="57594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80" dirty="0" smtClean="0">
                <a:solidFill>
                  <a:srgbClr val="343434"/>
                </a:solidFill>
                <a:latin typeface="Courier New"/>
                <a:cs typeface="Courier New"/>
              </a:rPr>
              <a:t>07</a:t>
            </a:r>
            <a:r>
              <a:rPr sz="1250" spc="-365" dirty="0" smtClean="0">
                <a:solidFill>
                  <a:srgbClr val="343434"/>
                </a:solidFill>
                <a:latin typeface="Courier New"/>
                <a:cs typeface="Courier New"/>
              </a:rPr>
              <a:t> </a:t>
            </a:r>
            <a:r>
              <a:rPr sz="1250" spc="-535" dirty="0" smtClean="0">
                <a:solidFill>
                  <a:srgbClr val="343434"/>
                </a:solidFill>
                <a:latin typeface="Courier New"/>
                <a:cs typeface="Courier New"/>
              </a:rPr>
              <a:t>r::::J</a:t>
            </a:r>
            <a:r>
              <a:rPr sz="1250" spc="-509" dirty="0" smtClean="0">
                <a:solidFill>
                  <a:srgbClr val="343434"/>
                </a:solidFill>
                <a:latin typeface="Courier New"/>
                <a:cs typeface="Courier New"/>
              </a:rPr>
              <a:t> </a:t>
            </a:r>
            <a:r>
              <a:rPr sz="1875" spc="-22" baseline="11111" dirty="0" smtClean="0">
                <a:solidFill>
                  <a:srgbClr val="343434"/>
                </a:solidFill>
                <a:latin typeface="Courier New"/>
                <a:cs typeface="Courier New"/>
              </a:rPr>
              <a:t>3</a:t>
            </a:r>
            <a:endParaRPr sz="1875" baseline="11111">
              <a:latin typeface="Courier New"/>
              <a:cs typeface="Courier New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212596" y="4454397"/>
            <a:ext cx="228600" cy="600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</a:pPr>
            <a:r>
              <a:rPr sz="1250" spc="-430" dirty="0" smtClean="0">
                <a:solidFill>
                  <a:srgbClr val="565656"/>
                </a:solidFill>
                <a:latin typeface="Courier New"/>
                <a:cs typeface="Courier New"/>
              </a:rPr>
              <a:t>1</a:t>
            </a:r>
            <a:r>
              <a:rPr sz="1250" spc="95" dirty="0" smtClean="0">
                <a:solidFill>
                  <a:srgbClr val="343434"/>
                </a:solidFill>
                <a:latin typeface="Courier New"/>
                <a:cs typeface="Courier New"/>
              </a:rPr>
              <a:t>7</a:t>
            </a:r>
            <a:endParaRPr sz="1250">
              <a:latin typeface="Courier New"/>
              <a:cs typeface="Courier New"/>
            </a:endParaRPr>
          </a:p>
          <a:p>
            <a:pPr marL="17145">
              <a:lnSpc>
                <a:spcPts val="1045"/>
              </a:lnSpc>
            </a:pPr>
            <a:r>
              <a:rPr sz="1100" spc="-150" dirty="0" smtClean="0">
                <a:solidFill>
                  <a:srgbClr val="565656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  <a:p>
            <a:pPr marL="17145">
              <a:lnSpc>
                <a:spcPts val="1060"/>
              </a:lnSpc>
            </a:pPr>
            <a:r>
              <a:rPr sz="1100" spc="-150" dirty="0" smtClean="0">
                <a:solidFill>
                  <a:srgbClr val="565656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7145">
              <a:lnSpc>
                <a:spcPts val="1080"/>
              </a:lnSpc>
            </a:pPr>
            <a:r>
              <a:rPr sz="1100" spc="-95" dirty="0" smtClean="0">
                <a:solidFill>
                  <a:srgbClr val="565656"/>
                </a:solidFill>
                <a:latin typeface="Arial"/>
                <a:cs typeface="Arial"/>
              </a:rPr>
              <a:t>110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827779" y="4286757"/>
            <a:ext cx="209550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530" dirty="0" smtClean="0">
                <a:solidFill>
                  <a:srgbClr val="676767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688083" y="4525771"/>
            <a:ext cx="568960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45" dirty="0" smtClean="0">
                <a:solidFill>
                  <a:srgbClr val="343434"/>
                </a:solidFill>
                <a:latin typeface="Courier New"/>
                <a:cs typeface="Courier New"/>
              </a:rPr>
              <a:t>08</a:t>
            </a:r>
            <a:r>
              <a:rPr sz="1300" spc="-385" dirty="0" smtClean="0">
                <a:solidFill>
                  <a:srgbClr val="343434"/>
                </a:solidFill>
                <a:latin typeface="Courier New"/>
                <a:cs typeface="Courier New"/>
              </a:rPr>
              <a:t> </a:t>
            </a:r>
            <a:r>
              <a:rPr sz="1000" spc="-130" dirty="0" smtClean="0">
                <a:solidFill>
                  <a:srgbClr val="343434"/>
                </a:solidFill>
                <a:latin typeface="Arial"/>
                <a:cs typeface="Arial"/>
              </a:rPr>
              <a:t>r:::</a:t>
            </a:r>
            <a:r>
              <a:rPr sz="1000" spc="-50" dirty="0" smtClean="0">
                <a:solidFill>
                  <a:srgbClr val="343434"/>
                </a:solidFill>
                <a:latin typeface="Arial"/>
                <a:cs typeface="Arial"/>
              </a:rPr>
              <a:t>:</a:t>
            </a:r>
            <a:r>
              <a:rPr sz="1000" spc="105" dirty="0" smtClean="0">
                <a:solidFill>
                  <a:srgbClr val="565656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51408" y="4808982"/>
            <a:ext cx="11112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85" dirty="0" smtClean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235188" y="3567176"/>
            <a:ext cx="5308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40" dirty="0" smtClean="0">
                <a:solidFill>
                  <a:srgbClr val="424242"/>
                </a:solidFill>
                <a:latin typeface="Arial"/>
                <a:cs typeface="Arial"/>
              </a:rPr>
              <a:t>MOTOR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404619" y="5130800"/>
            <a:ext cx="3251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30" dirty="0" smtClean="0">
                <a:solidFill>
                  <a:srgbClr val="343434"/>
                </a:solidFill>
                <a:latin typeface="Arial"/>
                <a:cs typeface="Arial"/>
              </a:rPr>
              <a:t>16L8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96544" y="5515864"/>
            <a:ext cx="132143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 smtClean="0">
                <a:solidFill>
                  <a:srgbClr val="565656"/>
                </a:solidFill>
                <a:latin typeface="Times New Roman"/>
                <a:cs typeface="Times New Roman"/>
              </a:rPr>
              <a:t>j_ </a:t>
            </a:r>
            <a:r>
              <a:rPr sz="2000" spc="-2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800" spc="300" dirty="0" smtClean="0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sz="800" spc="40" dirty="0" smtClean="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sz="1000" spc="160" dirty="0" smtClean="0">
                <a:solidFill>
                  <a:srgbClr val="565656"/>
                </a:solidFill>
                <a:latin typeface="Arial"/>
                <a:cs typeface="Arial"/>
              </a:rPr>
              <a:t>d</a:t>
            </a:r>
            <a:r>
              <a:rPr sz="1000" spc="20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000" spc="-10" dirty="0" smtClean="0">
                <a:solidFill>
                  <a:srgbClr val="343434"/>
                </a:solidFill>
                <a:latin typeface="Arial"/>
                <a:cs typeface="Arial"/>
              </a:rPr>
              <a:t>g</a:t>
            </a:r>
            <a:r>
              <a:rPr sz="1000" spc="40" dirty="0" smtClean="0">
                <a:solidFill>
                  <a:srgbClr val="565656"/>
                </a:solidFill>
                <a:latin typeface="Arial"/>
                <a:cs typeface="Arial"/>
              </a:rPr>
              <a:t>ital</a:t>
            </a:r>
            <a:r>
              <a:rPr sz="1000" spc="-16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424242"/>
                </a:solidFill>
                <a:latin typeface="Arial"/>
                <a:cs typeface="Arial"/>
              </a:rPr>
              <a:t>ground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63088" y="5640323"/>
            <a:ext cx="88646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 smtClean="0">
                <a:solidFill>
                  <a:srgbClr val="565656"/>
                </a:solidFill>
                <a:latin typeface="Arial"/>
                <a:cs typeface="Arial"/>
              </a:rPr>
              <a:t>aoalog</a:t>
            </a:r>
            <a:r>
              <a:rPr sz="1200" spc="-8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424242"/>
                </a:solidFill>
                <a:latin typeface="Arial"/>
                <a:cs typeface="Arial"/>
              </a:rPr>
              <a:t>groiJfld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14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C080X</a:t>
            </a:r>
            <a:r>
              <a:rPr sz="4000" b="1" spc="-12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alo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15" dirty="0" smtClean="0">
                <a:latin typeface="Arial"/>
                <a:cs typeface="Arial"/>
              </a:rPr>
              <a:t>-t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-Digital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Co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verter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404365"/>
            <a:ext cx="8625840" cy="4484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w-cost</a:t>
            </a:r>
            <a:r>
              <a:rPr sz="3200" spc="-2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ADC, co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wide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39243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4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olu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5" dirty="0" smtClean="0">
                <a:latin typeface="Arial"/>
                <a:cs typeface="Arial"/>
              </a:rPr>
              <a:t>his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ideal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ppl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ons 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uire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hig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acy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 to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al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 marL="355600" marR="148717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AD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1488" y="1042416"/>
            <a:ext cx="29718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7792" y="3895344"/>
            <a:ext cx="406907" cy="1298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4728" y="3566159"/>
            <a:ext cx="621791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6060" y="1300733"/>
            <a:ext cx="521207" cy="0"/>
          </a:xfrm>
          <a:custGeom>
            <a:avLst/>
            <a:gdLst/>
            <a:ahLst/>
            <a:cxnLst/>
            <a:rect l="l" t="t" r="r" b="b"/>
            <a:pathLst>
              <a:path w="521207">
                <a:moveTo>
                  <a:pt x="0" y="0"/>
                </a:moveTo>
                <a:lnTo>
                  <a:pt x="521207" y="0"/>
                </a:lnTo>
              </a:path>
            </a:pathLst>
          </a:custGeom>
          <a:ln w="32004">
            <a:solidFill>
              <a:srgbClr val="3F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8879" y="1618488"/>
            <a:ext cx="818387" cy="0"/>
          </a:xfrm>
          <a:custGeom>
            <a:avLst/>
            <a:gdLst/>
            <a:ahLst/>
            <a:cxnLst/>
            <a:rect l="l" t="t" r="r" b="b"/>
            <a:pathLst>
              <a:path w="818387">
                <a:moveTo>
                  <a:pt x="0" y="0"/>
                </a:moveTo>
                <a:lnTo>
                  <a:pt x="818387" y="0"/>
                </a:lnTo>
              </a:path>
            </a:pathLst>
          </a:custGeom>
          <a:ln w="3200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3451" y="1931670"/>
            <a:ext cx="813815" cy="0"/>
          </a:xfrm>
          <a:custGeom>
            <a:avLst/>
            <a:gdLst/>
            <a:ahLst/>
            <a:cxnLst/>
            <a:rect l="l" t="t" r="r" b="b"/>
            <a:pathLst>
              <a:path w="813815">
                <a:moveTo>
                  <a:pt x="0" y="0"/>
                </a:moveTo>
                <a:lnTo>
                  <a:pt x="813815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9735" y="2247138"/>
            <a:ext cx="827531" cy="0"/>
          </a:xfrm>
          <a:custGeom>
            <a:avLst/>
            <a:gdLst/>
            <a:ahLst/>
            <a:cxnLst/>
            <a:rect l="l" t="t" r="r" b="b"/>
            <a:pathLst>
              <a:path w="827531">
                <a:moveTo>
                  <a:pt x="0" y="0"/>
                </a:moveTo>
                <a:lnTo>
                  <a:pt x="827531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2595" y="2562605"/>
            <a:ext cx="804671" cy="0"/>
          </a:xfrm>
          <a:custGeom>
            <a:avLst/>
            <a:gdLst/>
            <a:ahLst/>
            <a:cxnLst/>
            <a:rect l="l" t="t" r="r" b="b"/>
            <a:pathLst>
              <a:path w="804672">
                <a:moveTo>
                  <a:pt x="0" y="0"/>
                </a:moveTo>
                <a:lnTo>
                  <a:pt x="804671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4307" y="2882645"/>
            <a:ext cx="822959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4307" y="3198114"/>
            <a:ext cx="822959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64307" y="3518153"/>
            <a:ext cx="822959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68879" y="4146803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3657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4307" y="4459985"/>
            <a:ext cx="466344" cy="0"/>
          </a:xfrm>
          <a:custGeom>
            <a:avLst/>
            <a:gdLst/>
            <a:ahLst/>
            <a:cxnLst/>
            <a:rect l="l" t="t" r="r" b="b"/>
            <a:pathLst>
              <a:path w="466344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3200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4307" y="4777740"/>
            <a:ext cx="466344" cy="0"/>
          </a:xfrm>
          <a:custGeom>
            <a:avLst/>
            <a:gdLst/>
            <a:ahLst/>
            <a:cxnLst/>
            <a:rect l="l" t="t" r="r" b="b"/>
            <a:pathLst>
              <a:path w="466344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3451" y="5093208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4408" y="1028700"/>
            <a:ext cx="2702052" cy="0"/>
          </a:xfrm>
          <a:custGeom>
            <a:avLst/>
            <a:gdLst/>
            <a:ahLst/>
            <a:cxnLst/>
            <a:rect l="l" t="t" r="r" b="b"/>
            <a:pathLst>
              <a:path w="2702052">
                <a:moveTo>
                  <a:pt x="0" y="0"/>
                </a:moveTo>
                <a:lnTo>
                  <a:pt x="2702052" y="0"/>
                </a:lnTo>
              </a:path>
            </a:pathLst>
          </a:custGeom>
          <a:ln w="3657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3552" y="1014983"/>
            <a:ext cx="0" cy="2903219"/>
          </a:xfrm>
          <a:custGeom>
            <a:avLst/>
            <a:gdLst/>
            <a:ahLst/>
            <a:cxnLst/>
            <a:rect l="l" t="t" r="r" b="b"/>
            <a:pathLst>
              <a:path h="2903219">
                <a:moveTo>
                  <a:pt x="0" y="2903219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5029" y="1014983"/>
            <a:ext cx="0" cy="4443983"/>
          </a:xfrm>
          <a:custGeom>
            <a:avLst/>
            <a:gdLst/>
            <a:ahLst/>
            <a:cxnLst/>
            <a:rect l="l" t="t" r="r" b="b"/>
            <a:pathLst>
              <a:path h="4443983">
                <a:moveTo>
                  <a:pt x="0" y="4443983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39028" y="1296161"/>
            <a:ext cx="832103" cy="0"/>
          </a:xfrm>
          <a:custGeom>
            <a:avLst/>
            <a:gdLst/>
            <a:ahLst/>
            <a:cxnLst/>
            <a:rect l="l" t="t" r="r" b="b"/>
            <a:pathLst>
              <a:path w="832103">
                <a:moveTo>
                  <a:pt x="0" y="0"/>
                </a:moveTo>
                <a:lnTo>
                  <a:pt x="832103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9028" y="2237994"/>
            <a:ext cx="832103" cy="0"/>
          </a:xfrm>
          <a:custGeom>
            <a:avLst/>
            <a:gdLst/>
            <a:ahLst/>
            <a:cxnLst/>
            <a:rect l="l" t="t" r="r" b="b"/>
            <a:pathLst>
              <a:path w="832103">
                <a:moveTo>
                  <a:pt x="0" y="0"/>
                </a:moveTo>
                <a:lnTo>
                  <a:pt x="832103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2875788"/>
            <a:ext cx="809244" cy="0"/>
          </a:xfrm>
          <a:custGeom>
            <a:avLst/>
            <a:gdLst/>
            <a:ahLst/>
            <a:cxnLst/>
            <a:rect l="l" t="t" r="r" b="b"/>
            <a:pathLst>
              <a:path w="809244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3200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3600" y="4450841"/>
            <a:ext cx="809244" cy="0"/>
          </a:xfrm>
          <a:custGeom>
            <a:avLst/>
            <a:gdLst/>
            <a:ahLst/>
            <a:cxnLst/>
            <a:rect l="l" t="t" r="r" b="b"/>
            <a:pathLst>
              <a:path w="809244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3200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3600" y="5084064"/>
            <a:ext cx="813816" cy="0"/>
          </a:xfrm>
          <a:custGeom>
            <a:avLst/>
            <a:gdLst/>
            <a:ahLst/>
            <a:cxnLst/>
            <a:rect l="l" t="t" r="r" b="b"/>
            <a:pathLst>
              <a:path w="813816">
                <a:moveTo>
                  <a:pt x="0" y="0"/>
                </a:moveTo>
                <a:lnTo>
                  <a:pt x="813816" y="0"/>
                </a:lnTo>
              </a:path>
            </a:pathLst>
          </a:custGeom>
          <a:ln w="3200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4408" y="5449823"/>
            <a:ext cx="2702052" cy="0"/>
          </a:xfrm>
          <a:custGeom>
            <a:avLst/>
            <a:gdLst/>
            <a:ahLst/>
            <a:cxnLst/>
            <a:rect l="l" t="t" r="r" b="b"/>
            <a:pathLst>
              <a:path w="2702052">
                <a:moveTo>
                  <a:pt x="0" y="0"/>
                </a:moveTo>
                <a:lnTo>
                  <a:pt x="2702052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9908" y="129793"/>
            <a:ext cx="707326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11-51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pin-out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ADC0804 </a:t>
            </a:r>
            <a:r>
              <a:rPr sz="1750" b="1" spc="-229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analog-to-digital </a:t>
            </a:r>
            <a:r>
              <a:rPr sz="1750" b="1" spc="-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converter.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5444" y="1084326"/>
            <a:ext cx="771525" cy="4180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020"/>
              </a:lnSpc>
            </a:pPr>
            <a:r>
              <a:rPr sz="2550" b="1" spc="-2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DBO</a:t>
            </a:r>
            <a:endParaRPr sz="2550">
              <a:latin typeface="Times New Roman"/>
              <a:cs typeface="Times New Roman"/>
            </a:endParaRPr>
          </a:p>
          <a:p>
            <a:pPr marL="21590">
              <a:lnSpc>
                <a:spcPts val="2550"/>
              </a:lnSpc>
            </a:pPr>
            <a:r>
              <a:rPr sz="2600" b="1" spc="1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DBl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435"/>
              </a:lnSpc>
            </a:pPr>
            <a:r>
              <a:rPr sz="2450" b="1" spc="75" dirty="0" smtClean="0">
                <a:solidFill>
                  <a:srgbClr val="2D2D2D"/>
                </a:solidFill>
                <a:latin typeface="Times New Roman"/>
                <a:cs typeface="Times New Roman"/>
              </a:rPr>
              <a:t>DB2</a:t>
            </a:r>
            <a:endParaRPr sz="2450">
              <a:latin typeface="Times New Roman"/>
              <a:cs typeface="Times New Roman"/>
            </a:endParaRPr>
          </a:p>
          <a:p>
            <a:pPr marL="21590">
              <a:lnSpc>
                <a:spcPts val="2455"/>
              </a:lnSpc>
            </a:pPr>
            <a:r>
              <a:rPr sz="2450" b="1" spc="3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DB3</a:t>
            </a:r>
            <a:endParaRPr sz="2450">
              <a:latin typeface="Times New Roman"/>
              <a:cs typeface="Times New Roman"/>
            </a:endParaRPr>
          </a:p>
          <a:p>
            <a:pPr marL="17145" marR="132080" algn="just">
              <a:lnSpc>
                <a:spcPct val="82300"/>
              </a:lnSpc>
              <a:spcBef>
                <a:spcPts val="100"/>
              </a:spcBef>
            </a:pPr>
            <a:r>
              <a:rPr sz="2450" b="1" spc="60" dirty="0" smtClean="0">
                <a:solidFill>
                  <a:srgbClr val="2D2D2D"/>
                </a:solidFill>
                <a:latin typeface="Times New Roman"/>
                <a:cs typeface="Times New Roman"/>
              </a:rPr>
              <a:t>DB4</a:t>
            </a:r>
            <a:r>
              <a:rPr sz="2450" b="1" spc="2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550" b="1" spc="3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085</a:t>
            </a:r>
            <a:r>
              <a:rPr sz="2550" b="1" spc="17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DB6 </a:t>
            </a:r>
            <a:r>
              <a:rPr sz="2450" b="1" spc="15" dirty="0" smtClean="0">
                <a:solidFill>
                  <a:srgbClr val="2D2D2D"/>
                </a:solidFill>
                <a:latin typeface="Times New Roman"/>
                <a:cs typeface="Times New Roman"/>
              </a:rPr>
              <a:t>DB7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7145" marR="12700" indent="4445">
              <a:lnSpc>
                <a:spcPct val="84100"/>
              </a:lnSpc>
            </a:pPr>
            <a:r>
              <a:rPr sz="3650" b="1" spc="60" dirty="0" smtClean="0">
                <a:solidFill>
                  <a:srgbClr val="2D2D2D"/>
                </a:solidFill>
                <a:latin typeface="Times New Roman"/>
                <a:cs typeface="Times New Roman"/>
              </a:rPr>
              <a:t>cs</a:t>
            </a:r>
            <a:r>
              <a:rPr sz="3650" b="1" spc="3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450" b="1" spc="105" dirty="0" smtClean="0">
                <a:solidFill>
                  <a:srgbClr val="2D2D2D"/>
                </a:solidFill>
                <a:latin typeface="Arial"/>
                <a:cs typeface="Arial"/>
              </a:rPr>
              <a:t>RD</a:t>
            </a:r>
            <a:r>
              <a:rPr sz="2450" b="1" spc="4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2350" b="1" spc="15" dirty="0" smtClean="0">
                <a:solidFill>
                  <a:srgbClr val="2D2D2D"/>
                </a:solidFill>
                <a:latin typeface="Arial"/>
                <a:cs typeface="Arial"/>
              </a:rPr>
              <a:t>WR</a:t>
            </a:r>
            <a:r>
              <a:rPr sz="2350" b="1" spc="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2550" b="1" spc="-160" dirty="0" smtClean="0">
                <a:solidFill>
                  <a:srgbClr val="2D2D2D"/>
                </a:solidFill>
                <a:latin typeface="Times New Roman"/>
                <a:cs typeface="Times New Roman"/>
              </a:rPr>
              <a:t>INTR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81676" y="1081532"/>
            <a:ext cx="532130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b="1" spc="-85" dirty="0" smtClean="0">
                <a:solidFill>
                  <a:srgbClr val="2D2D2D"/>
                </a:solidFill>
                <a:latin typeface="Times New Roman"/>
                <a:cs typeface="Times New Roman"/>
              </a:rPr>
              <a:t>VI+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4203" y="1986279"/>
            <a:ext cx="975360" cy="1097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2905">
              <a:lnSpc>
                <a:spcPct val="100000"/>
              </a:lnSpc>
            </a:pPr>
            <a:r>
              <a:rPr sz="2900" b="1" spc="-434" dirty="0" smtClean="0">
                <a:solidFill>
                  <a:srgbClr val="2D2D2D"/>
                </a:solidFill>
                <a:latin typeface="Courier New"/>
                <a:cs typeface="Courier New"/>
              </a:rPr>
              <a:t>V</a:t>
            </a:r>
            <a:r>
              <a:rPr sz="2900" b="1" spc="-420" dirty="0" smtClean="0">
                <a:solidFill>
                  <a:srgbClr val="2D2D2D"/>
                </a:solidFill>
                <a:latin typeface="Courier New"/>
                <a:cs typeface="Courier New"/>
              </a:rPr>
              <a:t>I</a:t>
            </a:r>
            <a:r>
              <a:rPr sz="2900" b="1" spc="190" dirty="0" smtClean="0">
                <a:solidFill>
                  <a:srgbClr val="494949"/>
                </a:solidFill>
                <a:latin typeface="Courier New"/>
                <a:cs typeface="Courier New"/>
              </a:rPr>
              <a:t>-</a:t>
            </a:r>
            <a:endParaRPr sz="2900">
              <a:latin typeface="Courier New"/>
              <a:cs typeface="Courier New"/>
            </a:endParaRPr>
          </a:p>
          <a:p>
            <a:pPr>
              <a:lnSpc>
                <a:spcPts val="1300"/>
              </a:lnSpc>
              <a:spcBef>
                <a:spcPts val="30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2950" b="1" spc="-110" dirty="0" smtClean="0">
                <a:solidFill>
                  <a:srgbClr val="2D2D2D"/>
                </a:solidFill>
                <a:latin typeface="Courier New"/>
                <a:cs typeface="Courier New"/>
              </a:rPr>
              <a:t>CLKR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83911" y="3336599"/>
            <a:ext cx="958850" cy="1920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41935" algn="ctr">
              <a:lnSpc>
                <a:spcPct val="156900"/>
              </a:lnSpc>
            </a:pPr>
            <a:r>
              <a:rPr sz="2700" b="1" spc="45" dirty="0" smtClean="0">
                <a:solidFill>
                  <a:srgbClr val="2D2D2D"/>
                </a:solidFill>
                <a:latin typeface="Courier New"/>
                <a:cs typeface="Courier New"/>
              </a:rPr>
              <a:t>CLK </a:t>
            </a:r>
            <a:r>
              <a:rPr sz="2650" b="1" spc="-220" dirty="0" smtClean="0">
                <a:solidFill>
                  <a:srgbClr val="2D2D2D"/>
                </a:solidFill>
                <a:latin typeface="Times New Roman"/>
                <a:cs typeface="Times New Roman"/>
              </a:rPr>
              <a:t>VREF</a:t>
            </a:r>
            <a:r>
              <a:rPr sz="2650" b="1" spc="-80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2600" b="1" spc="-10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AGND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6067" y="5521959"/>
            <a:ext cx="1360170" cy="407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spc="-50" dirty="0" smtClean="0">
                <a:solidFill>
                  <a:srgbClr val="2D2D2D"/>
                </a:solidFill>
                <a:latin typeface="Times New Roman"/>
                <a:cs typeface="Times New Roman"/>
              </a:rPr>
              <a:t>ADC0804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94949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261111"/>
            <a:ext cx="8536305" cy="5177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1652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328993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 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CS	gr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conversion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191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–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100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70"/>
              </a:lnSpc>
            </a:pP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 of 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e, th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 is 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need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test IN</a:t>
            </a:r>
            <a:r>
              <a:rPr sz="3200" spc="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marL="355600" marR="240665" indent="-342900" algn="just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conversion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9790" y="305561"/>
            <a:ext cx="690371" cy="0"/>
          </a:xfrm>
          <a:custGeom>
            <a:avLst/>
            <a:gdLst/>
            <a:ahLst/>
            <a:cxnLst/>
            <a:rect l="l" t="t" r="r" b="b"/>
            <a:pathLst>
              <a:path w="690371">
                <a:moveTo>
                  <a:pt x="0" y="0"/>
                </a:moveTo>
                <a:lnTo>
                  <a:pt x="690371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6633" y="796290"/>
            <a:ext cx="566928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2267711"/>
            <a:ext cx="7187183" cy="402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3680" y="3877055"/>
            <a:ext cx="1024127" cy="352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7828" y="2836926"/>
            <a:ext cx="525779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6632" y="3675888"/>
            <a:ext cx="3250691" cy="0"/>
          </a:xfrm>
          <a:custGeom>
            <a:avLst/>
            <a:gdLst/>
            <a:ahLst/>
            <a:cxnLst/>
            <a:rect l="l" t="t" r="r" b="b"/>
            <a:pathLst>
              <a:path w="3250692">
                <a:moveTo>
                  <a:pt x="0" y="0"/>
                </a:moveTo>
                <a:lnTo>
                  <a:pt x="3250691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9283" y="3888485"/>
            <a:ext cx="5440680" cy="0"/>
          </a:xfrm>
          <a:custGeom>
            <a:avLst/>
            <a:gdLst/>
            <a:ahLst/>
            <a:cxnLst/>
            <a:rect l="l" t="t" r="r" b="b"/>
            <a:pathLst>
              <a:path w="5440680">
                <a:moveTo>
                  <a:pt x="0" y="0"/>
                </a:moveTo>
                <a:lnTo>
                  <a:pt x="5440680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5240" y="3886200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908" y="129793"/>
            <a:ext cx="7950834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11-52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timing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diagram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ADC0804 </a:t>
            </a:r>
            <a:r>
              <a:rPr sz="1750" b="1" spc="-229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analog-to-digital </a:t>
            </a:r>
            <a:r>
              <a:rPr sz="1750" b="1" spc="-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converter.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251" y="4093209"/>
            <a:ext cx="27559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80" dirty="0" smtClean="0">
                <a:solidFill>
                  <a:srgbClr val="1F1F1F"/>
                </a:solidFill>
                <a:latin typeface="Arial"/>
                <a:cs typeface="Arial"/>
              </a:rPr>
              <a:t>RD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7267" y="4462779"/>
            <a:ext cx="114490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5" dirty="0" smtClean="0">
                <a:solidFill>
                  <a:srgbClr val="1F1F1F"/>
                </a:solidFill>
                <a:latin typeface="Times New Roman"/>
                <a:cs typeface="Times New Roman"/>
              </a:rPr>
              <a:t>Start</a:t>
            </a:r>
            <a:r>
              <a:rPr sz="1400" b="1" spc="-20" dirty="0" smtClean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b="1" spc="-60" dirty="0" smtClean="0">
                <a:solidFill>
                  <a:srgbClr val="343434"/>
                </a:solidFill>
                <a:latin typeface="Times New Roman"/>
                <a:cs typeface="Times New Roman"/>
              </a:rPr>
              <a:t>conversion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3004" y="4458207"/>
            <a:ext cx="71628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50" dirty="0" smtClean="0">
                <a:solidFill>
                  <a:srgbClr val="010101"/>
                </a:solidFill>
                <a:latin typeface="Times New Roman"/>
                <a:cs typeface="Times New Roman"/>
              </a:rPr>
              <a:t>R</a:t>
            </a:r>
            <a:r>
              <a:rPr sz="1400" b="1" spc="-35" dirty="0" smtClean="0">
                <a:solidFill>
                  <a:srgbClr val="1F1F1F"/>
                </a:solidFill>
                <a:latin typeface="Times New Roman"/>
                <a:cs typeface="Times New Roman"/>
              </a:rPr>
              <a:t>e</a:t>
            </a:r>
            <a:r>
              <a:rPr sz="1400" b="1" spc="-80" dirty="0" smtClean="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sz="1400" b="1" spc="-65" dirty="0" smtClean="0">
                <a:solidFill>
                  <a:srgbClr val="010101"/>
                </a:solidFill>
                <a:latin typeface="Times New Roman"/>
                <a:cs typeface="Times New Roman"/>
              </a:rPr>
              <a:t>d</a:t>
            </a:r>
            <a:r>
              <a:rPr sz="1400" b="1" spc="-60" dirty="0" smtClean="0">
                <a:solidFill>
                  <a:srgbClr val="010101"/>
                </a:solidFill>
                <a:latin typeface="Times New Roman"/>
                <a:cs typeface="Times New Roman"/>
              </a:rPr>
              <a:t> d</a:t>
            </a:r>
            <a:r>
              <a:rPr sz="1400" b="1" spc="-85" dirty="0" smtClean="0">
                <a:solidFill>
                  <a:srgbClr val="1F1F1F"/>
                </a:solidFill>
                <a:latin typeface="Times New Roman"/>
                <a:cs typeface="Times New Roman"/>
              </a:rPr>
              <a:t>ata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T</a:t>
            </a:r>
            <a:r>
              <a:rPr sz="4200" b="1" spc="-150" dirty="0" smtClean="0">
                <a:latin typeface="Arial"/>
                <a:cs typeface="Arial"/>
              </a:rPr>
              <a:t>h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r>
              <a:rPr sz="4200" b="1" spc="-20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110" dirty="0" smtClean="0">
                <a:latin typeface="Arial"/>
                <a:cs typeface="Arial"/>
              </a:rPr>
              <a:t>alog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Inp</a:t>
            </a:r>
            <a:r>
              <a:rPr sz="4200" b="1" spc="-150" dirty="0" smtClean="0">
                <a:latin typeface="Arial"/>
                <a:cs typeface="Arial"/>
              </a:rPr>
              <a:t>u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Signal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278495" cy="411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erst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VIN(+)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VIN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3556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ifi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-di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ifi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Fig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53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3247" y="1243583"/>
            <a:ext cx="548639" cy="49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2391" y="3639311"/>
            <a:ext cx="539496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4447" y="4626864"/>
            <a:ext cx="960120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0176" y="1492758"/>
            <a:ext cx="649224" cy="0"/>
          </a:xfrm>
          <a:custGeom>
            <a:avLst/>
            <a:gdLst/>
            <a:ahLst/>
            <a:cxnLst/>
            <a:rect l="l" t="t" r="r" b="b"/>
            <a:pathLst>
              <a:path w="64922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1371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8203" y="1371600"/>
            <a:ext cx="1513332" cy="0"/>
          </a:xfrm>
          <a:custGeom>
            <a:avLst/>
            <a:gdLst/>
            <a:ahLst/>
            <a:cxnLst/>
            <a:rect l="l" t="t" r="r" b="b"/>
            <a:pathLst>
              <a:path w="1513332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5403" y="1616202"/>
            <a:ext cx="1056132" cy="0"/>
          </a:xfrm>
          <a:custGeom>
            <a:avLst/>
            <a:gdLst/>
            <a:ahLst/>
            <a:cxnLst/>
            <a:rect l="l" t="t" r="r" b="b"/>
            <a:pathLst>
              <a:path w="1056132">
                <a:moveTo>
                  <a:pt x="0" y="0"/>
                </a:moveTo>
                <a:lnTo>
                  <a:pt x="1056132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4547" y="1618488"/>
            <a:ext cx="0" cy="498348"/>
          </a:xfrm>
          <a:custGeom>
            <a:avLst/>
            <a:gdLst/>
            <a:ahLst/>
            <a:cxnLst/>
            <a:rect l="l" t="t" r="r" b="b"/>
            <a:pathLst>
              <a:path h="498348">
                <a:moveTo>
                  <a:pt x="0" y="498348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0176" y="3904488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2776" y="3785615"/>
            <a:ext cx="1517903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3" y="0"/>
                </a:lnTo>
              </a:path>
            </a:pathLst>
          </a:custGeom>
          <a:ln w="2743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9976" y="4027932"/>
            <a:ext cx="1065276" cy="0"/>
          </a:xfrm>
          <a:custGeom>
            <a:avLst/>
            <a:gdLst/>
            <a:ahLst/>
            <a:cxnLst/>
            <a:rect l="l" t="t" r="r" b="b"/>
            <a:pathLst>
              <a:path w="1065276">
                <a:moveTo>
                  <a:pt x="0" y="0"/>
                </a:moveTo>
                <a:lnTo>
                  <a:pt x="1065276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9120" y="4023359"/>
            <a:ext cx="0" cy="626363"/>
          </a:xfrm>
          <a:custGeom>
            <a:avLst/>
            <a:gdLst/>
            <a:ahLst/>
            <a:cxnLst/>
            <a:rect l="l" t="t" r="r" b="b"/>
            <a:pathLst>
              <a:path h="626363">
                <a:moveTo>
                  <a:pt x="0" y="626363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1144" y="4784597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1758" y="4773167"/>
            <a:ext cx="0" cy="489204"/>
          </a:xfrm>
          <a:custGeom>
            <a:avLst/>
            <a:gdLst/>
            <a:ahLst/>
            <a:cxnLst/>
            <a:rect l="l" t="t" r="r" b="b"/>
            <a:pathLst>
              <a:path h="489204">
                <a:moveTo>
                  <a:pt x="0" y="489204"/>
                </a:moveTo>
                <a:lnTo>
                  <a:pt x="0" y="0"/>
                </a:lnTo>
              </a:path>
            </a:pathLst>
          </a:custGeom>
          <a:ln w="13716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1620" y="98589"/>
            <a:ext cx="8641080" cy="58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117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11-53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6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0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5" dirty="0" smtClean="0">
                <a:solidFill>
                  <a:srgbClr val="010101"/>
                </a:solidFill>
                <a:latin typeface="Arial"/>
                <a:cs typeface="Arial"/>
              </a:rPr>
              <a:t>analog </a:t>
            </a:r>
            <a:r>
              <a:rPr sz="1600" b="1" spc="-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35" dirty="0" smtClean="0">
                <a:solidFill>
                  <a:srgbClr val="010101"/>
                </a:solidFill>
                <a:latin typeface="Arial"/>
                <a:cs typeface="Arial"/>
              </a:rPr>
              <a:t>inputs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55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600" b="1" spc="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00" b="1" spc="-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90" dirty="0" smtClean="0">
                <a:solidFill>
                  <a:srgbClr val="010101"/>
                </a:solidFill>
                <a:latin typeface="Arial"/>
                <a:cs typeface="Arial"/>
              </a:rPr>
              <a:t>ADC0804 </a:t>
            </a:r>
            <a:r>
              <a:rPr sz="1600" b="1" spc="-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010101"/>
                </a:solidFill>
                <a:latin typeface="Arial"/>
                <a:cs typeface="Arial"/>
              </a:rPr>
              <a:t>converter. </a:t>
            </a:r>
            <a:r>
              <a:rPr sz="1600" b="1" spc="-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55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600" b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6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60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15" dirty="0" smtClean="0">
                <a:solidFill>
                  <a:srgbClr val="010101"/>
                </a:solidFill>
                <a:latin typeface="Arial"/>
                <a:cs typeface="Arial"/>
              </a:rPr>
              <a:t>sense</a:t>
            </a:r>
            <a:r>
              <a:rPr sz="160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12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60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75" dirty="0" smtClean="0">
                <a:solidFill>
                  <a:srgbClr val="010101"/>
                </a:solidFill>
                <a:latin typeface="Arial"/>
                <a:cs typeface="Arial"/>
              </a:rPr>
              <a:t>0-</a:t>
            </a:r>
            <a:r>
              <a:rPr sz="1600" b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4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600" b="1" spc="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70" dirty="0" smtClean="0">
                <a:solidFill>
                  <a:srgbClr val="010101"/>
                </a:solidFill>
                <a:latin typeface="Arial"/>
                <a:cs typeface="Arial"/>
              </a:rPr>
              <a:t>+5.0</a:t>
            </a:r>
            <a:r>
              <a:rPr sz="160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V</a:t>
            </a:r>
            <a:r>
              <a:rPr sz="1600" b="1" spc="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30" dirty="0" smtClean="0">
                <a:solidFill>
                  <a:srgbClr val="010101"/>
                </a:solidFill>
                <a:latin typeface="Arial"/>
                <a:cs typeface="Arial"/>
              </a:rPr>
              <a:t>input. </a:t>
            </a:r>
            <a:r>
              <a:rPr sz="1600" b="1" spc="-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3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600" b="1" spc="45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600" b="1" spc="3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600" b="1" spc="-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4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60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15" dirty="0" smtClean="0">
                <a:solidFill>
                  <a:srgbClr val="010101"/>
                </a:solidFill>
                <a:latin typeface="Arial"/>
                <a:cs typeface="Arial"/>
              </a:rPr>
              <a:t>sense</a:t>
            </a:r>
            <a:r>
              <a:rPr sz="1600" b="1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6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60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35" dirty="0" smtClean="0">
                <a:solidFill>
                  <a:srgbClr val="010101"/>
                </a:solidFill>
                <a:latin typeface="Arial"/>
                <a:cs typeface="Arial"/>
              </a:rPr>
              <a:t>input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25" dirty="0" smtClean="0">
                <a:solidFill>
                  <a:srgbClr val="010101"/>
                </a:solidFill>
                <a:latin typeface="Arial"/>
                <a:cs typeface="Arial"/>
              </a:rPr>
              <a:t>offset</a:t>
            </a:r>
            <a:r>
              <a:rPr sz="160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010101"/>
                </a:solidFill>
                <a:latin typeface="Arial"/>
                <a:cs typeface="Arial"/>
              </a:rPr>
              <a:t>from</a:t>
            </a:r>
            <a:r>
              <a:rPr sz="1600" b="1" spc="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30" dirty="0" smtClean="0">
                <a:solidFill>
                  <a:srgbClr val="010101"/>
                </a:solidFill>
                <a:latin typeface="Arial"/>
                <a:cs typeface="Arial"/>
              </a:rPr>
              <a:t>ground.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37892" y="1159509"/>
            <a:ext cx="129476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-30" dirty="0" smtClean="0">
                <a:solidFill>
                  <a:srgbClr val="333333"/>
                </a:solidFill>
                <a:latin typeface="Times New Roman"/>
                <a:cs typeface="Times New Roman"/>
              </a:rPr>
              <a:t>Analog</a:t>
            </a:r>
            <a:r>
              <a:rPr sz="1850" b="1" spc="15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50" b="1" spc="-85" dirty="0" smtClean="0">
                <a:solidFill>
                  <a:srgbClr val="333333"/>
                </a:solidFill>
                <a:latin typeface="Times New Roman"/>
                <a:cs typeface="Times New Roman"/>
              </a:rPr>
              <a:t>input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0740" y="1040638"/>
            <a:ext cx="73342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65" dirty="0" smtClean="0">
                <a:solidFill>
                  <a:srgbClr val="333333"/>
                </a:solidFill>
                <a:latin typeface="Times New Roman"/>
                <a:cs typeface="Times New Roman"/>
              </a:rPr>
              <a:t>Yin</a:t>
            </a:r>
            <a:r>
              <a:rPr sz="1850" b="1" spc="45" dirty="0" smtClean="0">
                <a:solidFill>
                  <a:srgbClr val="333333"/>
                </a:solidFill>
                <a:latin typeface="Times New Roman"/>
                <a:cs typeface="Times New Roman"/>
              </a:rPr>
              <a:t>(</a:t>
            </a:r>
            <a:r>
              <a:rPr sz="1850" b="1" spc="70" dirty="0" smtClean="0">
                <a:solidFill>
                  <a:srgbClr val="333333"/>
                </a:solidFill>
                <a:latin typeface="Times New Roman"/>
                <a:cs typeface="Times New Roman"/>
              </a:rPr>
              <a:t>+</a:t>
            </a:r>
            <a:r>
              <a:rPr sz="1850" b="1" spc="45" dirty="0" smtClean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7035" y="3579876"/>
            <a:ext cx="12966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5" dirty="0" smtClean="0">
                <a:solidFill>
                  <a:srgbClr val="333333"/>
                </a:solidFill>
                <a:latin typeface="Arial"/>
                <a:cs typeface="Arial"/>
              </a:rPr>
              <a:t>Analog</a:t>
            </a:r>
            <a:r>
              <a:rPr sz="1800" b="1" spc="14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b="1" spc="-75" dirty="0" smtClean="0">
                <a:solidFill>
                  <a:srgbClr val="333333"/>
                </a:solidFill>
                <a:latin typeface="Arial"/>
                <a:cs typeface="Arial"/>
              </a:rPr>
              <a:t>input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6167" y="1622044"/>
            <a:ext cx="74549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155" dirty="0" smtClean="0">
                <a:solidFill>
                  <a:srgbClr val="333333"/>
                </a:solidFill>
                <a:latin typeface="Arial"/>
                <a:cs typeface="Arial"/>
              </a:rPr>
              <a:t>Yin</a:t>
            </a:r>
            <a:r>
              <a:rPr sz="1700" b="1" spc="210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700" b="1" spc="509" dirty="0" smtClean="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sz="1700" b="1" spc="95" dirty="0" smtClean="0">
                <a:solidFill>
                  <a:srgbClr val="444444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3852" y="2561082"/>
            <a:ext cx="29718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70" dirty="0" smtClean="0">
                <a:solidFill>
                  <a:srgbClr val="333333"/>
                </a:solidFill>
                <a:latin typeface="Times New Roman"/>
                <a:cs typeface="Times New Roman"/>
              </a:rPr>
              <a:t>(a)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46167" y="3469132"/>
            <a:ext cx="74549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155" dirty="0" smtClean="0">
                <a:solidFill>
                  <a:srgbClr val="333333"/>
                </a:solidFill>
                <a:latin typeface="Arial"/>
                <a:cs typeface="Arial"/>
              </a:rPr>
              <a:t>Yin</a:t>
            </a:r>
            <a:r>
              <a:rPr sz="1700" b="1" spc="105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700" b="1" spc="175" dirty="0" smtClean="0">
                <a:solidFill>
                  <a:srgbClr val="333333"/>
                </a:solidFill>
                <a:latin typeface="Arial"/>
                <a:cs typeface="Arial"/>
              </a:rPr>
              <a:t>+</a:t>
            </a:r>
            <a:r>
              <a:rPr sz="1700" b="1" spc="105" dirty="0" smtClean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68244" y="4029709"/>
            <a:ext cx="2425700" cy="831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750" b="1" spc="145" dirty="0" smtClean="0">
                <a:solidFill>
                  <a:srgbClr val="333333"/>
                </a:solidFill>
                <a:latin typeface="Arial"/>
                <a:cs typeface="Arial"/>
              </a:rPr>
              <a:t>Yin</a:t>
            </a:r>
            <a:r>
              <a:rPr sz="1750" b="1" spc="155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750" b="1" spc="530" dirty="0" smtClean="0">
                <a:solidFill>
                  <a:srgbClr val="6B6B6B"/>
                </a:solidFill>
                <a:latin typeface="Arial"/>
                <a:cs typeface="Arial"/>
              </a:rPr>
              <a:t>-</a:t>
            </a:r>
            <a:r>
              <a:rPr sz="1750" b="1" spc="25" dirty="0" smtClean="0">
                <a:solidFill>
                  <a:srgbClr val="444444"/>
                </a:solidFill>
                <a:latin typeface="Arial"/>
                <a:cs typeface="Arial"/>
              </a:rPr>
              <a:t>)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55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750" b="1" spc="40" dirty="0" smtClean="0">
                <a:solidFill>
                  <a:srgbClr val="333333"/>
                </a:solidFill>
                <a:latin typeface="Times New Roman"/>
                <a:cs typeface="Times New Roman"/>
              </a:rPr>
              <a:t>+5V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3852" y="5703823"/>
            <a:ext cx="31369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55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600" b="1" spc="95" dirty="0" smtClean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600" b="1" spc="55" dirty="0" smtClean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40" dirty="0" smtClean="0">
                <a:latin typeface="Arial"/>
                <a:cs typeface="Arial"/>
              </a:rPr>
              <a:t>Ge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100" dirty="0" smtClean="0">
                <a:latin typeface="Arial"/>
                <a:cs typeface="Arial"/>
              </a:rPr>
              <a:t>erating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Clock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Signal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523605" cy="5119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588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AD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 so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45415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R="14224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RC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mis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ran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freq</a:t>
            </a:r>
            <a:r>
              <a:rPr sz="2800" spc="-20" dirty="0" smtClean="0">
                <a:latin typeface="Arial"/>
                <a:cs typeface="Arial"/>
              </a:rPr>
              <a:t>ue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10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KHz 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146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KHz.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 </a:t>
            </a:r>
            <a:r>
              <a:rPr sz="2800" spc="-10" dirty="0" smtClean="0">
                <a:latin typeface="Arial"/>
                <a:cs typeface="Arial"/>
              </a:rPr>
              <a:t>fre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ose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os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ble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1460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</a:t>
            </a:r>
            <a:r>
              <a:rPr sz="2800" spc="-4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z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minimi</a:t>
            </a:r>
            <a:r>
              <a:rPr sz="2800" spc="-10" dirty="0" smtClean="0">
                <a:latin typeface="Arial"/>
                <a:cs typeface="Arial"/>
              </a:rPr>
              <a:t>z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355600" marR="40576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circuit,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CLK 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RC circu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t, 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1–54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T</a:t>
            </a:r>
            <a:r>
              <a:rPr sz="4200" b="1" spc="-150" dirty="0" smtClean="0">
                <a:latin typeface="Arial"/>
                <a:cs typeface="Arial"/>
              </a:rPr>
              <a:t>h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Basic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Inp</a:t>
            </a:r>
            <a:r>
              <a:rPr sz="4200" b="1" spc="-150" dirty="0" smtClean="0">
                <a:latin typeface="Arial"/>
                <a:cs typeface="Arial"/>
              </a:rPr>
              <a:t>u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Interface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76945" cy="460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-state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construct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1–3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Extern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fer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utp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ts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342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281622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 switch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w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	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9695" y="4096511"/>
            <a:ext cx="662940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2688335"/>
            <a:ext cx="137160" cy="46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0015" y="3182111"/>
            <a:ext cx="969263" cy="681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7640" y="1499616"/>
            <a:ext cx="3008376" cy="0"/>
          </a:xfrm>
          <a:custGeom>
            <a:avLst/>
            <a:gdLst/>
            <a:ahLst/>
            <a:cxnLst/>
            <a:rect l="l" t="t" r="r" b="b"/>
            <a:pathLst>
              <a:path w="3008376">
                <a:moveTo>
                  <a:pt x="0" y="0"/>
                </a:moveTo>
                <a:lnTo>
                  <a:pt x="3008376" y="0"/>
                </a:lnTo>
              </a:path>
            </a:pathLst>
          </a:custGeom>
          <a:ln w="64008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1073" y="1476755"/>
            <a:ext cx="0" cy="4439412"/>
          </a:xfrm>
          <a:custGeom>
            <a:avLst/>
            <a:gdLst/>
            <a:ahLst/>
            <a:cxnLst/>
            <a:rect l="l" t="t" r="r" b="b"/>
            <a:pathLst>
              <a:path h="4439412">
                <a:moveTo>
                  <a:pt x="0" y="4439412"/>
                </a:moveTo>
                <a:lnTo>
                  <a:pt x="0" y="0"/>
                </a:lnTo>
              </a:path>
            </a:pathLst>
          </a:custGeom>
          <a:ln w="64008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8004" y="2304288"/>
            <a:ext cx="3968496" cy="0"/>
          </a:xfrm>
          <a:custGeom>
            <a:avLst/>
            <a:gdLst/>
            <a:ahLst/>
            <a:cxnLst/>
            <a:rect l="l" t="t" r="r" b="b"/>
            <a:pathLst>
              <a:path w="3968496">
                <a:moveTo>
                  <a:pt x="0" y="0"/>
                </a:moveTo>
                <a:lnTo>
                  <a:pt x="3968496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0572" y="3531870"/>
            <a:ext cx="2432304" cy="0"/>
          </a:xfrm>
          <a:custGeom>
            <a:avLst/>
            <a:gdLst/>
            <a:ahLst/>
            <a:cxnLst/>
            <a:rect l="l" t="t" r="r" b="b"/>
            <a:pathLst>
              <a:path w="2432304">
                <a:moveTo>
                  <a:pt x="0" y="0"/>
                </a:moveTo>
                <a:lnTo>
                  <a:pt x="2432304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7148" y="2299716"/>
            <a:ext cx="0" cy="384047"/>
          </a:xfrm>
          <a:custGeom>
            <a:avLst/>
            <a:gdLst/>
            <a:ahLst/>
            <a:cxnLst/>
            <a:rect l="l" t="t" r="r" b="b"/>
            <a:pathLst>
              <a:path h="384047">
                <a:moveTo>
                  <a:pt x="0" y="384047"/>
                </a:moveTo>
                <a:lnTo>
                  <a:pt x="0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0497" y="2276855"/>
            <a:ext cx="0" cy="1252728"/>
          </a:xfrm>
          <a:custGeom>
            <a:avLst/>
            <a:gdLst/>
            <a:ahLst/>
            <a:cxnLst/>
            <a:rect l="l" t="t" r="r" b="b"/>
            <a:pathLst>
              <a:path h="1252728">
                <a:moveTo>
                  <a:pt x="0" y="1252728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1720" y="3177539"/>
            <a:ext cx="0" cy="937260"/>
          </a:xfrm>
          <a:custGeom>
            <a:avLst/>
            <a:gdLst/>
            <a:ahLst/>
            <a:cxnLst/>
            <a:rect l="l" t="t" r="r" b="b"/>
            <a:pathLst>
              <a:path h="937260">
                <a:moveTo>
                  <a:pt x="0" y="937260"/>
                </a:moveTo>
                <a:lnTo>
                  <a:pt x="0" y="0"/>
                </a:lnTo>
              </a:path>
            </a:pathLst>
          </a:custGeom>
          <a:ln w="3200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4708" y="3518153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1620" y="134365"/>
            <a:ext cx="1422400" cy="550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11-54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 smtClean="0">
                <a:solidFill>
                  <a:srgbClr val="010101"/>
                </a:solidFill>
                <a:latin typeface="Arial"/>
                <a:cs typeface="Arial"/>
              </a:rPr>
              <a:t>ADC0804.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8667" y="134365"/>
            <a:ext cx="639572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Connecting</a:t>
            </a:r>
            <a:r>
              <a:rPr sz="1750" b="1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RC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circuit</a:t>
            </a:r>
            <a:r>
              <a:rPr sz="175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CLK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CLK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pins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85948" y="947928"/>
            <a:ext cx="3257550" cy="1213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3414">
              <a:lnSpc>
                <a:spcPct val="100000"/>
              </a:lnSpc>
            </a:pPr>
            <a:r>
              <a:rPr sz="2400" b="1" spc="55" dirty="0" smtClean="0">
                <a:solidFill>
                  <a:srgbClr val="2B2B2B"/>
                </a:solidFill>
                <a:latin typeface="Times New Roman"/>
                <a:cs typeface="Times New Roman"/>
              </a:rPr>
              <a:t>ADC0804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1320165" algn="l"/>
              </a:tabLst>
            </a:pPr>
            <a:r>
              <a:rPr sz="2450" b="1" dirty="0" smtClean="0">
                <a:solidFill>
                  <a:srgbClr val="2B2B2B"/>
                </a:solidFill>
                <a:latin typeface="Arial"/>
                <a:cs typeface="Arial"/>
              </a:rPr>
              <a:t>CLK</a:t>
            </a:r>
            <a:r>
              <a:rPr sz="2450" b="1" spc="65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2450" b="1" spc="-75" dirty="0" smtClean="0">
                <a:solidFill>
                  <a:srgbClr val="2B2B2B"/>
                </a:solidFill>
                <a:latin typeface="Arial"/>
                <a:cs typeface="Arial"/>
              </a:rPr>
              <a:t>R	</a:t>
            </a:r>
            <a:r>
              <a:rPr sz="2450" b="1" spc="-150" dirty="0" smtClean="0">
                <a:solidFill>
                  <a:srgbClr val="2B2B2B"/>
                </a:solidFill>
                <a:latin typeface="Arial"/>
                <a:cs typeface="Arial"/>
              </a:rPr>
              <a:t>19</a:t>
            </a:r>
            <a:endParaRPr sz="2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4195" y="2507234"/>
            <a:ext cx="1266825" cy="802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50" b="1" spc="-345" dirty="0" smtClean="0">
                <a:solidFill>
                  <a:srgbClr val="2B2B2B"/>
                </a:solidFill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  <a:spcBef>
                <a:spcPts val="165"/>
              </a:spcBef>
            </a:pPr>
            <a:r>
              <a:rPr sz="2400" b="1" spc="75" dirty="0" smtClean="0">
                <a:solidFill>
                  <a:srgbClr val="2B2B2B"/>
                </a:solidFill>
                <a:latin typeface="Times New Roman"/>
                <a:cs typeface="Times New Roman"/>
              </a:rPr>
              <a:t>CLKIN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6964" y="2668015"/>
            <a:ext cx="201930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b="1" spc="135" dirty="0" smtClean="0">
                <a:solidFill>
                  <a:srgbClr val="2B2B2B"/>
                </a:solidFill>
                <a:latin typeface="Times New Roman"/>
                <a:cs typeface="Times New Roman"/>
              </a:rPr>
              <a:t>4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579" y="3153409"/>
            <a:ext cx="17208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b="1" spc="495" dirty="0" smtClean="0">
                <a:solidFill>
                  <a:srgbClr val="2B2B2B"/>
                </a:solidFill>
                <a:latin typeface="Arial"/>
                <a:cs typeface="Arial"/>
              </a:rPr>
              <a:t>l</a:t>
            </a:r>
            <a:endParaRPr sz="2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89752" y="3152394"/>
            <a:ext cx="191135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b="1" spc="50" dirty="0" smtClean="0">
                <a:solidFill>
                  <a:srgbClr val="2B2B2B"/>
                </a:solidFill>
                <a:latin typeface="Arial"/>
                <a:cs typeface="Arial"/>
              </a:rPr>
              <a:t>2</a:t>
            </a:r>
            <a:endParaRPr sz="2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55" dirty="0" smtClean="0">
                <a:latin typeface="Arial"/>
                <a:cs typeface="Arial"/>
              </a:rPr>
              <a:t>C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130" dirty="0" smtClean="0">
                <a:latin typeface="Arial"/>
                <a:cs typeface="Arial"/>
              </a:rPr>
              <a:t>n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05" dirty="0" smtClean="0">
                <a:latin typeface="Arial"/>
                <a:cs typeface="Arial"/>
              </a:rPr>
              <a:t>ecting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204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170" dirty="0" smtClean="0">
                <a:latin typeface="Arial"/>
                <a:cs typeface="Arial"/>
              </a:rPr>
              <a:t>D</a:t>
            </a:r>
            <a:r>
              <a:rPr sz="4200" b="1" spc="-155" dirty="0" smtClean="0">
                <a:latin typeface="Arial"/>
                <a:cs typeface="Arial"/>
              </a:rPr>
              <a:t>C</a:t>
            </a:r>
            <a:r>
              <a:rPr sz="4200" b="1" spc="-125" dirty="0" smtClean="0">
                <a:latin typeface="Arial"/>
                <a:cs typeface="Arial"/>
              </a:rPr>
              <a:t>080</a:t>
            </a:r>
            <a:r>
              <a:rPr sz="4200" b="1" spc="-120" dirty="0" smtClean="0">
                <a:latin typeface="Arial"/>
                <a:cs typeface="Arial"/>
              </a:rPr>
              <a:t>4</a:t>
            </a:r>
            <a:r>
              <a:rPr sz="4200" b="1" spc="-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to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14" dirty="0" smtClean="0">
                <a:latin typeface="Arial"/>
                <a:cs typeface="Arial"/>
              </a:rPr>
              <a:t>Microproce</a:t>
            </a:r>
            <a:r>
              <a:rPr sz="4200" b="1" spc="-135" dirty="0" smtClean="0">
                <a:latin typeface="Arial"/>
                <a:cs typeface="Arial"/>
              </a:rPr>
              <a:t>s</a:t>
            </a:r>
            <a:r>
              <a:rPr sz="4200" b="1" spc="-110" dirty="0" smtClean="0">
                <a:latin typeface="Arial"/>
                <a:cs typeface="Arial"/>
              </a:rPr>
              <a:t>sor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–</a:t>
            </a:r>
            <a:r>
              <a:rPr sz="3200" spc="-10" dirty="0" smtClean="0">
                <a:latin typeface="Arial"/>
                <a:cs typeface="Arial"/>
              </a:rPr>
              <a:t>55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V</a:t>
            </a:r>
            <a:r>
              <a:rPr sz="2775" spc="15" baseline="-25525" dirty="0" smtClean="0">
                <a:latin typeface="Arial"/>
                <a:cs typeface="Arial"/>
              </a:rPr>
              <a:t>REF</a:t>
            </a:r>
            <a:r>
              <a:rPr sz="2775" spc="367" baseline="-255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attach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ng,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normal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3568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40</a:t>
            </a:r>
            <a:r>
              <a:rPr sz="3200" spc="0" dirty="0" smtClean="0">
                <a:latin typeface="Arial"/>
                <a:cs typeface="Arial"/>
              </a:rPr>
              <a:t>H 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ddress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42</a:t>
            </a:r>
            <a:r>
              <a:rPr sz="3200" spc="0" dirty="0" smtClean="0">
                <a:latin typeface="Arial"/>
                <a:cs typeface="Arial"/>
              </a:rPr>
              <a:t>H 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INTR.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listed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Exam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–29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9616" y="1463039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8344" y="1463039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8967" y="1252727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8288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9903" y="1252727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8271" y="1463039"/>
            <a:ext cx="722376" cy="0"/>
          </a:xfrm>
          <a:custGeom>
            <a:avLst/>
            <a:gdLst/>
            <a:ahLst/>
            <a:cxnLst/>
            <a:rect l="l" t="t" r="r" b="b"/>
            <a:pathLst>
              <a:path w="722376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6076" y="1463039"/>
            <a:ext cx="598931" cy="0"/>
          </a:xfrm>
          <a:custGeom>
            <a:avLst/>
            <a:gdLst/>
            <a:ahLst/>
            <a:cxnLst/>
            <a:rect l="l" t="t" r="r" b="b"/>
            <a:pathLst>
              <a:path w="598931">
                <a:moveTo>
                  <a:pt x="0" y="0"/>
                </a:moveTo>
                <a:lnTo>
                  <a:pt x="59893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9616" y="1604772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8344" y="1604772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9616" y="174650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8344" y="1746504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9616" y="1892807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8344" y="1892807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93258" y="1284732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1988820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8271" y="1892807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9616" y="2039111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8344" y="2039111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2708" y="2141982"/>
            <a:ext cx="4411980" cy="0"/>
          </a:xfrm>
          <a:custGeom>
            <a:avLst/>
            <a:gdLst/>
            <a:ahLst/>
            <a:cxnLst/>
            <a:rect l="l" t="t" r="r" b="b"/>
            <a:pathLst>
              <a:path w="4411980">
                <a:moveTo>
                  <a:pt x="0" y="0"/>
                </a:moveTo>
                <a:lnTo>
                  <a:pt x="441198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6559" y="2137410"/>
            <a:ext cx="1152144" cy="0"/>
          </a:xfrm>
          <a:custGeom>
            <a:avLst/>
            <a:gdLst/>
            <a:ahLst/>
            <a:cxnLst/>
            <a:rect l="l" t="t" r="r" b="b"/>
            <a:pathLst>
              <a:path w="1152144">
                <a:moveTo>
                  <a:pt x="0" y="0"/>
                </a:moveTo>
                <a:lnTo>
                  <a:pt x="1152144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70647" y="1746504"/>
            <a:ext cx="0" cy="1284732"/>
          </a:xfrm>
          <a:custGeom>
            <a:avLst/>
            <a:gdLst/>
            <a:ahLst/>
            <a:cxnLst/>
            <a:rect l="l" t="t" r="r" b="b"/>
            <a:pathLst>
              <a:path h="1284732">
                <a:moveTo>
                  <a:pt x="0" y="1284732"/>
                </a:moveTo>
                <a:lnTo>
                  <a:pt x="0" y="0"/>
                </a:lnTo>
              </a:path>
            </a:pathLst>
          </a:custGeom>
          <a:ln w="1828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9616" y="2340864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8344" y="2340864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6382" y="2434589"/>
            <a:ext cx="2448305" cy="0"/>
          </a:xfrm>
          <a:custGeom>
            <a:avLst/>
            <a:gdLst/>
            <a:ahLst/>
            <a:cxnLst/>
            <a:rect l="l" t="t" r="r" b="b"/>
            <a:pathLst>
              <a:path w="2448305">
                <a:moveTo>
                  <a:pt x="0" y="0"/>
                </a:moveTo>
                <a:lnTo>
                  <a:pt x="2448305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7280" y="2434589"/>
            <a:ext cx="1904238" cy="0"/>
          </a:xfrm>
          <a:custGeom>
            <a:avLst/>
            <a:gdLst/>
            <a:ahLst/>
            <a:cxnLst/>
            <a:rect l="l" t="t" r="r" b="b"/>
            <a:pathLst>
              <a:path w="1904238">
                <a:moveTo>
                  <a:pt x="0" y="0"/>
                </a:moveTo>
                <a:lnTo>
                  <a:pt x="1904238" y="0"/>
                </a:lnTo>
              </a:path>
            </a:pathLst>
          </a:custGeom>
          <a:ln w="1371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28950" y="2391155"/>
            <a:ext cx="0" cy="86868"/>
          </a:xfrm>
          <a:custGeom>
            <a:avLst/>
            <a:gdLst/>
            <a:ahLst/>
            <a:cxnLst/>
            <a:rect l="l" t="t" r="r" b="b"/>
            <a:pathLst>
              <a:path h="86868">
                <a:moveTo>
                  <a:pt x="0" y="86868"/>
                </a:moveTo>
                <a:lnTo>
                  <a:pt x="0" y="0"/>
                </a:lnTo>
              </a:path>
            </a:pathLst>
          </a:custGeom>
          <a:ln w="54864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1988" y="2571750"/>
            <a:ext cx="736091" cy="0"/>
          </a:xfrm>
          <a:custGeom>
            <a:avLst/>
            <a:gdLst/>
            <a:ahLst/>
            <a:cxnLst/>
            <a:rect l="l" t="t" r="r" b="b"/>
            <a:pathLst>
              <a:path w="736091">
                <a:moveTo>
                  <a:pt x="0" y="0"/>
                </a:moveTo>
                <a:lnTo>
                  <a:pt x="736091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7238" y="2505455"/>
            <a:ext cx="0" cy="658368"/>
          </a:xfrm>
          <a:custGeom>
            <a:avLst/>
            <a:gdLst/>
            <a:ahLst/>
            <a:cxnLst/>
            <a:rect l="l" t="t" r="r" b="b"/>
            <a:pathLst>
              <a:path h="658368">
                <a:moveTo>
                  <a:pt x="0" y="658368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38344" y="2779776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75704" y="1289303"/>
            <a:ext cx="0" cy="1988820"/>
          </a:xfrm>
          <a:custGeom>
            <a:avLst/>
            <a:gdLst/>
            <a:ahLst/>
            <a:cxnLst/>
            <a:rect l="l" t="t" r="r" b="b"/>
            <a:pathLst>
              <a:path h="1988820">
                <a:moveTo>
                  <a:pt x="0" y="1988820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0559" y="2779776"/>
            <a:ext cx="278891" cy="0"/>
          </a:xfrm>
          <a:custGeom>
            <a:avLst/>
            <a:gdLst/>
            <a:ahLst/>
            <a:cxnLst/>
            <a:rect l="l" t="t" r="r" b="b"/>
            <a:pathLst>
              <a:path w="278891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54879" y="2779776"/>
            <a:ext cx="288036" cy="0"/>
          </a:xfrm>
          <a:custGeom>
            <a:avLst/>
            <a:gdLst/>
            <a:ahLst/>
            <a:cxnLst/>
            <a:rect l="l" t="t" r="r" b="b"/>
            <a:pathLst>
              <a:path w="288036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1134" y="2756916"/>
            <a:ext cx="0" cy="1284731"/>
          </a:xfrm>
          <a:custGeom>
            <a:avLst/>
            <a:gdLst/>
            <a:ahLst/>
            <a:cxnLst/>
            <a:rect l="l" t="t" r="r" b="b"/>
            <a:pathLst>
              <a:path h="1284731">
                <a:moveTo>
                  <a:pt x="0" y="1284731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66309" y="2871216"/>
            <a:ext cx="0" cy="2743199"/>
          </a:xfrm>
          <a:custGeom>
            <a:avLst/>
            <a:gdLst/>
            <a:ahLst/>
            <a:cxnLst/>
            <a:rect l="l" t="t" r="r" b="b"/>
            <a:pathLst>
              <a:path h="2743199">
                <a:moveTo>
                  <a:pt x="0" y="2743199"/>
                </a:moveTo>
                <a:lnTo>
                  <a:pt x="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54879" y="2939795"/>
            <a:ext cx="288036" cy="0"/>
          </a:xfrm>
          <a:custGeom>
            <a:avLst/>
            <a:gdLst/>
            <a:ahLst/>
            <a:cxnLst/>
            <a:rect l="l" t="t" r="r" b="b"/>
            <a:pathLst>
              <a:path w="288036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38344" y="2939795"/>
            <a:ext cx="448055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48271" y="2939795"/>
            <a:ext cx="736092" cy="0"/>
          </a:xfrm>
          <a:custGeom>
            <a:avLst/>
            <a:gdLst/>
            <a:ahLst/>
            <a:cxnLst/>
            <a:rect l="l" t="t" r="r" b="b"/>
            <a:pathLst>
              <a:path w="736092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3914" y="2958083"/>
            <a:ext cx="0" cy="425196"/>
          </a:xfrm>
          <a:custGeom>
            <a:avLst/>
            <a:gdLst/>
            <a:ahLst/>
            <a:cxnLst/>
            <a:rect l="l" t="t" r="r" b="b"/>
            <a:pathLst>
              <a:path h="425196">
                <a:moveTo>
                  <a:pt x="0" y="425196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38344" y="3024377"/>
            <a:ext cx="466343" cy="0"/>
          </a:xfrm>
          <a:custGeom>
            <a:avLst/>
            <a:gdLst/>
            <a:ahLst/>
            <a:cxnLst/>
            <a:rect l="l" t="t" r="r" b="b"/>
            <a:pathLst>
              <a:path w="466343">
                <a:moveTo>
                  <a:pt x="0" y="0"/>
                </a:moveTo>
                <a:lnTo>
                  <a:pt x="466343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1845" y="2916935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54095" y="3170682"/>
            <a:ext cx="347471" cy="0"/>
          </a:xfrm>
          <a:custGeom>
            <a:avLst/>
            <a:gdLst/>
            <a:ahLst/>
            <a:cxnLst/>
            <a:rect l="l" t="t" r="r" b="b"/>
            <a:pathLst>
              <a:path w="347472">
                <a:moveTo>
                  <a:pt x="0" y="0"/>
                </a:moveTo>
                <a:lnTo>
                  <a:pt x="347471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72484" y="3170682"/>
            <a:ext cx="1632203" cy="0"/>
          </a:xfrm>
          <a:custGeom>
            <a:avLst/>
            <a:gdLst/>
            <a:ahLst/>
            <a:cxnLst/>
            <a:rect l="l" t="t" r="r" b="b"/>
            <a:pathLst>
              <a:path w="1632203">
                <a:moveTo>
                  <a:pt x="0" y="0"/>
                </a:moveTo>
                <a:lnTo>
                  <a:pt x="1632203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42915" y="3017520"/>
            <a:ext cx="0" cy="2624328"/>
          </a:xfrm>
          <a:custGeom>
            <a:avLst/>
            <a:gdLst/>
            <a:ahLst/>
            <a:cxnLst/>
            <a:rect l="l" t="t" r="r" b="b"/>
            <a:pathLst>
              <a:path h="2624328">
                <a:moveTo>
                  <a:pt x="0" y="2624328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90971" y="3268979"/>
            <a:ext cx="1289303" cy="0"/>
          </a:xfrm>
          <a:custGeom>
            <a:avLst/>
            <a:gdLst/>
            <a:ahLst/>
            <a:cxnLst/>
            <a:rect l="l" t="t" r="r" b="b"/>
            <a:pathLst>
              <a:path w="1289303">
                <a:moveTo>
                  <a:pt x="0" y="0"/>
                </a:moveTo>
                <a:lnTo>
                  <a:pt x="1289303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66559" y="3166110"/>
            <a:ext cx="736092" cy="0"/>
          </a:xfrm>
          <a:custGeom>
            <a:avLst/>
            <a:gdLst/>
            <a:ahLst/>
            <a:cxnLst/>
            <a:rect l="l" t="t" r="r" b="b"/>
            <a:pathLst>
              <a:path w="736092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70647" y="3118104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36576">
            <a:solidFill>
              <a:srgbClr val="0F0F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38643" y="3545585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70647" y="3223260"/>
            <a:ext cx="0" cy="315467"/>
          </a:xfrm>
          <a:custGeom>
            <a:avLst/>
            <a:gdLst/>
            <a:ahLst/>
            <a:cxnLst/>
            <a:rect l="l" t="t" r="r" b="b"/>
            <a:pathLst>
              <a:path h="315467">
                <a:moveTo>
                  <a:pt x="0" y="315467"/>
                </a:moveTo>
                <a:lnTo>
                  <a:pt x="0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29383" y="3774185"/>
            <a:ext cx="886968" cy="0"/>
          </a:xfrm>
          <a:custGeom>
            <a:avLst/>
            <a:gdLst/>
            <a:ahLst/>
            <a:cxnLst/>
            <a:rect l="l" t="t" r="r" b="b"/>
            <a:pathLst>
              <a:path w="886968">
                <a:moveTo>
                  <a:pt x="0" y="0"/>
                </a:moveTo>
                <a:lnTo>
                  <a:pt x="886968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7317" y="3502152"/>
            <a:ext cx="0" cy="393192"/>
          </a:xfrm>
          <a:custGeom>
            <a:avLst/>
            <a:gdLst/>
            <a:ahLst/>
            <a:cxnLst/>
            <a:rect l="l" t="t" r="r" b="b"/>
            <a:pathLst>
              <a:path h="393192">
                <a:moveTo>
                  <a:pt x="0" y="393192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70647" y="3502152"/>
            <a:ext cx="0" cy="333756"/>
          </a:xfrm>
          <a:custGeom>
            <a:avLst/>
            <a:gdLst/>
            <a:ahLst/>
            <a:cxnLst/>
            <a:rect l="l" t="t" r="r" b="b"/>
            <a:pathLst>
              <a:path h="333756">
                <a:moveTo>
                  <a:pt x="0" y="333756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9616" y="3941064"/>
            <a:ext cx="429767" cy="0"/>
          </a:xfrm>
          <a:custGeom>
            <a:avLst/>
            <a:gdLst/>
            <a:ahLst/>
            <a:cxnLst/>
            <a:rect l="l" t="t" r="r" b="b"/>
            <a:pathLst>
              <a:path w="429767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6242" y="3767328"/>
            <a:ext cx="0" cy="1591056"/>
          </a:xfrm>
          <a:custGeom>
            <a:avLst/>
            <a:gdLst/>
            <a:ahLst/>
            <a:cxnLst/>
            <a:rect l="l" t="t" r="r" b="b"/>
            <a:pathLst>
              <a:path h="1591056">
                <a:moveTo>
                  <a:pt x="0" y="1591056"/>
                </a:moveTo>
                <a:lnTo>
                  <a:pt x="0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99616" y="4128515"/>
            <a:ext cx="429767" cy="0"/>
          </a:xfrm>
          <a:custGeom>
            <a:avLst/>
            <a:gdLst/>
            <a:ahLst/>
            <a:cxnLst/>
            <a:rect l="l" t="t" r="r" b="b"/>
            <a:pathLst>
              <a:path w="429767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12848" y="4128515"/>
            <a:ext cx="1453896" cy="0"/>
          </a:xfrm>
          <a:custGeom>
            <a:avLst/>
            <a:gdLst/>
            <a:ahLst/>
            <a:cxnLst/>
            <a:rect l="l" t="t" r="r" b="b"/>
            <a:pathLst>
              <a:path w="1453896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66744" y="4128515"/>
            <a:ext cx="818388" cy="0"/>
          </a:xfrm>
          <a:custGeom>
            <a:avLst/>
            <a:gdLst/>
            <a:ahLst/>
            <a:cxnLst/>
            <a:rect l="l" t="t" r="r" b="b"/>
            <a:pathLst>
              <a:path w="818388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1327" y="4187952"/>
            <a:ext cx="461772" cy="0"/>
          </a:xfrm>
          <a:custGeom>
            <a:avLst/>
            <a:gdLst/>
            <a:ahLst/>
            <a:cxnLst/>
            <a:rect l="l" t="t" r="r" b="b"/>
            <a:pathLst>
              <a:path w="461772">
                <a:moveTo>
                  <a:pt x="0" y="0"/>
                </a:moveTo>
                <a:lnTo>
                  <a:pt x="461772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99616" y="4297679"/>
            <a:ext cx="429767" cy="0"/>
          </a:xfrm>
          <a:custGeom>
            <a:avLst/>
            <a:gdLst/>
            <a:ahLst/>
            <a:cxnLst/>
            <a:rect l="l" t="t" r="r" b="b"/>
            <a:pathLst>
              <a:path w="429767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14066" y="4197096"/>
            <a:ext cx="0" cy="118871"/>
          </a:xfrm>
          <a:custGeom>
            <a:avLst/>
            <a:gdLst/>
            <a:ahLst/>
            <a:cxnLst/>
            <a:rect l="l" t="t" r="r" b="b"/>
            <a:pathLst>
              <a:path h="118871">
                <a:moveTo>
                  <a:pt x="0" y="118871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9616" y="4439411"/>
            <a:ext cx="429767" cy="0"/>
          </a:xfrm>
          <a:custGeom>
            <a:avLst/>
            <a:gdLst/>
            <a:ahLst/>
            <a:cxnLst/>
            <a:rect l="l" t="t" r="r" b="b"/>
            <a:pathLst>
              <a:path w="429767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1327" y="4613147"/>
            <a:ext cx="461772" cy="0"/>
          </a:xfrm>
          <a:custGeom>
            <a:avLst/>
            <a:gdLst/>
            <a:ahLst/>
            <a:cxnLst/>
            <a:rect l="l" t="t" r="r" b="b"/>
            <a:pathLst>
              <a:path w="461772">
                <a:moveTo>
                  <a:pt x="0" y="0"/>
                </a:moveTo>
                <a:lnTo>
                  <a:pt x="461772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81327" y="4757165"/>
            <a:ext cx="461772" cy="0"/>
          </a:xfrm>
          <a:custGeom>
            <a:avLst/>
            <a:gdLst/>
            <a:ahLst/>
            <a:cxnLst/>
            <a:rect l="l" t="t" r="r" b="b"/>
            <a:pathLst>
              <a:path w="461772">
                <a:moveTo>
                  <a:pt x="0" y="0"/>
                </a:moveTo>
                <a:lnTo>
                  <a:pt x="461772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99616" y="4860035"/>
            <a:ext cx="429767" cy="0"/>
          </a:xfrm>
          <a:custGeom>
            <a:avLst/>
            <a:gdLst/>
            <a:ahLst/>
            <a:cxnLst/>
            <a:rect l="l" t="t" r="r" b="b"/>
            <a:pathLst>
              <a:path w="429767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99616" y="5015484"/>
            <a:ext cx="429767" cy="0"/>
          </a:xfrm>
          <a:custGeom>
            <a:avLst/>
            <a:gdLst/>
            <a:ahLst/>
            <a:cxnLst/>
            <a:rect l="l" t="t" r="r" b="b"/>
            <a:pathLst>
              <a:path w="429767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99616" y="5157215"/>
            <a:ext cx="429767" cy="0"/>
          </a:xfrm>
          <a:custGeom>
            <a:avLst/>
            <a:gdLst/>
            <a:ahLst/>
            <a:cxnLst/>
            <a:rect l="l" t="t" r="r" b="b"/>
            <a:pathLst>
              <a:path w="429767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09494" y="4956047"/>
            <a:ext cx="0" cy="402336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99616" y="5148071"/>
            <a:ext cx="0" cy="96012"/>
          </a:xfrm>
          <a:custGeom>
            <a:avLst/>
            <a:gdLst/>
            <a:ahLst/>
            <a:cxnLst/>
            <a:rect l="l" t="t" r="r" b="b"/>
            <a:pathLst>
              <a:path h="96012">
                <a:moveTo>
                  <a:pt x="0" y="96012"/>
                </a:moveTo>
                <a:lnTo>
                  <a:pt x="0" y="0"/>
                </a:lnTo>
              </a:path>
            </a:pathLst>
          </a:custGeom>
          <a:ln w="32004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29383" y="5344667"/>
            <a:ext cx="886968" cy="0"/>
          </a:xfrm>
          <a:custGeom>
            <a:avLst/>
            <a:gdLst/>
            <a:ahLst/>
            <a:cxnLst/>
            <a:rect l="l" t="t" r="r" b="b"/>
            <a:pathLst>
              <a:path w="886968">
                <a:moveTo>
                  <a:pt x="0" y="0"/>
                </a:moveTo>
                <a:lnTo>
                  <a:pt x="886968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04188" y="5602985"/>
            <a:ext cx="3273552" cy="0"/>
          </a:xfrm>
          <a:custGeom>
            <a:avLst/>
            <a:gdLst/>
            <a:ahLst/>
            <a:cxnLst/>
            <a:rect l="l" t="t" r="r" b="b"/>
            <a:pathLst>
              <a:path w="3273552">
                <a:moveTo>
                  <a:pt x="0" y="0"/>
                </a:moveTo>
                <a:lnTo>
                  <a:pt x="3273552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11046" y="5148071"/>
            <a:ext cx="0" cy="466343"/>
          </a:xfrm>
          <a:custGeom>
            <a:avLst/>
            <a:gdLst/>
            <a:ahLst/>
            <a:cxnLst/>
            <a:rect l="l" t="t" r="r" b="b"/>
            <a:pathLst>
              <a:path h="466343">
                <a:moveTo>
                  <a:pt x="0" y="466343"/>
                </a:moveTo>
                <a:lnTo>
                  <a:pt x="0" y="0"/>
                </a:lnTo>
              </a:path>
            </a:pathLst>
          </a:custGeom>
          <a:ln w="13716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60919" y="3902202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79908" y="134365"/>
            <a:ext cx="6868159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70" dirty="0" smtClean="0">
                <a:latin typeface="Arial"/>
                <a:cs typeface="Arial"/>
              </a:rPr>
              <a:t>11-55 </a:t>
            </a:r>
            <a:r>
              <a:rPr sz="1750" b="1" spc="-50" dirty="0" smtClean="0">
                <a:latin typeface="Arial"/>
                <a:cs typeface="Arial"/>
              </a:rPr>
              <a:t> </a:t>
            </a:r>
            <a:r>
              <a:rPr sz="1750" b="1" spc="-25" dirty="0" smtClean="0">
                <a:latin typeface="Arial"/>
                <a:cs typeface="Arial"/>
              </a:rPr>
              <a:t>The</a:t>
            </a:r>
            <a:r>
              <a:rPr sz="1750" b="1" spc="-110" dirty="0" smtClean="0">
                <a:latin typeface="Arial"/>
                <a:cs typeface="Arial"/>
              </a:rPr>
              <a:t> </a:t>
            </a:r>
            <a:r>
              <a:rPr sz="1750" b="1" spc="0" dirty="0" smtClean="0">
                <a:latin typeface="Arial"/>
                <a:cs typeface="Arial"/>
              </a:rPr>
              <a:t>ADC0804 </a:t>
            </a:r>
            <a:r>
              <a:rPr sz="1750" b="1" spc="-235" dirty="0" smtClean="0">
                <a:latin typeface="Arial"/>
                <a:cs typeface="Arial"/>
              </a:rPr>
              <a:t> </a:t>
            </a:r>
            <a:r>
              <a:rPr sz="1750" b="1" spc="-70" dirty="0" smtClean="0">
                <a:latin typeface="Arial"/>
                <a:cs typeface="Arial"/>
              </a:rPr>
              <a:t>interfaced</a:t>
            </a:r>
            <a:r>
              <a:rPr sz="1750" b="1" spc="90" dirty="0" smtClean="0">
                <a:latin typeface="Arial"/>
                <a:cs typeface="Arial"/>
              </a:rPr>
              <a:t> </a:t>
            </a:r>
            <a:r>
              <a:rPr sz="1750" b="1" spc="-110" dirty="0" smtClean="0">
                <a:latin typeface="Arial"/>
                <a:cs typeface="Arial"/>
              </a:rPr>
              <a:t>to</a:t>
            </a:r>
            <a:r>
              <a:rPr sz="1750" b="1" spc="5" dirty="0" smtClean="0">
                <a:latin typeface="Arial"/>
                <a:cs typeface="Arial"/>
              </a:rPr>
              <a:t> </a:t>
            </a:r>
            <a:r>
              <a:rPr sz="1750" b="1" spc="-55" dirty="0" smtClean="0">
                <a:latin typeface="Arial"/>
                <a:cs typeface="Arial"/>
              </a:rPr>
              <a:t>the</a:t>
            </a:r>
            <a:r>
              <a:rPr sz="1750" b="1" spc="114" dirty="0" smtClean="0">
                <a:latin typeface="Arial"/>
                <a:cs typeface="Arial"/>
              </a:rPr>
              <a:t> </a:t>
            </a:r>
            <a:r>
              <a:rPr sz="1750" b="1" spc="5" dirty="0" smtClean="0">
                <a:latin typeface="Arial"/>
                <a:cs typeface="Arial"/>
              </a:rPr>
              <a:t>8086</a:t>
            </a:r>
            <a:r>
              <a:rPr sz="1750" b="1" spc="114" dirty="0" smtClean="0">
                <a:latin typeface="Arial"/>
                <a:cs typeface="Arial"/>
              </a:rPr>
              <a:t> </a:t>
            </a:r>
            <a:r>
              <a:rPr sz="1750" b="1" spc="-105" dirty="0" smtClean="0">
                <a:latin typeface="Arial"/>
                <a:cs typeface="Arial"/>
              </a:rPr>
              <a:t>microprocessor.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37108" y="1313624"/>
            <a:ext cx="327660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1100"/>
              </a:lnSpc>
            </a:pPr>
            <a:r>
              <a:rPr sz="1250" b="1" spc="-204" dirty="0" smtClean="0">
                <a:solidFill>
                  <a:srgbClr val="3D3D3D"/>
                </a:solidFill>
                <a:latin typeface="Times New Roman"/>
                <a:cs typeface="Times New Roman"/>
              </a:rPr>
              <a:t>ADO</a:t>
            </a:r>
            <a:r>
              <a:rPr sz="1250" b="1" spc="-7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250" b="1" spc="-1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sz="1250" b="1" spc="-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D</a:t>
            </a:r>
            <a:r>
              <a:rPr sz="1250" b="1" spc="-14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</a:t>
            </a:r>
            <a:r>
              <a:rPr sz="1250" b="1" spc="-7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 smtClean="0">
                <a:solidFill>
                  <a:srgbClr val="3D3D3D"/>
                </a:solidFill>
                <a:latin typeface="Courier New"/>
                <a:cs typeface="Courier New"/>
              </a:rPr>
              <a:t>A</a:t>
            </a:r>
            <a:r>
              <a:rPr sz="1350" b="1" spc="-30" dirty="0" smtClean="0">
                <a:solidFill>
                  <a:srgbClr val="3D3D3D"/>
                </a:solidFill>
                <a:latin typeface="Courier New"/>
                <a:cs typeface="Courier New"/>
              </a:rPr>
              <a:t>0</a:t>
            </a:r>
            <a:r>
              <a:rPr sz="1350" b="1" spc="-20" dirty="0" smtClean="0">
                <a:solidFill>
                  <a:srgbClr val="565656"/>
                </a:solidFill>
                <a:latin typeface="Courier New"/>
                <a:cs typeface="Courier New"/>
              </a:rPr>
              <a:t>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7963" y="1727278"/>
            <a:ext cx="334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 algn="just">
              <a:lnSpc>
                <a:spcPct val="74900"/>
              </a:lnSpc>
            </a:pPr>
            <a:r>
              <a:rPr sz="1350" b="1" spc="-10" dirty="0" smtClean="0">
                <a:solidFill>
                  <a:srgbClr val="3D3D3D"/>
                </a:solidFill>
                <a:latin typeface="Courier New"/>
                <a:cs typeface="Courier New"/>
              </a:rPr>
              <a:t>A</a:t>
            </a:r>
            <a:r>
              <a:rPr sz="1350" b="1" spc="-30" dirty="0" smtClean="0">
                <a:solidFill>
                  <a:srgbClr val="3D3D3D"/>
                </a:solidFill>
                <a:latin typeface="Courier New"/>
                <a:cs typeface="Courier New"/>
              </a:rPr>
              <a:t>0</a:t>
            </a:r>
            <a:r>
              <a:rPr sz="1350" b="1" spc="-45" dirty="0" smtClean="0">
                <a:solidFill>
                  <a:srgbClr val="565656"/>
                </a:solidFill>
                <a:latin typeface="Courier New"/>
                <a:cs typeface="Courier New"/>
              </a:rPr>
              <a:t>3 </a:t>
            </a:r>
            <a:r>
              <a:rPr sz="1250" b="1" spc="-9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AD4</a:t>
            </a:r>
            <a:r>
              <a:rPr sz="1250" b="1" spc="-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250" b="1" spc="-1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sz="1250" b="1" spc="-1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D</a:t>
            </a:r>
            <a:r>
              <a:rPr sz="1250" b="1" spc="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S</a:t>
            </a:r>
            <a:r>
              <a:rPr sz="1250" b="1" spc="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350" b="1" spc="-85" dirty="0" smtClean="0">
                <a:solidFill>
                  <a:srgbClr val="3D3D3D"/>
                </a:solidFill>
                <a:latin typeface="Courier New"/>
                <a:cs typeface="Courier New"/>
              </a:rPr>
              <a:t>A06 </a:t>
            </a:r>
            <a:r>
              <a:rPr sz="1250" b="1" spc="-85" dirty="0" smtClean="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sz="1250" b="1" spc="-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D</a:t>
            </a:r>
            <a:r>
              <a:rPr sz="1250" b="1" spc="55" dirty="0" smtClean="0">
                <a:solidFill>
                  <a:srgbClr val="565656"/>
                </a:solidFill>
                <a:latin typeface="Times New Roman"/>
                <a:cs typeface="Times New Roman"/>
              </a:rPr>
              <a:t>7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19403" y="3738641"/>
            <a:ext cx="227329" cy="132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 marR="12700" indent="-18415" algn="just">
              <a:lnSpc>
                <a:spcPct val="77300"/>
              </a:lnSpc>
            </a:pPr>
            <a:r>
              <a:rPr sz="1300" b="1" spc="-155" dirty="0" smtClean="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sz="1300" b="1" spc="-1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D</a:t>
            </a:r>
            <a:r>
              <a:rPr sz="1300" b="1" spc="-5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350" b="1" spc="-165" dirty="0" smtClean="0">
                <a:solidFill>
                  <a:srgbClr val="242424"/>
                </a:solidFill>
                <a:latin typeface="Courier New"/>
                <a:cs typeface="Courier New"/>
              </a:rPr>
              <a:t>AO </a:t>
            </a:r>
            <a:r>
              <a:rPr sz="1150" b="1" spc="-70" dirty="0" smtClean="0">
                <a:solidFill>
                  <a:srgbClr val="3D3D3D"/>
                </a:solidFill>
                <a:latin typeface="Arial"/>
                <a:cs typeface="Arial"/>
              </a:rPr>
              <a:t>A1</a:t>
            </a:r>
            <a:r>
              <a:rPr sz="1150" b="1" spc="-3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b="1" spc="-5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A2</a:t>
            </a:r>
            <a:r>
              <a:rPr sz="1250" b="1" spc="-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00" b="1" spc="-90" dirty="0" smtClean="0">
                <a:solidFill>
                  <a:srgbClr val="3D3D3D"/>
                </a:solidFill>
                <a:latin typeface="Courier New"/>
                <a:cs typeface="Courier New"/>
              </a:rPr>
              <a:t>A3 </a:t>
            </a:r>
            <a:r>
              <a:rPr sz="1100" b="1" spc="-80" dirty="0" smtClean="0">
                <a:solidFill>
                  <a:srgbClr val="3D3D3D"/>
                </a:solidFill>
                <a:latin typeface="Arial"/>
                <a:cs typeface="Arial"/>
              </a:rPr>
              <a:t>A4</a:t>
            </a:r>
            <a:endParaRPr sz="1100">
              <a:latin typeface="Arial"/>
              <a:cs typeface="Arial"/>
            </a:endParaRPr>
          </a:p>
          <a:p>
            <a:pPr marL="30480" marR="15240" indent="4445" algn="just">
              <a:lnSpc>
                <a:spcPct val="77200"/>
              </a:lnSpc>
              <a:spcBef>
                <a:spcPts val="165"/>
              </a:spcBef>
            </a:pPr>
            <a:r>
              <a:rPr sz="1100" b="1" spc="-80" dirty="0" smtClean="0">
                <a:solidFill>
                  <a:srgbClr val="242424"/>
                </a:solidFill>
                <a:latin typeface="Arial"/>
                <a:cs typeface="Arial"/>
              </a:rPr>
              <a:t>AS</a:t>
            </a:r>
            <a:r>
              <a:rPr sz="1100" b="1" spc="-35" dirty="0" smtClean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150" b="1" spc="-30" dirty="0" smtClean="0">
                <a:solidFill>
                  <a:srgbClr val="3D3D3D"/>
                </a:solidFill>
                <a:latin typeface="Arial"/>
                <a:cs typeface="Arial"/>
              </a:rPr>
              <a:t>A6</a:t>
            </a:r>
            <a:r>
              <a:rPr sz="1150" b="1" spc="-1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b="1" spc="-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A7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03936" y="5047742"/>
            <a:ext cx="33401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-2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150" b="1" i="1" spc="-14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150" b="1" i="1" spc="-145" dirty="0" smtClean="0">
                <a:solidFill>
                  <a:srgbClr val="565656"/>
                </a:solidFill>
                <a:latin typeface="Arial"/>
                <a:cs typeface="Arial"/>
              </a:rPr>
              <a:t>1M</a:t>
            </a:r>
            <a:endParaRPr sz="11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3683" y="5364988"/>
            <a:ext cx="1770380" cy="395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100" b="1" spc="-7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-10" dirty="0" smtClean="0">
                <a:solidFill>
                  <a:srgbClr val="3D3D3D"/>
                </a:solidFill>
                <a:latin typeface="Arial"/>
                <a:cs typeface="Arial"/>
              </a:rPr>
              <a:t>6L8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50" b="1" spc="-50" dirty="0" smtClean="0">
                <a:solidFill>
                  <a:srgbClr val="3D3D3D"/>
                </a:solidFill>
                <a:latin typeface="Arial"/>
                <a:cs typeface="Arial"/>
              </a:rPr>
              <a:t>WR</a:t>
            </a:r>
            <a:endParaRPr sz="11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74284" y="1082040"/>
            <a:ext cx="21844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45" dirty="0" smtClean="0">
                <a:solidFill>
                  <a:srgbClr val="3D3D3D"/>
                </a:solidFill>
                <a:latin typeface="Arial"/>
                <a:cs typeface="Arial"/>
              </a:rPr>
              <a:t>U</a:t>
            </a:r>
            <a:r>
              <a:rPr sz="1200" b="1" spc="2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668259" y="1143253"/>
            <a:ext cx="82486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114" dirty="0" smtClean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1150" b="1" spc="-65" dirty="0" smtClean="0">
                <a:solidFill>
                  <a:srgbClr val="565656"/>
                </a:solidFill>
                <a:latin typeface="Arial"/>
                <a:cs typeface="Arial"/>
              </a:rPr>
              <a:t>n</a:t>
            </a:r>
            <a:r>
              <a:rPr sz="1150" b="1" spc="-60" dirty="0" smtClean="0">
                <a:solidFill>
                  <a:srgbClr val="3D3D3D"/>
                </a:solidFill>
                <a:latin typeface="Arial"/>
                <a:cs typeface="Arial"/>
              </a:rPr>
              <a:t>alog</a:t>
            </a:r>
            <a:r>
              <a:rPr sz="1150" b="1" spc="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50" b="1" spc="-40" dirty="0" smtClean="0">
                <a:solidFill>
                  <a:srgbClr val="757575"/>
                </a:solidFill>
                <a:latin typeface="Arial"/>
                <a:cs typeface="Arial"/>
              </a:rPr>
              <a:t>i</a:t>
            </a:r>
            <a:r>
              <a:rPr sz="1150" b="1" spc="-100" dirty="0" smtClean="0">
                <a:solidFill>
                  <a:srgbClr val="3D3D3D"/>
                </a:solidFill>
                <a:latin typeface="Arial"/>
                <a:cs typeface="Arial"/>
              </a:rPr>
              <a:t>nput</a:t>
            </a:r>
            <a:endParaRPr sz="11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81091" y="1250188"/>
            <a:ext cx="17970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11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95" dirty="0" smtClean="0">
                <a:solidFill>
                  <a:srgbClr val="3D3D3D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60567" y="1300734"/>
            <a:ext cx="363855" cy="1958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34">
              <a:lnSpc>
                <a:spcPts val="1580"/>
              </a:lnSpc>
            </a:pPr>
            <a:r>
              <a:rPr sz="1350" b="1" spc="-90" dirty="0" smtClean="0">
                <a:solidFill>
                  <a:srgbClr val="3D3D3D"/>
                </a:solidFill>
                <a:latin typeface="Courier New"/>
                <a:cs typeface="Courier New"/>
              </a:rPr>
              <a:t>OBO</a:t>
            </a:r>
            <a:endParaRPr sz="1350">
              <a:latin typeface="Courier New"/>
              <a:cs typeface="Courier New"/>
            </a:endParaRPr>
          </a:p>
          <a:p>
            <a:pPr marL="26034">
              <a:lnSpc>
                <a:spcPts val="1055"/>
              </a:lnSpc>
            </a:pPr>
            <a:r>
              <a:rPr sz="1100" b="1" spc="18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100" b="1" spc="165" dirty="0" smtClean="0">
                <a:solidFill>
                  <a:srgbClr val="3D3D3D"/>
                </a:solidFill>
                <a:latin typeface="Arial"/>
                <a:cs typeface="Arial"/>
              </a:rPr>
              <a:t>6</a:t>
            </a:r>
            <a:r>
              <a:rPr sz="1100" b="1" spc="7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26034">
              <a:lnSpc>
                <a:spcPts val="1095"/>
              </a:lnSpc>
            </a:pPr>
            <a:r>
              <a:rPr sz="1100" b="1" spc="19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100" b="1" spc="90" dirty="0" smtClean="0">
                <a:solidFill>
                  <a:srgbClr val="3D3D3D"/>
                </a:solidFill>
                <a:latin typeface="Arial"/>
                <a:cs typeface="Arial"/>
              </a:rPr>
              <a:t>8</a:t>
            </a:r>
            <a:r>
              <a:rPr sz="1100" b="1" spc="120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26034">
              <a:lnSpc>
                <a:spcPts val="1210"/>
              </a:lnSpc>
            </a:pPr>
            <a:r>
              <a:rPr sz="1100" b="1" spc="130" dirty="0" smtClean="0">
                <a:solidFill>
                  <a:srgbClr val="3D3D3D"/>
                </a:solidFill>
                <a:latin typeface="Arial"/>
                <a:cs typeface="Arial"/>
              </a:rPr>
              <a:t>083</a:t>
            </a:r>
            <a:endParaRPr sz="1100">
              <a:latin typeface="Arial"/>
              <a:cs typeface="Arial"/>
            </a:endParaRPr>
          </a:p>
          <a:p>
            <a:pPr marL="26034">
              <a:lnSpc>
                <a:spcPts val="1095"/>
              </a:lnSpc>
            </a:pPr>
            <a:r>
              <a:rPr sz="1100" b="1" spc="19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100" b="1" spc="125" dirty="0" smtClean="0">
                <a:solidFill>
                  <a:srgbClr val="3D3D3D"/>
                </a:solidFill>
                <a:latin typeface="Arial"/>
                <a:cs typeface="Arial"/>
              </a:rPr>
              <a:t>8</a:t>
            </a:r>
            <a:r>
              <a:rPr sz="1100" b="1" spc="-40" dirty="0" smtClean="0">
                <a:solidFill>
                  <a:srgbClr val="565656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26034">
              <a:lnSpc>
                <a:spcPts val="1185"/>
              </a:lnSpc>
            </a:pPr>
            <a:r>
              <a:rPr sz="1100" b="1" spc="125" dirty="0" smtClean="0">
                <a:solidFill>
                  <a:srgbClr val="3D3D3D"/>
                </a:solidFill>
                <a:latin typeface="Arial"/>
                <a:cs typeface="Arial"/>
              </a:rPr>
              <a:t>065</a:t>
            </a:r>
            <a:endParaRPr sz="1100">
              <a:latin typeface="Arial"/>
              <a:cs typeface="Arial"/>
            </a:endParaRPr>
          </a:p>
          <a:p>
            <a:pPr marL="26034">
              <a:lnSpc>
                <a:spcPts val="1160"/>
              </a:lnSpc>
            </a:pPr>
            <a:r>
              <a:rPr sz="1200" b="1" spc="-60" dirty="0" smtClean="0">
                <a:solidFill>
                  <a:srgbClr val="3D3D3D"/>
                </a:solidFill>
                <a:latin typeface="Arial"/>
                <a:cs typeface="Arial"/>
              </a:rPr>
              <a:t>DB6</a:t>
            </a:r>
            <a:endParaRPr sz="1200">
              <a:latin typeface="Arial"/>
              <a:cs typeface="Arial"/>
            </a:endParaRPr>
          </a:p>
          <a:p>
            <a:pPr marL="26034">
              <a:lnSpc>
                <a:spcPts val="1200"/>
              </a:lnSpc>
            </a:pPr>
            <a:r>
              <a:rPr sz="1200" b="1" spc="-50" dirty="0" smtClean="0">
                <a:solidFill>
                  <a:srgbClr val="3D3D3D"/>
                </a:solidFill>
                <a:latin typeface="Arial"/>
                <a:cs typeface="Arial"/>
              </a:rPr>
              <a:t>DB7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12700" marR="12700" indent="8890">
              <a:lnSpc>
                <a:spcPct val="79600"/>
              </a:lnSpc>
            </a:pPr>
            <a:r>
              <a:rPr sz="1600" b="1" spc="-65" dirty="0" smtClean="0">
                <a:solidFill>
                  <a:srgbClr val="3D3D3D"/>
                </a:solidFill>
                <a:latin typeface="Arial"/>
                <a:cs typeface="Arial"/>
              </a:rPr>
              <a:t>cs</a:t>
            </a:r>
            <a:r>
              <a:rPr sz="1600" b="1" spc="-3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b="1" spc="-1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AD</a:t>
            </a:r>
            <a:r>
              <a:rPr sz="1250" b="1" spc="-4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300" b="1" spc="-1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WA</a:t>
            </a:r>
            <a:r>
              <a:rPr sz="1300" b="1" spc="-5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150" b="1" spc="-35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1150" b="1" spc="-40" dirty="0" smtClean="0">
                <a:solidFill>
                  <a:srgbClr val="3D3D3D"/>
                </a:solidFill>
                <a:latin typeface="Arial"/>
                <a:cs typeface="Arial"/>
              </a:rPr>
              <a:t>NTR</a:t>
            </a:r>
            <a:endParaRPr sz="11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52108" y="1332484"/>
            <a:ext cx="1778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45" dirty="0" smtClean="0">
                <a:solidFill>
                  <a:srgbClr val="3D3D3D"/>
                </a:solidFill>
                <a:latin typeface="Arial"/>
                <a:cs typeface="Arial"/>
              </a:rPr>
              <a:t>V</a:t>
            </a:r>
            <a:r>
              <a:rPr sz="1100" b="1" spc="95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950456" y="1237488"/>
            <a:ext cx="12446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1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171947" y="1391920"/>
            <a:ext cx="19812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65" dirty="0" smtClean="0">
                <a:solidFill>
                  <a:srgbClr val="565656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171947" y="1547367"/>
            <a:ext cx="19812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4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170" dirty="0" smtClean="0">
                <a:solidFill>
                  <a:srgbClr val="3D3D3D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171947" y="1689100"/>
            <a:ext cx="18542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0" dirty="0" smtClean="0">
                <a:solidFill>
                  <a:srgbClr val="3D3D3D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52108" y="1748535"/>
            <a:ext cx="27241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45" dirty="0" smtClean="0">
                <a:solidFill>
                  <a:srgbClr val="3D3D3D"/>
                </a:solidFill>
                <a:latin typeface="Arial"/>
                <a:cs typeface="Arial"/>
              </a:rPr>
              <a:t>V</a:t>
            </a:r>
            <a:r>
              <a:rPr sz="1100" b="1" spc="45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1100" b="1" spc="425" dirty="0" smtClean="0">
                <a:solidFill>
                  <a:srgbClr val="909090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950456" y="1675384"/>
            <a:ext cx="11557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95" dirty="0" smtClean="0">
                <a:solidFill>
                  <a:srgbClr val="565656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81091" y="1825497"/>
            <a:ext cx="17145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50" dirty="0" smtClean="0">
                <a:solidFill>
                  <a:srgbClr val="565656"/>
                </a:solidFill>
                <a:latin typeface="Times New Roman"/>
                <a:cs typeface="Times New Roman"/>
              </a:rPr>
              <a:t>t4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76520" y="1972564"/>
            <a:ext cx="18732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45" dirty="0" smtClean="0">
                <a:solidFill>
                  <a:srgbClr val="3D3D3D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87515" y="2048509"/>
            <a:ext cx="41592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30" dirty="0" smtClean="0">
                <a:solidFill>
                  <a:srgbClr val="3D3D3D"/>
                </a:solidFill>
                <a:latin typeface="Arial"/>
                <a:cs typeface="Arial"/>
              </a:rPr>
              <a:t>C</a:t>
            </a:r>
            <a:r>
              <a:rPr sz="1150" b="1" spc="-65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r>
              <a:rPr sz="1150" b="1" spc="-50" dirty="0" smtClean="0">
                <a:solidFill>
                  <a:srgbClr val="3D3D3D"/>
                </a:solidFill>
                <a:latin typeface="Arial"/>
                <a:cs typeface="Arial"/>
              </a:rPr>
              <a:t>KR</a:t>
            </a:r>
            <a:endParaRPr sz="11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881876" y="1967991"/>
            <a:ext cx="18288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4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45" dirty="0" smtClean="0">
                <a:solidFill>
                  <a:srgbClr val="3D3D3D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171947" y="2123440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4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120" dirty="0" smtClean="0">
                <a:solidFill>
                  <a:srgbClr val="3D3D3D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21590">
              <a:lnSpc>
                <a:spcPts val="1190"/>
              </a:lnSpc>
            </a:pPr>
            <a:r>
              <a:rPr sz="1100" b="1" spc="15" dirty="0" smtClean="0">
                <a:solidFill>
                  <a:srgbClr val="565656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595107" y="2138679"/>
            <a:ext cx="374650" cy="954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200" spc="-14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Ll</a:t>
            </a:r>
            <a:endParaRPr sz="62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950456" y="2405126"/>
            <a:ext cx="11430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1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45100" y="2566923"/>
            <a:ext cx="130175" cy="344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ts val="1290"/>
              </a:lnSpc>
            </a:pPr>
            <a:r>
              <a:rPr sz="1100" b="1" spc="14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350" b="1" spc="-65" dirty="0" smtClean="0">
                <a:solidFill>
                  <a:srgbClr val="3D3D3D"/>
                </a:solidFill>
                <a:latin typeface="Courier New"/>
                <a:cs typeface="Courier New"/>
              </a:rPr>
              <a:t>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255511" y="2375550"/>
            <a:ext cx="448309" cy="8870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41605" algn="r">
              <a:lnSpc>
                <a:spcPct val="162700"/>
              </a:lnSpc>
            </a:pPr>
            <a:r>
              <a:rPr sz="1200" b="1" spc="-85" dirty="0" smtClean="0">
                <a:solidFill>
                  <a:srgbClr val="3D3D3D"/>
                </a:solidFill>
                <a:latin typeface="Arial"/>
                <a:cs typeface="Arial"/>
              </a:rPr>
              <a:t>CU&lt;</a:t>
            </a:r>
            <a:r>
              <a:rPr sz="1200" b="1" spc="-3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00" b="1" spc="10" dirty="0" smtClean="0">
                <a:solidFill>
                  <a:srgbClr val="3D3D3D"/>
                </a:solidFill>
                <a:latin typeface="Arial"/>
                <a:cs typeface="Arial"/>
              </a:rPr>
              <a:t>VREF</a:t>
            </a:r>
            <a:r>
              <a:rPr sz="1100" b="1" spc="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50" b="1" spc="-145" dirty="0" smtClean="0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r>
              <a:rPr sz="1250" b="1" spc="-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G</a:t>
            </a:r>
            <a:r>
              <a:rPr sz="1250" b="1" spc="-114" dirty="0" smtClean="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sz="1250" b="1" spc="-65" dirty="0" smtClean="0">
                <a:solidFill>
                  <a:srgbClr val="3D3D3D"/>
                </a:solidFill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462020" y="2585465"/>
            <a:ext cx="287655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25" dirty="0" smtClean="0">
                <a:solidFill>
                  <a:srgbClr val="3D3D3D"/>
                </a:solidFill>
                <a:latin typeface="Courier New"/>
                <a:cs typeface="Courier New"/>
              </a:rPr>
              <a:t>U</a:t>
            </a:r>
            <a:r>
              <a:rPr sz="1350" b="1" spc="-165" dirty="0" smtClean="0">
                <a:solidFill>
                  <a:srgbClr val="565656"/>
                </a:solidFill>
                <a:latin typeface="Courier New"/>
                <a:cs typeface="Courier New"/>
              </a:rPr>
              <a:t>2</a:t>
            </a:r>
            <a:r>
              <a:rPr sz="1350" b="1" spc="-190" dirty="0" smtClean="0">
                <a:solidFill>
                  <a:srgbClr val="3D3D3D"/>
                </a:solidFill>
                <a:latin typeface="Courier New"/>
                <a:cs typeface="Courier New"/>
              </a:rPr>
              <a:t>A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452876" y="2790952"/>
            <a:ext cx="62103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40" dirty="0" smtClean="0">
                <a:solidFill>
                  <a:srgbClr val="3D3D3D"/>
                </a:solidFill>
                <a:latin typeface="Arial"/>
                <a:cs typeface="Arial"/>
              </a:rPr>
              <a:t>7</a:t>
            </a:r>
            <a:r>
              <a:rPr sz="1100" b="1" spc="25" dirty="0" smtClean="0">
                <a:solidFill>
                  <a:srgbClr val="3D3D3D"/>
                </a:solidFill>
                <a:latin typeface="Arial"/>
                <a:cs typeface="Arial"/>
              </a:rPr>
              <a:t>4</a:t>
            </a:r>
            <a:r>
              <a:rPr sz="1100" b="1" spc="0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r>
              <a:rPr sz="1100" b="1" spc="20" dirty="0" smtClean="0">
                <a:solidFill>
                  <a:srgbClr val="3D3D3D"/>
                </a:solidFill>
                <a:latin typeface="Arial"/>
                <a:cs typeface="Arial"/>
              </a:rPr>
              <a:t>S1</a:t>
            </a:r>
            <a:r>
              <a:rPr sz="1100" b="1" spc="-5" dirty="0" smtClean="0">
                <a:solidFill>
                  <a:srgbClr val="3D3D3D"/>
                </a:solidFill>
                <a:latin typeface="Arial"/>
                <a:cs typeface="Arial"/>
              </a:rPr>
              <a:t>2</a:t>
            </a:r>
            <a:r>
              <a:rPr sz="1100" b="1" spc="75" dirty="0" smtClean="0">
                <a:solidFill>
                  <a:srgbClr val="565656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50456" y="2689605"/>
            <a:ext cx="11938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1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9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205988" y="2900679"/>
            <a:ext cx="1033144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81940" algn="l"/>
                <a:tab pos="931544" algn="l"/>
              </a:tabLst>
            </a:pPr>
            <a:r>
              <a:rPr sz="1250" b="1" spc="1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3	</a:t>
            </a:r>
            <a:r>
              <a:rPr sz="2000" spc="2325" dirty="0" smtClean="0">
                <a:solidFill>
                  <a:srgbClr val="3D3D3D"/>
                </a:solidFill>
                <a:latin typeface="Arial"/>
                <a:cs typeface="Arial"/>
              </a:rPr>
              <a:t>/	</a:t>
            </a:r>
            <a:r>
              <a:rPr sz="1650" b="1" spc="127" baseline="2525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endParaRPr sz="1650" baseline="2525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54244" y="2857753"/>
            <a:ext cx="11048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90" dirty="0" smtClean="0">
                <a:solidFill>
                  <a:srgbClr val="3D3D3D"/>
                </a:solidFill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245100" y="2995929"/>
            <a:ext cx="11430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955028" y="2945891"/>
            <a:ext cx="107314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95" dirty="0" smtClean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41411" y="2992628"/>
            <a:ext cx="297815" cy="662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300" spc="940" dirty="0" smtClean="0">
                <a:solidFill>
                  <a:srgbClr val="3D3D3D"/>
                </a:solidFill>
                <a:latin typeface="Arial"/>
                <a:cs typeface="Arial"/>
              </a:rPr>
              <a:t>f</a:t>
            </a:r>
            <a:endParaRPr sz="43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821171" y="3295650"/>
            <a:ext cx="63436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25" dirty="0" smtClean="0">
                <a:solidFill>
                  <a:srgbClr val="3D3D3D"/>
                </a:solidFill>
                <a:latin typeface="Arial"/>
                <a:cs typeface="Arial"/>
              </a:rPr>
              <a:t>ADC0804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750055" y="3505961"/>
            <a:ext cx="9715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2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97227" y="3416554"/>
            <a:ext cx="142875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spc="6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endParaRPr sz="30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008123" y="3749294"/>
            <a:ext cx="1676400" cy="232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14984" algn="l"/>
                <a:tab pos="1663064" algn="l"/>
              </a:tabLst>
            </a:pPr>
            <a:r>
              <a:rPr sz="1725" b="1" spc="-254" baseline="-16908" dirty="0" smtClean="0">
                <a:solidFill>
                  <a:srgbClr val="565656"/>
                </a:solidFill>
                <a:latin typeface="Arial"/>
                <a:cs typeface="Arial"/>
              </a:rPr>
              <a:t>11 </a:t>
            </a:r>
            <a:r>
              <a:rPr sz="1725" b="1" spc="-112" baseline="-16908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100" b="1" u="sng" spc="-5" dirty="0" smtClean="0">
                <a:solidFill>
                  <a:srgbClr val="242424"/>
                </a:solidFill>
                <a:latin typeface="Arial"/>
                <a:cs typeface="Arial"/>
              </a:rPr>
              <a:t> 	</a:t>
            </a:r>
            <a:r>
              <a:rPr sz="1100" b="1" u="sng" spc="170" dirty="0" smtClean="0">
                <a:solidFill>
                  <a:srgbClr val="242424"/>
                </a:solidFill>
                <a:latin typeface="Arial"/>
                <a:cs typeface="Arial"/>
              </a:rPr>
              <a:t>01</a:t>
            </a:r>
            <a:r>
              <a:rPr sz="1100" b="1" u="sng" spc="-5" dirty="0" smtClean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100" b="1" u="sng" spc="-20" dirty="0" smtClean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900" b="1" u="sng" spc="505" dirty="0" smtClean="0">
                <a:solidFill>
                  <a:srgbClr val="242424"/>
                </a:solidFill>
                <a:latin typeface="Times New Roman"/>
                <a:cs typeface="Times New Roman"/>
              </a:rPr>
              <a:t>h</a:t>
            </a:r>
            <a:r>
              <a:rPr sz="900" b="1" u="sng" spc="-10" dirty="0" smtClean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100" b="1" u="sng" spc="-20" dirty="0" smtClean="0">
                <a:solidFill>
                  <a:srgbClr val="565656"/>
                </a:solidFill>
                <a:latin typeface="Arial"/>
                <a:cs typeface="Arial"/>
              </a:rPr>
              <a:t>19</a:t>
            </a:r>
            <a:r>
              <a:rPr sz="1100" b="1" u="sng" spc="-5" dirty="0" smtClean="0">
                <a:solidFill>
                  <a:srgbClr val="565656"/>
                </a:solidFill>
                <a:latin typeface="Arial"/>
                <a:cs typeface="Arial"/>
              </a:rPr>
              <a:t> 	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311643" y="3730244"/>
            <a:ext cx="15684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55" dirty="0" smtClean="0">
                <a:solidFill>
                  <a:srgbClr val="565656"/>
                </a:solidFill>
                <a:latin typeface="Times New Roman"/>
                <a:cs typeface="Times New Roman"/>
              </a:rPr>
              <a:t>......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692655" y="3874516"/>
            <a:ext cx="1143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85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008123" y="3941317"/>
            <a:ext cx="157480" cy="105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375"/>
              </a:lnSpc>
            </a:pPr>
            <a:r>
              <a:rPr sz="1150" b="1" spc="-35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50" b="1" spc="55" dirty="0" smtClean="0">
                <a:solidFill>
                  <a:srgbClr val="3D3D3D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  <a:p>
            <a:pPr marL="17145">
              <a:lnSpc>
                <a:spcPts val="1115"/>
              </a:lnSpc>
            </a:pPr>
            <a:r>
              <a:rPr sz="1150" b="1" spc="-39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150" b="1" spc="105" dirty="0" smtClean="0">
                <a:solidFill>
                  <a:srgbClr val="565656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  <a:p>
            <a:pPr marL="21590">
              <a:lnSpc>
                <a:spcPts val="1120"/>
              </a:lnSpc>
            </a:pPr>
            <a:r>
              <a:rPr sz="1150" b="1" spc="-220" dirty="0" smtClean="0">
                <a:solidFill>
                  <a:srgbClr val="3D3D3D"/>
                </a:solidFill>
                <a:latin typeface="Arial"/>
                <a:cs typeface="Arial"/>
              </a:rPr>
              <a:t>14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150" b="1" spc="-45" dirty="0" smtClean="0">
                <a:solidFill>
                  <a:srgbClr val="565656"/>
                </a:solidFill>
                <a:latin typeface="Arial"/>
                <a:cs typeface="Arial"/>
              </a:rPr>
              <a:t>IS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50" b="1" spc="-80" dirty="0" smtClean="0">
                <a:solidFill>
                  <a:srgbClr val="3D3D3D"/>
                </a:solidFill>
                <a:latin typeface="Arial"/>
                <a:cs typeface="Arial"/>
              </a:rPr>
              <a:t>16</a:t>
            </a:r>
            <a:endParaRPr sz="1050">
              <a:latin typeface="Arial"/>
              <a:cs typeface="Arial"/>
            </a:endParaRPr>
          </a:p>
          <a:p>
            <a:pPr marL="17145">
              <a:lnSpc>
                <a:spcPts val="1150"/>
              </a:lnSpc>
            </a:pPr>
            <a:r>
              <a:rPr sz="1150" b="1" spc="-150" dirty="0" smtClean="0">
                <a:solidFill>
                  <a:srgbClr val="3D3D3D"/>
                </a:solidFill>
                <a:latin typeface="Arial"/>
                <a:cs typeface="Arial"/>
              </a:rPr>
              <a:t>17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sz="1100" b="1" spc="-33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95" dirty="0" smtClean="0">
                <a:solidFill>
                  <a:srgbClr val="3D3D3D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515616" y="3889247"/>
            <a:ext cx="6013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210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100" b="1" spc="85" dirty="0" smtClean="0">
                <a:solidFill>
                  <a:srgbClr val="565656"/>
                </a:solidFill>
                <a:latin typeface="Arial"/>
                <a:cs typeface="Arial"/>
              </a:rPr>
              <a:t>2 </a:t>
            </a:r>
            <a:r>
              <a:rPr sz="1100" b="1" spc="-1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200" b="1" spc="-2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c:::</a:t>
            </a:r>
            <a:r>
              <a:rPr sz="1200" b="1" spc="-10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100" b="1" spc="-8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00" b="1" spc="140" dirty="0" smtClean="0">
                <a:solidFill>
                  <a:srgbClr val="3D3D3D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430516" y="3808729"/>
            <a:ext cx="102235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85" dirty="0" smtClean="0">
                <a:solidFill>
                  <a:srgbClr val="565656"/>
                </a:solidFill>
                <a:latin typeface="Arial"/>
                <a:cs typeface="Arial"/>
              </a:rPr>
              <a:t>-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692655" y="4014470"/>
            <a:ext cx="11557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1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515616" y="4021328"/>
            <a:ext cx="746125" cy="305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175" dirty="0" smtClean="0">
                <a:solidFill>
                  <a:srgbClr val="3D3D3D"/>
                </a:solidFill>
                <a:latin typeface="Times New Roman"/>
                <a:cs typeface="Times New Roman"/>
              </a:rPr>
              <a:t>03 </a:t>
            </a:r>
            <a:r>
              <a:rPr sz="1250" b="1" spc="-105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600" spc="220" dirty="0" smtClean="0">
                <a:solidFill>
                  <a:srgbClr val="3D3D3D"/>
                </a:solidFill>
                <a:latin typeface="Arial"/>
                <a:cs typeface="Arial"/>
              </a:rPr>
              <a:t>h</a:t>
            </a:r>
            <a:r>
              <a:rPr sz="1575" b="1" spc="-67" baseline="-2645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575" b="1" spc="179" baseline="-26455" dirty="0" smtClean="0">
                <a:solidFill>
                  <a:srgbClr val="3D3D3D"/>
                </a:solidFill>
                <a:latin typeface="Arial"/>
                <a:cs typeface="Arial"/>
              </a:rPr>
              <a:t>6</a:t>
            </a:r>
            <a:r>
              <a:rPr sz="1600" spc="290" dirty="0" smtClean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88083" y="4164329"/>
            <a:ext cx="10858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688083" y="4302505"/>
            <a:ext cx="11493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1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15616" y="4235957"/>
            <a:ext cx="78105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2160" dirty="0" smtClean="0">
                <a:solidFill>
                  <a:srgbClr val="3D3D3D"/>
                </a:solidFill>
                <a:latin typeface="Courier New"/>
                <a:cs typeface="Courier New"/>
              </a:rPr>
              <a:t>04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692655" y="4450588"/>
            <a:ext cx="11430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85" dirty="0" smtClean="0">
                <a:solidFill>
                  <a:srgbClr val="3D3D3D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515616" y="4404867"/>
            <a:ext cx="74993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2235" dirty="0" smtClean="0">
                <a:solidFill>
                  <a:srgbClr val="3D3D3D"/>
                </a:solidFill>
                <a:latin typeface="Arial"/>
                <a:cs typeface="Arial"/>
              </a:rPr>
              <a:t>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688083" y="4595114"/>
            <a:ext cx="121285" cy="337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sz="1150" b="1" spc="114" dirty="0" smtClean="0">
                <a:solidFill>
                  <a:srgbClr val="3D3D3D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  <a:p>
            <a:pPr marL="17145">
              <a:lnSpc>
                <a:spcPts val="1350"/>
              </a:lnSpc>
            </a:pPr>
            <a:r>
              <a:rPr sz="1500" b="1" spc="-195" dirty="0" smtClean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511044" y="4569459"/>
            <a:ext cx="22923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85" dirty="0" smtClean="0">
                <a:solidFill>
                  <a:srgbClr val="3D3D3D"/>
                </a:solidFill>
                <a:latin typeface="Arial"/>
                <a:cs typeface="Arial"/>
              </a:rPr>
              <a:t>06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515616" y="4609338"/>
            <a:ext cx="73406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15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07 </a:t>
            </a:r>
            <a:r>
              <a:rPr sz="1250" b="1" spc="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650" spc="150" dirty="0" smtClean="0">
                <a:solidFill>
                  <a:srgbClr val="3D3D3D"/>
                </a:solidFill>
                <a:latin typeface="Times New Roman"/>
                <a:cs typeface="Times New Roman"/>
              </a:rPr>
              <a:t>P:*-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688083" y="4895850"/>
            <a:ext cx="120014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55" dirty="0" smtClean="0">
                <a:solidFill>
                  <a:srgbClr val="3D3D3D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511044" y="4731004"/>
            <a:ext cx="770255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175" dirty="0" smtClean="0">
                <a:solidFill>
                  <a:srgbClr val="242424"/>
                </a:solidFill>
                <a:latin typeface="Arial"/>
                <a:cs typeface="Arial"/>
              </a:rPr>
              <a:t>08 </a:t>
            </a:r>
            <a:r>
              <a:rPr sz="1100" b="1" spc="40" dirty="0" smtClean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700" spc="450" dirty="0" smtClean="0">
                <a:solidFill>
                  <a:srgbClr val="3D3D3D"/>
                </a:solidFill>
                <a:latin typeface="Arial"/>
                <a:cs typeface="Arial"/>
              </a:rPr>
              <a:t>plL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624075" y="5033009"/>
            <a:ext cx="17399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 smtClean="0">
                <a:solidFill>
                  <a:srgbClr val="3D3D3D"/>
                </a:solidFill>
                <a:latin typeface="Arial"/>
                <a:cs typeface="Arial"/>
              </a:rPr>
              <a:t>11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012695" y="4960873"/>
            <a:ext cx="227965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355"/>
              </a:lnSpc>
            </a:pPr>
            <a:r>
              <a:rPr sz="1150" b="1" spc="-39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150" b="1" spc="100" dirty="0" smtClean="0">
                <a:solidFill>
                  <a:srgbClr val="3D3D3D"/>
                </a:solidFill>
                <a:latin typeface="Arial"/>
                <a:cs typeface="Arial"/>
              </a:rPr>
              <a:t>9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sz="1150" b="1" spc="-110" dirty="0" smtClean="0">
                <a:solidFill>
                  <a:srgbClr val="565656"/>
                </a:solidFill>
                <a:latin typeface="Arial"/>
                <a:cs typeface="Arial"/>
              </a:rPr>
              <a:t>110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43164" y="2419858"/>
            <a:ext cx="18796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2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250" b="1" spc="-200" dirty="0" smtClean="0">
                <a:solidFill>
                  <a:srgbClr val="3D3D3D"/>
                </a:solidFill>
                <a:latin typeface="Arial"/>
                <a:cs typeface="Arial"/>
              </a:rPr>
              <a:t>K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134604" y="3131058"/>
            <a:ext cx="52959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 smtClean="0">
                <a:solidFill>
                  <a:srgbClr val="565656"/>
                </a:solidFill>
                <a:latin typeface="Arial"/>
                <a:cs typeface="Arial"/>
              </a:rPr>
              <a:t>.</a:t>
            </a:r>
            <a:r>
              <a:rPr sz="1050" b="1" spc="90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050" b="1" spc="6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050" b="1" spc="10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050" b="1" spc="-8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050" b="1" spc="75" dirty="0" smtClean="0">
                <a:solidFill>
                  <a:srgbClr val="565656"/>
                </a:solidFill>
                <a:latin typeface="Arial"/>
                <a:cs typeface="Arial"/>
              </a:rPr>
              <a:t>uF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42424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Usi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-14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C080</a:t>
            </a:r>
            <a:r>
              <a:rPr sz="4000" b="1" spc="-25" dirty="0" smtClean="0">
                <a:latin typeface="Arial"/>
                <a:cs typeface="Arial"/>
              </a:rPr>
              <a:t>4</a:t>
            </a:r>
            <a:r>
              <a:rPr sz="4000" b="1" spc="3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40" dirty="0" smtClean="0">
                <a:latin typeface="Arial"/>
                <a:cs typeface="Arial"/>
              </a:rPr>
              <a:t>DA</a:t>
            </a:r>
            <a:r>
              <a:rPr sz="4000" b="1" spc="-30" dirty="0" smtClean="0">
                <a:latin typeface="Arial"/>
                <a:cs typeface="Arial"/>
              </a:rPr>
              <a:t>C0830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73465" cy="39579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ADC</a:t>
            </a:r>
            <a:r>
              <a:rPr sz="3200" spc="-5" dirty="0" smtClean="0">
                <a:latin typeface="Arial"/>
                <a:cs typeface="Arial"/>
              </a:rPr>
              <a:t>0804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DAC</a:t>
            </a:r>
            <a:r>
              <a:rPr sz="3200" spc="-5" dirty="0" smtClean="0">
                <a:latin typeface="Arial"/>
                <a:cs typeface="Arial"/>
              </a:rPr>
              <a:t>083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io 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39814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ynth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 h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15" dirty="0" smtClean="0">
                <a:latin typeface="Arial"/>
                <a:cs typeface="Arial"/>
              </a:rPr>
              <a:t>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ech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but 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ity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oor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8318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ity sp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ech,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 can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AD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dio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store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yback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DAC</a:t>
            </a:r>
            <a:r>
              <a:rPr sz="3200" spc="-10" dirty="0" smtClean="0">
                <a:latin typeface="Arial"/>
                <a:cs typeface="Arial"/>
              </a:rPr>
              <a:t>083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0900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1–5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0" dirty="0" smtClean="0">
                <a:latin typeface="Arial"/>
                <a:cs typeface="Arial"/>
              </a:rPr>
              <a:t> 0700</a:t>
            </a:r>
            <a:r>
              <a:rPr sz="3200" spc="0" dirty="0" smtClean="0">
                <a:latin typeface="Arial"/>
                <a:cs typeface="Arial"/>
              </a:rPr>
              <a:t>H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070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354695" cy="3081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DAC</a:t>
            </a:r>
            <a:r>
              <a:rPr sz="3200" spc="-10" dirty="0" smtClean="0">
                <a:latin typeface="Arial"/>
                <a:cs typeface="Arial"/>
              </a:rPr>
              <a:t>083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70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7874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orts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ank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such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8086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15" dirty="0" smtClean="0">
                <a:latin typeface="Arial"/>
                <a:cs typeface="Arial"/>
              </a:rPr>
              <a:t>80386</a:t>
            </a:r>
            <a:r>
              <a:rPr sz="2800" spc="-25" dirty="0" smtClean="0">
                <a:latin typeface="Arial"/>
                <a:cs typeface="Arial"/>
              </a:rPr>
              <a:t>SX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1–30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-second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rst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59" y="914400"/>
            <a:ext cx="1453896" cy="172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1708" y="2971800"/>
            <a:ext cx="864108" cy="1403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788" y="3547871"/>
            <a:ext cx="1147572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0007" y="4105655"/>
            <a:ext cx="891540" cy="320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7127" y="4521708"/>
            <a:ext cx="1074420" cy="1403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1535" y="1755648"/>
            <a:ext cx="1554480" cy="804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2926079"/>
            <a:ext cx="1339596" cy="40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9211" y="1691639"/>
            <a:ext cx="521208" cy="521208"/>
          </a:xfrm>
          <a:custGeom>
            <a:avLst/>
            <a:gdLst/>
            <a:ahLst/>
            <a:cxnLst/>
            <a:rect l="l" t="t" r="r" b="b"/>
            <a:pathLst>
              <a:path w="521208" h="521208">
                <a:moveTo>
                  <a:pt x="0" y="0"/>
                </a:moveTo>
                <a:lnTo>
                  <a:pt x="521208" y="0"/>
                </a:lnTo>
                <a:lnTo>
                  <a:pt x="521208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4617" y="2500883"/>
            <a:ext cx="0" cy="553212"/>
          </a:xfrm>
          <a:custGeom>
            <a:avLst/>
            <a:gdLst/>
            <a:ahLst/>
            <a:cxnLst/>
            <a:rect l="l" t="t" r="r" b="b"/>
            <a:pathLst>
              <a:path h="553212">
                <a:moveTo>
                  <a:pt x="0" y="553212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3239" y="1728216"/>
            <a:ext cx="128015" cy="1266443"/>
          </a:xfrm>
          <a:custGeom>
            <a:avLst/>
            <a:gdLst/>
            <a:ahLst/>
            <a:cxnLst/>
            <a:rect l="l" t="t" r="r" b="b"/>
            <a:pathLst>
              <a:path w="128015" h="1266443">
                <a:moveTo>
                  <a:pt x="0" y="0"/>
                </a:moveTo>
                <a:lnTo>
                  <a:pt x="128015" y="0"/>
                </a:lnTo>
                <a:lnTo>
                  <a:pt x="128015" y="1266443"/>
                </a:lnTo>
                <a:lnTo>
                  <a:pt x="0" y="1266443"/>
                </a:lnTo>
                <a:lnTo>
                  <a:pt x="0" y="0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0015" y="1803654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4380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3167" y="2007107"/>
            <a:ext cx="681228" cy="0"/>
          </a:xfrm>
          <a:custGeom>
            <a:avLst/>
            <a:gdLst/>
            <a:ahLst/>
            <a:cxnLst/>
            <a:rect l="l" t="t" r="r" b="b"/>
            <a:pathLst>
              <a:path w="681228">
                <a:moveTo>
                  <a:pt x="0" y="0"/>
                </a:moveTo>
                <a:lnTo>
                  <a:pt x="681228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3167" y="2132838"/>
            <a:ext cx="681228" cy="0"/>
          </a:xfrm>
          <a:custGeom>
            <a:avLst/>
            <a:gdLst/>
            <a:ahLst/>
            <a:cxnLst/>
            <a:rect l="l" t="t" r="r" b="b"/>
            <a:pathLst>
              <a:path w="681228">
                <a:moveTo>
                  <a:pt x="0" y="0"/>
                </a:moveTo>
                <a:lnTo>
                  <a:pt x="681228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1728" y="2521457"/>
            <a:ext cx="772668" cy="0"/>
          </a:xfrm>
          <a:custGeom>
            <a:avLst/>
            <a:gdLst/>
            <a:ahLst/>
            <a:cxnLst/>
            <a:rect l="l" t="t" r="r" b="b"/>
            <a:pathLst>
              <a:path w="772668">
                <a:moveTo>
                  <a:pt x="0" y="0"/>
                </a:moveTo>
                <a:lnTo>
                  <a:pt x="772668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1355" y="3017520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1548" y="4969764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3657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3952" y="1371600"/>
            <a:ext cx="0" cy="566927"/>
          </a:xfrm>
          <a:custGeom>
            <a:avLst/>
            <a:gdLst/>
            <a:ahLst/>
            <a:cxnLst/>
            <a:rect l="l" t="t" r="r" b="b"/>
            <a:pathLst>
              <a:path h="566927">
                <a:moveTo>
                  <a:pt x="0" y="566927"/>
                </a:moveTo>
                <a:lnTo>
                  <a:pt x="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3267" y="1629917"/>
            <a:ext cx="918972" cy="0"/>
          </a:xfrm>
          <a:custGeom>
            <a:avLst/>
            <a:gdLst/>
            <a:ahLst/>
            <a:cxnLst/>
            <a:rect l="l" t="t" r="r" b="b"/>
            <a:pathLst>
              <a:path w="918972">
                <a:moveTo>
                  <a:pt x="0" y="0"/>
                </a:moveTo>
                <a:lnTo>
                  <a:pt x="918972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5344" y="3012948"/>
            <a:ext cx="0" cy="470915"/>
          </a:xfrm>
          <a:custGeom>
            <a:avLst/>
            <a:gdLst/>
            <a:ahLst/>
            <a:cxnLst/>
            <a:rect l="l" t="t" r="r" b="b"/>
            <a:pathLst>
              <a:path h="470915">
                <a:moveTo>
                  <a:pt x="0" y="470915"/>
                </a:moveTo>
                <a:lnTo>
                  <a:pt x="0" y="0"/>
                </a:lnTo>
              </a:path>
            </a:pathLst>
          </a:custGeom>
          <a:ln w="4572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1708" y="3271265"/>
            <a:ext cx="443483" cy="0"/>
          </a:xfrm>
          <a:custGeom>
            <a:avLst/>
            <a:gdLst/>
            <a:ahLst/>
            <a:cxnLst/>
            <a:rect l="l" t="t" r="r" b="b"/>
            <a:pathLst>
              <a:path w="443483">
                <a:moveTo>
                  <a:pt x="0" y="0"/>
                </a:moveTo>
                <a:lnTo>
                  <a:pt x="443483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9996" y="348386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3340" y="3493008"/>
            <a:ext cx="64008" cy="0"/>
          </a:xfrm>
          <a:custGeom>
            <a:avLst/>
            <a:gdLst/>
            <a:ahLst/>
            <a:cxnLst/>
            <a:rect l="l" t="t" r="r" b="b"/>
            <a:pathLst>
              <a:path w="64008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3657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9996" y="3543300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72484" y="3650741"/>
            <a:ext cx="128015" cy="0"/>
          </a:xfrm>
          <a:custGeom>
            <a:avLst/>
            <a:gdLst/>
            <a:ahLst/>
            <a:cxnLst/>
            <a:rect l="l" t="t" r="r" b="b"/>
            <a:pathLst>
              <a:path w="128015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68496" y="3813047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2855" y="3008376"/>
            <a:ext cx="0" cy="905256"/>
          </a:xfrm>
          <a:custGeom>
            <a:avLst/>
            <a:gdLst/>
            <a:ahLst/>
            <a:cxnLst/>
            <a:rect l="l" t="t" r="r" b="b"/>
            <a:pathLst>
              <a:path h="905256">
                <a:moveTo>
                  <a:pt x="0" y="905256"/>
                </a:moveTo>
                <a:lnTo>
                  <a:pt x="0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55847" y="3831335"/>
            <a:ext cx="557784" cy="0"/>
          </a:xfrm>
          <a:custGeom>
            <a:avLst/>
            <a:gdLst/>
            <a:ahLst/>
            <a:cxnLst/>
            <a:rect l="l" t="t" r="r" b="b"/>
            <a:pathLst>
              <a:path w="557784">
                <a:moveTo>
                  <a:pt x="0" y="0"/>
                </a:moveTo>
                <a:lnTo>
                  <a:pt x="557784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90771" y="3813047"/>
            <a:ext cx="100583" cy="0"/>
          </a:xfrm>
          <a:custGeom>
            <a:avLst/>
            <a:gdLst/>
            <a:ahLst/>
            <a:cxnLst/>
            <a:rect l="l" t="t" r="r" b="b"/>
            <a:pathLst>
              <a:path w="100583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95928" y="3008376"/>
            <a:ext cx="0" cy="868679"/>
          </a:xfrm>
          <a:custGeom>
            <a:avLst/>
            <a:gdLst/>
            <a:ahLst/>
            <a:cxnLst/>
            <a:rect l="l" t="t" r="r" b="b"/>
            <a:pathLst>
              <a:path h="868679">
                <a:moveTo>
                  <a:pt x="0" y="868679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2544" y="3835908"/>
            <a:ext cx="164591" cy="0"/>
          </a:xfrm>
          <a:custGeom>
            <a:avLst/>
            <a:gdLst/>
            <a:ahLst/>
            <a:cxnLst/>
            <a:rect l="l" t="t" r="r" b="b"/>
            <a:pathLst>
              <a:path w="164591">
                <a:moveTo>
                  <a:pt x="0" y="0"/>
                </a:moveTo>
                <a:lnTo>
                  <a:pt x="164591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58284" y="3835908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3641" y="377647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6332" y="4085082"/>
            <a:ext cx="393192" cy="0"/>
          </a:xfrm>
          <a:custGeom>
            <a:avLst/>
            <a:gdLst/>
            <a:ahLst/>
            <a:cxnLst/>
            <a:rect l="l" t="t" r="r" b="b"/>
            <a:pathLst>
              <a:path w="393192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3250" y="4091940"/>
            <a:ext cx="0" cy="96012"/>
          </a:xfrm>
          <a:custGeom>
            <a:avLst/>
            <a:gdLst/>
            <a:ahLst/>
            <a:cxnLst/>
            <a:rect l="l" t="t" r="r" b="b"/>
            <a:pathLst>
              <a:path h="96012">
                <a:moveTo>
                  <a:pt x="0" y="96012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8900" y="4087367"/>
            <a:ext cx="0" cy="626364"/>
          </a:xfrm>
          <a:custGeom>
            <a:avLst/>
            <a:gdLst/>
            <a:ahLst/>
            <a:cxnLst/>
            <a:rect l="l" t="t" r="r" b="b"/>
            <a:pathLst>
              <a:path h="626364">
                <a:moveTo>
                  <a:pt x="0" y="626364"/>
                </a:moveTo>
                <a:lnTo>
                  <a:pt x="0" y="0"/>
                </a:lnTo>
              </a:path>
            </a:pathLst>
          </a:custGeom>
          <a:ln w="4572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99816" y="4151376"/>
            <a:ext cx="0" cy="169163"/>
          </a:xfrm>
          <a:custGeom>
            <a:avLst/>
            <a:gdLst/>
            <a:ahLst/>
            <a:cxnLst/>
            <a:rect l="l" t="t" r="r" b="b"/>
            <a:pathLst>
              <a:path h="169163">
                <a:moveTo>
                  <a:pt x="0" y="169163"/>
                </a:moveTo>
                <a:lnTo>
                  <a:pt x="0" y="0"/>
                </a:lnTo>
              </a:path>
            </a:pathLst>
          </a:custGeom>
          <a:ln w="5943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9523" y="4217670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72383" y="4297679"/>
            <a:ext cx="64008" cy="64008"/>
          </a:xfrm>
          <a:custGeom>
            <a:avLst/>
            <a:gdLst/>
            <a:ahLst/>
            <a:cxnLst/>
            <a:rect l="l" t="t" r="r" b="b"/>
            <a:pathLst>
              <a:path w="64008" h="64008">
                <a:moveTo>
                  <a:pt x="0" y="0"/>
                </a:moveTo>
                <a:lnTo>
                  <a:pt x="64008" y="0"/>
                </a:lnTo>
                <a:lnTo>
                  <a:pt x="64008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99816" y="4343400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5486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04388" y="4485132"/>
            <a:ext cx="0" cy="146303"/>
          </a:xfrm>
          <a:custGeom>
            <a:avLst/>
            <a:gdLst/>
            <a:ahLst/>
            <a:cxnLst/>
            <a:rect l="l" t="t" r="r" b="b"/>
            <a:pathLst>
              <a:path h="146303">
                <a:moveTo>
                  <a:pt x="0" y="146303"/>
                </a:moveTo>
                <a:lnTo>
                  <a:pt x="0" y="0"/>
                </a:lnTo>
              </a:path>
            </a:pathLst>
          </a:custGeom>
          <a:ln w="6400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04388" y="4626864"/>
            <a:ext cx="0" cy="86868"/>
          </a:xfrm>
          <a:custGeom>
            <a:avLst/>
            <a:gdLst/>
            <a:ahLst/>
            <a:cxnLst/>
            <a:rect l="l" t="t" r="r" b="b"/>
            <a:pathLst>
              <a:path h="86868">
                <a:moveTo>
                  <a:pt x="0" y="8686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79908" y="134365"/>
            <a:ext cx="811530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11-56 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circuit</a:t>
            </a:r>
            <a:r>
              <a:rPr sz="175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stores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speech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plays</a:t>
            </a:r>
            <a:r>
              <a:rPr sz="1750" b="1" spc="1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it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back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through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speaker.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92371" y="2923032"/>
            <a:ext cx="11493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spc="-130" dirty="0" smtClean="0">
                <a:solidFill>
                  <a:srgbClr val="4D4D4D"/>
                </a:solidFill>
                <a:latin typeface="Times New Roman"/>
                <a:cs typeface="Times New Roman"/>
              </a:rPr>
              <a:t>1.111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55011" y="2938017"/>
            <a:ext cx="291465" cy="67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980"/>
              </a:lnSpc>
            </a:pPr>
            <a:r>
              <a:rPr sz="2750" b="1" spc="1330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r>
              <a:rPr sz="2550" b="1" spc="1240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endParaRPr sz="25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33520" y="2543047"/>
            <a:ext cx="193040" cy="967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735" dirty="0" smtClean="0">
                <a:solidFill>
                  <a:srgbClr val="4D4D4D"/>
                </a:solidFill>
                <a:latin typeface="Arial"/>
                <a:cs typeface="Arial"/>
              </a:rPr>
              <a:t>=</a:t>
            </a:r>
            <a:r>
              <a:rPr sz="8250" spc="-825" baseline="-9595" dirty="0" smtClean="0">
                <a:solidFill>
                  <a:srgbClr val="4D4D4D"/>
                </a:solidFill>
                <a:latin typeface="Times New Roman"/>
                <a:cs typeface="Times New Roman"/>
              </a:rPr>
              <a:t>-</a:t>
            </a:r>
            <a:endParaRPr sz="8250" baseline="-9595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03852" y="2877311"/>
            <a:ext cx="13144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215" dirty="0" smtClean="0">
                <a:solidFill>
                  <a:srgbClr val="4D4D4D"/>
                </a:solidFill>
                <a:latin typeface="Arial"/>
                <a:cs typeface="Arial"/>
              </a:rPr>
              <a:t>.,..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33520" y="3244341"/>
            <a:ext cx="18542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1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30700" y="3332734"/>
            <a:ext cx="201930" cy="111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b="1" spc="-140" dirty="0" smtClean="0">
                <a:solidFill>
                  <a:srgbClr val="5E5E5E"/>
                </a:solidFill>
                <a:latin typeface="Times New Roman"/>
                <a:cs typeface="Times New Roman"/>
              </a:rPr>
              <a:t>CIJGIII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28947" y="3423157"/>
            <a:ext cx="511175" cy="459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25" spc="2677" baseline="-16548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750" b="1" i="1" spc="245" dirty="0" smtClean="0">
                <a:solidFill>
                  <a:srgbClr val="4D4D4D"/>
                </a:solidFill>
                <a:latin typeface="Times New Roman"/>
                <a:cs typeface="Times New Roman"/>
              </a:rPr>
              <a:t>wq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85564" y="3532885"/>
            <a:ext cx="153670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b="1" spc="5" dirty="0" smtClean="0">
                <a:solidFill>
                  <a:srgbClr val="4D4D4D"/>
                </a:solidFill>
                <a:latin typeface="Arial"/>
                <a:cs typeface="Arial"/>
              </a:rPr>
              <a:t>QIC</a:t>
            </a:r>
            <a:endParaRPr sz="5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33520" y="3610102"/>
            <a:ext cx="522605" cy="348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607" baseline="-14814" dirty="0" smtClean="0">
                <a:solidFill>
                  <a:srgbClr val="4D4D4D"/>
                </a:solidFill>
                <a:latin typeface="Courier New"/>
                <a:cs typeface="Courier New"/>
              </a:rPr>
              <a:t>.,"</a:t>
            </a:r>
            <a:r>
              <a:rPr sz="2250" spc="-179" baseline="-14814" dirty="0" smtClean="0">
                <a:solidFill>
                  <a:srgbClr val="4D4D4D"/>
                </a:solidFill>
                <a:latin typeface="Courier New"/>
                <a:cs typeface="Courier New"/>
              </a:rPr>
              <a:t> </a:t>
            </a:r>
            <a:r>
              <a:rPr sz="1850" spc="-55" dirty="0" smtClean="0">
                <a:solidFill>
                  <a:srgbClr val="4D4D4D"/>
                </a:solidFill>
                <a:latin typeface="Times New Roman"/>
                <a:cs typeface="Times New Roman"/>
              </a:rPr>
              <a:t>...,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19086" y="4030726"/>
            <a:ext cx="133985" cy="288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25" b="1" spc="-577" baseline="80808" dirty="0" smtClean="0">
                <a:solidFill>
                  <a:srgbClr val="4D4D4D"/>
                </a:solidFill>
                <a:latin typeface="Times New Roman"/>
                <a:cs typeface="Times New Roman"/>
              </a:rPr>
              <a:t>1</a:t>
            </a:r>
            <a:r>
              <a:rPr sz="2775" spc="-697" baseline="10510" dirty="0" smtClean="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sz="1700" spc="-229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1700" spc="-425" dirty="0" smtClean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r>
              <a:rPr sz="825" b="1" spc="-434" baseline="80808" dirty="0" smtClean="0">
                <a:solidFill>
                  <a:srgbClr val="4D4D4D"/>
                </a:solidFill>
                <a:latin typeface="Times New Roman"/>
                <a:cs typeface="Times New Roman"/>
              </a:rPr>
              <a:t>0</a:t>
            </a:r>
            <a:r>
              <a:rPr sz="2775" spc="-547" baseline="10510" dirty="0" smtClean="0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sz="1700" spc="-229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32151" y="4181602"/>
            <a:ext cx="11747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225" dirty="0" smtClean="0">
                <a:solidFill>
                  <a:srgbClr val="3A3A3A"/>
                </a:solidFill>
                <a:latin typeface="Times New Roman"/>
                <a:cs typeface="Times New Roman"/>
              </a:rPr>
              <a:t>...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27579" y="4410709"/>
            <a:ext cx="123825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b="1" spc="315" dirty="0" smtClean="0">
                <a:solidFill>
                  <a:srgbClr val="3A3A3A"/>
                </a:solidFill>
                <a:latin typeface="Arial"/>
                <a:cs typeface="Arial"/>
              </a:rPr>
              <a:t>M</a:t>
            </a:r>
            <a:endParaRPr sz="5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19320" y="4312920"/>
            <a:ext cx="46926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 smtClean="0">
                <a:solidFill>
                  <a:srgbClr val="4D4D4D"/>
                </a:solidFill>
                <a:latin typeface="Arial"/>
                <a:cs typeface="Arial"/>
              </a:rPr>
              <a:t>..-.a.-</a:t>
            </a:r>
            <a:endParaRPr sz="1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18435" y="4575809"/>
            <a:ext cx="15176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5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06388" y="1089914"/>
            <a:ext cx="13906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-140" dirty="0" smtClean="0">
                <a:solidFill>
                  <a:srgbClr val="4D4D4D"/>
                </a:solidFill>
                <a:latin typeface="Times New Roman"/>
                <a:cs typeface="Times New Roman"/>
              </a:rPr>
              <a:t>,.,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A3A3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84565" cy="3716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READS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25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YS,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lays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WORDS.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3784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chosen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204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les 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accept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 sou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55940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8086</a:t>
            </a:r>
            <a:r>
              <a:rPr sz="3200" spc="0" dirty="0" smtClean="0">
                <a:latin typeface="Arial"/>
                <a:cs typeface="Arial"/>
              </a:rPr>
              <a:t>-Cor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ypes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ns: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9334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exter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 or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25844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ixed 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stri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80286</a:t>
            </a:r>
            <a:r>
              <a:rPr sz="3200" spc="0" dirty="0" smtClean="0">
                <a:latin typeface="Arial"/>
                <a:cs typeface="Arial"/>
              </a:rPr>
              <a:t>-Pe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) INSB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8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907655" cy="4008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635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 or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xter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ixed,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string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TSB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OUTS</a:t>
            </a:r>
            <a:r>
              <a:rPr sz="3200" spc="-18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fixed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var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stri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 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DX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46109" cy="352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57340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Isol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ca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 uses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spac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fre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Isol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OUT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-processo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175"/>
            <a:ext cx="834580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</a:t>
            </a:r>
            <a:r>
              <a:rPr sz="1800" b="1" spc="0" dirty="0" smtClean="0">
                <a:latin typeface="Arial"/>
                <a:cs typeface="Arial"/>
              </a:rPr>
              <a:t>3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sic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terface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strati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itch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 N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te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74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-5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24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e-</a:t>
            </a:r>
            <a:r>
              <a:rPr sz="1800" spc="0" dirty="0" smtClean="0">
                <a:latin typeface="Arial"/>
                <a:cs typeface="Arial"/>
              </a:rPr>
              <a:t>state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fer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c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pp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the s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itch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ta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ta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8592" y="914400"/>
            <a:ext cx="57658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01659" cy="352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 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70240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968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All 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us 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48018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ilt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 sep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ure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xecuti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OUT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1403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26035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Han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shaking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synchro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izing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few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icati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dsh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55626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itch- 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933055" cy="352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5715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-A0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fixed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var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8 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ab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80705" cy="4483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00" indent="-349250">
              <a:lnSpc>
                <a:spcPct val="100000"/>
              </a:lnSpc>
              <a:tabLst>
                <a:tab pos="361315" algn="l"/>
              </a:tabLst>
            </a:pPr>
            <a:r>
              <a:rPr sz="3200" dirty="0" smtClean="0">
                <a:solidFill>
                  <a:srgbClr val="0D4000"/>
                </a:solidFill>
                <a:latin typeface="Arial"/>
                <a:cs typeface="Arial"/>
              </a:rPr>
              <a:t>•	</a:t>
            </a:r>
            <a:r>
              <a:rPr sz="3200" dirty="0" smtClean="0">
                <a:latin typeface="Arial"/>
                <a:cs typeface="Arial"/>
              </a:rPr>
              <a:t>Beca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8086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-5" dirty="0" smtClean="0">
                <a:latin typeface="Arial"/>
                <a:cs typeface="Arial"/>
              </a:rPr>
              <a:t>6/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-5" dirty="0" smtClean="0">
                <a:latin typeface="Arial"/>
                <a:cs typeface="Arial"/>
              </a:rPr>
              <a:t>6SX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-sized 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nks,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44386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us,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 sep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 stro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 lower)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write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46109" cy="4972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much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like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vari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nstr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fixed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6891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ral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(PIA)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(gro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0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67700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s: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), str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),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bi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I</a:t>
            </a:r>
            <a:r>
              <a:rPr sz="3200" spc="-15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 (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39497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8086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MHz,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insert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w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it 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fast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34671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LCD displ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ir a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disp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ays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-CI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 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20709" cy="4984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236854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erval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ary-cod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cimal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(BCD).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233045" indent="-34925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six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es: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969644" lvl="1" indent="-608965">
              <a:lnSpc>
                <a:spcPct val="100000"/>
              </a:lnSpc>
              <a:buFont typeface="Arial"/>
              <a:buAutoNum type="arabicParenBoth" startAt="2"/>
              <a:tabLst>
                <a:tab pos="969644" algn="l"/>
              </a:tabLst>
            </a:pPr>
            <a:r>
              <a:rPr sz="3200" spc="0" dirty="0" smtClean="0">
                <a:latin typeface="Arial"/>
                <a:cs typeface="Arial"/>
              </a:rPr>
              <a:t>retri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stab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ltivi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969644" lvl="1" indent="-608330">
              <a:lnSpc>
                <a:spcPct val="100000"/>
              </a:lnSpc>
              <a:buFont typeface="Arial"/>
              <a:buAutoNum type="arabicParenBoth" startAt="2"/>
              <a:tabLst>
                <a:tab pos="969644" algn="l"/>
              </a:tabLst>
            </a:pP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squ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-wave</a:t>
            </a:r>
            <a:endParaRPr sz="3200">
              <a:latin typeface="Arial"/>
              <a:cs typeface="Arial"/>
            </a:endParaRPr>
          </a:p>
          <a:p>
            <a:pPr marL="361315" marR="127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-tri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 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rdwar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-tri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 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01025" cy="5073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5715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rogramm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 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receivi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smitti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asynchron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 serial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8"/>
              </a:spcBef>
              <a:buClr>
                <a:srgbClr val="0D4000"/>
              </a:buClr>
              <a:buFont typeface="Arial"/>
              <a:buChar char="•"/>
            </a:pPr>
            <a:endParaRPr sz="850"/>
          </a:p>
          <a:p>
            <a:pPr marL="361315" marR="12700" indent="-349250">
              <a:lnSpc>
                <a:spcPts val="384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verts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1.0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5"/>
              </a:spcBef>
              <a:buClr>
                <a:srgbClr val="0D4000"/>
              </a:buClr>
              <a:buFont typeface="Arial"/>
              <a:buChar char="•"/>
            </a:pPr>
            <a:endParaRPr sz="700"/>
          </a:p>
          <a:p>
            <a:pPr marL="361315" marR="417195" indent="-349250">
              <a:lnSpc>
                <a:spcPct val="981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080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-di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conv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verts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al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wit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5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85455" cy="970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35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4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switches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copy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645525" cy="411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890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circuit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1–3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ammab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2133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Sixte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aced 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rly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200" b="1" spc="-130" dirty="0" smtClean="0">
                <a:latin typeface="Arial"/>
                <a:cs typeface="Arial"/>
              </a:rPr>
              <a:t>T</a:t>
            </a:r>
            <a:r>
              <a:rPr sz="4200" b="1" spc="-150" dirty="0" smtClean="0">
                <a:latin typeface="Arial"/>
                <a:cs typeface="Arial"/>
              </a:rPr>
              <a:t>h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Basic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Out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100" dirty="0" smtClean="0">
                <a:latin typeface="Arial"/>
                <a:cs typeface="Arial"/>
              </a:rPr>
              <a:t>ut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50" dirty="0" smtClean="0">
                <a:latin typeface="Arial"/>
                <a:cs typeface="Arial"/>
              </a:rPr>
              <a:t>I</a:t>
            </a:r>
            <a:r>
              <a:rPr sz="4200" b="1" spc="-105" dirty="0" smtClean="0">
                <a:latin typeface="Arial"/>
                <a:cs typeface="Arial"/>
              </a:rPr>
              <a:t>nterface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57285" cy="5045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67995" algn="l"/>
              </a:tabLst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eives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proces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usually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some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27889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like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dev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ten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uilt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-emitti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diodes (LEDs)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set of</a:t>
            </a:r>
            <a:r>
              <a:rPr sz="3200" spc="-10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498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 stores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so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LEDs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9935" y="1069847"/>
            <a:ext cx="2912364" cy="190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6703" y="3108960"/>
            <a:ext cx="210312" cy="804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7994" y="4526279"/>
            <a:ext cx="0" cy="1161288"/>
          </a:xfrm>
          <a:custGeom>
            <a:avLst/>
            <a:gdLst/>
            <a:ahLst/>
            <a:cxnLst/>
            <a:rect l="l" t="t" r="r" b="b"/>
            <a:pathLst>
              <a:path h="1161288">
                <a:moveTo>
                  <a:pt x="0" y="1161288"/>
                </a:moveTo>
                <a:lnTo>
                  <a:pt x="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9090" y="2221992"/>
            <a:ext cx="0" cy="1956815"/>
          </a:xfrm>
          <a:custGeom>
            <a:avLst/>
            <a:gdLst/>
            <a:ahLst/>
            <a:cxnLst/>
            <a:rect l="l" t="t" r="r" b="b"/>
            <a:pathLst>
              <a:path h="1956815">
                <a:moveTo>
                  <a:pt x="0" y="1956815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2803" y="2953511"/>
            <a:ext cx="0" cy="452627"/>
          </a:xfrm>
          <a:custGeom>
            <a:avLst/>
            <a:gdLst/>
            <a:ahLst/>
            <a:cxnLst/>
            <a:rect l="l" t="t" r="r" b="b"/>
            <a:pathLst>
              <a:path h="452627">
                <a:moveTo>
                  <a:pt x="0" y="452627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8565" y="2953511"/>
            <a:ext cx="0" cy="1097279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1097279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1184" y="2958083"/>
            <a:ext cx="0" cy="955548"/>
          </a:xfrm>
          <a:custGeom>
            <a:avLst/>
            <a:gdLst/>
            <a:ahLst/>
            <a:cxnLst/>
            <a:rect l="l" t="t" r="r" b="b"/>
            <a:pathLst>
              <a:path h="955548">
                <a:moveTo>
                  <a:pt x="0" y="955548"/>
                </a:moveTo>
                <a:lnTo>
                  <a:pt x="0" y="0"/>
                </a:lnTo>
              </a:path>
            </a:pathLst>
          </a:custGeom>
          <a:ln w="2743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9803" y="2958083"/>
            <a:ext cx="0" cy="841248"/>
          </a:xfrm>
          <a:custGeom>
            <a:avLst/>
            <a:gdLst/>
            <a:ahLst/>
            <a:cxnLst/>
            <a:rect l="l" t="t" r="r" b="b"/>
            <a:pathLst>
              <a:path h="841248">
                <a:moveTo>
                  <a:pt x="0" y="841248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1565" y="2953511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708660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1041" y="2235707"/>
            <a:ext cx="0" cy="1307592"/>
          </a:xfrm>
          <a:custGeom>
            <a:avLst/>
            <a:gdLst/>
            <a:ahLst/>
            <a:cxnLst/>
            <a:rect l="l" t="t" r="r" b="b"/>
            <a:pathLst>
              <a:path h="1307592">
                <a:moveTo>
                  <a:pt x="0" y="1307592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3300" y="3271265"/>
            <a:ext cx="3291840" cy="0"/>
          </a:xfrm>
          <a:custGeom>
            <a:avLst/>
            <a:gdLst/>
            <a:ahLst/>
            <a:cxnLst/>
            <a:rect l="l" t="t" r="r" b="b"/>
            <a:pathLst>
              <a:path w="3291840">
                <a:moveTo>
                  <a:pt x="0" y="0"/>
                </a:moveTo>
                <a:lnTo>
                  <a:pt x="329184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8728" y="3399282"/>
            <a:ext cx="2903220" cy="0"/>
          </a:xfrm>
          <a:custGeom>
            <a:avLst/>
            <a:gdLst/>
            <a:ahLst/>
            <a:cxnLst/>
            <a:rect l="l" t="t" r="r" b="b"/>
            <a:pathLst>
              <a:path w="2903220">
                <a:moveTo>
                  <a:pt x="0" y="0"/>
                </a:moveTo>
                <a:lnTo>
                  <a:pt x="290322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3300" y="3529584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2743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8728" y="3655314"/>
            <a:ext cx="2139696" cy="0"/>
          </a:xfrm>
          <a:custGeom>
            <a:avLst/>
            <a:gdLst/>
            <a:ahLst/>
            <a:cxnLst/>
            <a:rect l="l" t="t" r="r" b="b"/>
            <a:pathLst>
              <a:path w="2139696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3300" y="3787902"/>
            <a:ext cx="1751076" cy="0"/>
          </a:xfrm>
          <a:custGeom>
            <a:avLst/>
            <a:gdLst/>
            <a:ahLst/>
            <a:cxnLst/>
            <a:rect l="l" t="t" r="r" b="b"/>
            <a:pathLst>
              <a:path w="1751076">
                <a:moveTo>
                  <a:pt x="0" y="0"/>
                </a:moveTo>
                <a:lnTo>
                  <a:pt x="1751076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8708" y="3906773"/>
            <a:ext cx="1536191" cy="0"/>
          </a:xfrm>
          <a:custGeom>
            <a:avLst/>
            <a:gdLst/>
            <a:ahLst/>
            <a:cxnLst/>
            <a:rect l="l" t="t" r="r" b="b"/>
            <a:pathLst>
              <a:path w="1536191">
                <a:moveTo>
                  <a:pt x="0" y="0"/>
                </a:moveTo>
                <a:lnTo>
                  <a:pt x="1536191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8708" y="4039361"/>
            <a:ext cx="1152143" cy="0"/>
          </a:xfrm>
          <a:custGeom>
            <a:avLst/>
            <a:gdLst/>
            <a:ahLst/>
            <a:cxnLst/>
            <a:rect l="l" t="t" r="r" b="b"/>
            <a:pathLst>
              <a:path w="1152143">
                <a:moveTo>
                  <a:pt x="0" y="0"/>
                </a:moveTo>
                <a:lnTo>
                  <a:pt x="1152143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8708" y="4167378"/>
            <a:ext cx="777239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39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15183" y="3129533"/>
            <a:ext cx="745236" cy="0"/>
          </a:xfrm>
          <a:custGeom>
            <a:avLst/>
            <a:gdLst/>
            <a:ahLst/>
            <a:cxnLst/>
            <a:rect l="l" t="t" r="r" b="b"/>
            <a:pathLst>
              <a:path w="745236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3955" y="3319271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4317" y="3154679"/>
            <a:ext cx="0" cy="681228"/>
          </a:xfrm>
          <a:custGeom>
            <a:avLst/>
            <a:gdLst/>
            <a:ahLst/>
            <a:cxnLst/>
            <a:rect l="l" t="t" r="r" b="b"/>
            <a:pathLst>
              <a:path h="681228">
                <a:moveTo>
                  <a:pt x="0" y="681228"/>
                </a:moveTo>
                <a:lnTo>
                  <a:pt x="0" y="0"/>
                </a:lnTo>
              </a:path>
            </a:pathLst>
          </a:custGeom>
          <a:ln w="3200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600" y="331927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2042" y="3122676"/>
            <a:ext cx="0" cy="1554479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33955" y="3429000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600" y="342900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3955" y="3561588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4600" y="356158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2743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9172" y="3694176"/>
            <a:ext cx="109727" cy="0"/>
          </a:xfrm>
          <a:custGeom>
            <a:avLst/>
            <a:gdLst/>
            <a:ahLst/>
            <a:cxnLst/>
            <a:rect l="l" t="t" r="r" b="b"/>
            <a:pathLst>
              <a:path w="109727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2888" y="3817620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144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0027" y="392963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23744" y="4071365"/>
            <a:ext cx="105156" cy="0"/>
          </a:xfrm>
          <a:custGeom>
            <a:avLst/>
            <a:gdLst/>
            <a:ahLst/>
            <a:cxnLst/>
            <a:rect l="l" t="t" r="r" b="b"/>
            <a:pathLst>
              <a:path w="105156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49423" y="4167378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3955" y="4462271"/>
            <a:ext cx="612648" cy="0"/>
          </a:xfrm>
          <a:custGeom>
            <a:avLst/>
            <a:gdLst/>
            <a:ahLst/>
            <a:cxnLst/>
            <a:rect l="l" t="t" r="r" b="b"/>
            <a:pathLst>
              <a:path w="612648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31135" y="4528565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3955" y="4457700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760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15183" y="4663440"/>
            <a:ext cx="777240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2743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79908" y="134365"/>
            <a:ext cx="7628890" cy="961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11-4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basic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output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interface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connected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set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LED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displays.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R="2096770" algn="r">
              <a:lnSpc>
                <a:spcPct val="100000"/>
              </a:lnSpc>
            </a:pPr>
            <a:r>
              <a:rPr sz="1800" b="1" i="1" spc="-100" dirty="0" smtClean="0">
                <a:solidFill>
                  <a:srgbClr val="494949"/>
                </a:solidFill>
                <a:latin typeface="Times New Roman"/>
                <a:cs typeface="Times New Roman"/>
              </a:rPr>
              <a:t>vee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39060" y="2957321"/>
            <a:ext cx="20129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20" dirty="0" smtClean="0">
                <a:solidFill>
                  <a:srgbClr val="494949"/>
                </a:solidFill>
                <a:latin typeface="Arial"/>
                <a:cs typeface="Arial"/>
              </a:rPr>
              <a:t>U1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39544" y="3185921"/>
            <a:ext cx="139065" cy="312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35"/>
              </a:lnSpc>
            </a:pPr>
            <a:r>
              <a:rPr sz="1050" b="1" spc="305" dirty="0" smtClean="0">
                <a:solidFill>
                  <a:srgbClr val="494949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6034">
              <a:lnSpc>
                <a:spcPts val="1230"/>
              </a:lnSpc>
            </a:pPr>
            <a:r>
              <a:rPr sz="1350" b="1" spc="-75" dirty="0" smtClean="0">
                <a:solidFill>
                  <a:srgbClr val="494949"/>
                </a:solidFill>
                <a:latin typeface="Times New Roman"/>
                <a:cs typeface="Times New Roman"/>
              </a:rPr>
              <a:t>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12211" y="3135884"/>
            <a:ext cx="589915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tabLst>
                <a:tab pos="396240" algn="l"/>
              </a:tabLst>
            </a:pPr>
            <a:r>
              <a:rPr sz="1950" b="1" spc="-202" baseline="2136" dirty="0" smtClean="0">
                <a:solidFill>
                  <a:srgbClr val="343434"/>
                </a:solidFill>
                <a:latin typeface="Courier New"/>
                <a:cs typeface="Courier New"/>
              </a:rPr>
              <a:t>DO	</a:t>
            </a:r>
            <a:r>
              <a:rPr sz="1300" b="1" spc="5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075"/>
              </a:lnSpc>
              <a:tabLst>
                <a:tab pos="396240" algn="l"/>
              </a:tabLst>
            </a:pPr>
            <a:r>
              <a:rPr sz="1650" b="1" spc="322" baseline="2525" dirty="0" smtClean="0">
                <a:solidFill>
                  <a:srgbClr val="343434"/>
                </a:solidFill>
                <a:latin typeface="Arial"/>
                <a:cs typeface="Arial"/>
              </a:rPr>
              <a:t>0</a:t>
            </a:r>
            <a:r>
              <a:rPr sz="1650" b="1" spc="-75" baseline="2525" dirty="0" smtClean="0">
                <a:solidFill>
                  <a:srgbClr val="5D5D5D"/>
                </a:solidFill>
                <a:latin typeface="Arial"/>
                <a:cs typeface="Arial"/>
              </a:rPr>
              <a:t>1	</a:t>
            </a:r>
            <a:r>
              <a:rPr sz="1050" b="1" i="1" spc="75" dirty="0" smtClean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050" b="1" i="1" spc="5" dirty="0" smtClean="0">
                <a:solidFill>
                  <a:srgbClr val="5D5D5D"/>
                </a:solidFill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71548" y="3448303"/>
            <a:ext cx="990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295" dirty="0" smtClean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12211" y="3387344"/>
            <a:ext cx="59118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96240" algn="l"/>
              </a:tabLst>
            </a:pPr>
            <a:r>
              <a:rPr sz="1650" b="1" spc="89" baseline="2525" dirty="0" smtClean="0">
                <a:solidFill>
                  <a:srgbClr val="343434"/>
                </a:solidFill>
                <a:latin typeface="Arial"/>
                <a:cs typeface="Arial"/>
              </a:rPr>
              <a:t>02	</a:t>
            </a:r>
            <a:r>
              <a:rPr sz="1300" b="1" spc="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53260" y="3534664"/>
            <a:ext cx="1022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0" dirty="0" smtClean="0">
                <a:solidFill>
                  <a:srgbClr val="5D5D5D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12211" y="3532632"/>
            <a:ext cx="59436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96240" algn="l"/>
              </a:tabLst>
            </a:pPr>
            <a:r>
              <a:rPr sz="1650" b="1" spc="89" baseline="2525" dirty="0" smtClean="0">
                <a:solidFill>
                  <a:srgbClr val="343434"/>
                </a:solidFill>
                <a:latin typeface="Arial"/>
                <a:cs typeface="Arial"/>
              </a:rPr>
              <a:t>03	</a:t>
            </a:r>
            <a:r>
              <a:rPr sz="1200" b="1" spc="125" dirty="0" smtClean="0">
                <a:solidFill>
                  <a:srgbClr val="343434"/>
                </a:solidFill>
                <a:latin typeface="Times New Roman"/>
                <a:cs typeface="Times New Roman"/>
              </a:rPr>
              <a:t>03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12211" y="3656076"/>
            <a:ext cx="601980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96240" algn="l"/>
              </a:tabLst>
            </a:pPr>
            <a:r>
              <a:rPr sz="1200" b="1" dirty="0" smtClean="0">
                <a:solidFill>
                  <a:srgbClr val="343434"/>
                </a:solidFill>
                <a:latin typeface="Courier New"/>
                <a:cs typeface="Courier New"/>
              </a:rPr>
              <a:t>04	</a:t>
            </a:r>
            <a:r>
              <a:rPr sz="1200" b="1" spc="35" dirty="0" smtClean="0">
                <a:solidFill>
                  <a:srgbClr val="343434"/>
                </a:solidFill>
                <a:latin typeface="Courier New"/>
                <a:cs typeface="Courier New"/>
              </a:rPr>
              <a:t>04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48688" y="3819652"/>
            <a:ext cx="122555" cy="440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</a:pPr>
            <a:r>
              <a:rPr sz="1100" b="1" spc="-35" dirty="0" smtClean="0">
                <a:solidFill>
                  <a:srgbClr val="494949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 marL="17145">
              <a:lnSpc>
                <a:spcPts val="925"/>
              </a:lnSpc>
            </a:pPr>
            <a:r>
              <a:rPr sz="1050" b="1" spc="35" dirty="0" smtClean="0">
                <a:solidFill>
                  <a:srgbClr val="5D5D5D"/>
                </a:solidFill>
                <a:latin typeface="Arial"/>
                <a:cs typeface="Arial"/>
              </a:rPr>
              <a:t>u</a:t>
            </a:r>
            <a:endParaRPr sz="1050">
              <a:latin typeface="Arial"/>
              <a:cs typeface="Arial"/>
            </a:endParaRPr>
          </a:p>
          <a:p>
            <a:pPr marL="17145">
              <a:lnSpc>
                <a:spcPts val="1150"/>
              </a:lnSpc>
            </a:pPr>
            <a:r>
              <a:rPr sz="1250" b="1" spc="130" dirty="0" smtClean="0">
                <a:solidFill>
                  <a:srgbClr val="5D5D5D"/>
                </a:solidFill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12211" y="3733292"/>
            <a:ext cx="602615" cy="886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05"/>
              </a:lnSpc>
              <a:tabLst>
                <a:tab pos="396240" algn="l"/>
              </a:tabLst>
            </a:pPr>
            <a:r>
              <a:rPr sz="1300" b="1" spc="-125" dirty="0" smtClean="0">
                <a:solidFill>
                  <a:srgbClr val="343434"/>
                </a:solidFill>
                <a:latin typeface="Courier New"/>
                <a:cs typeface="Courier New"/>
              </a:rPr>
              <a:t>OS	</a:t>
            </a:r>
            <a:r>
              <a:rPr sz="2400" b="1" spc="7" baseline="1736" dirty="0" smtClean="0">
                <a:solidFill>
                  <a:srgbClr val="343434"/>
                </a:solidFill>
                <a:latin typeface="Times New Roman"/>
                <a:cs typeface="Times New Roman"/>
              </a:rPr>
              <a:t>as</a:t>
            </a:r>
            <a:endParaRPr sz="2400" baseline="1736">
              <a:latin typeface="Times New Roman"/>
              <a:cs typeface="Times New Roman"/>
            </a:endParaRPr>
          </a:p>
          <a:p>
            <a:pPr marL="396240" indent="-384175">
              <a:lnSpc>
                <a:spcPts val="950"/>
              </a:lnSpc>
              <a:buClr>
                <a:srgbClr val="343434"/>
              </a:buClr>
              <a:buFont typeface="Courier New"/>
              <a:buAutoNum type="arabicPlain" startAt="6"/>
              <a:tabLst>
                <a:tab pos="396240" algn="l"/>
              </a:tabLst>
            </a:pPr>
            <a:r>
              <a:rPr sz="1200" b="1" spc="20" dirty="0" smtClean="0">
                <a:solidFill>
                  <a:srgbClr val="343434"/>
                </a:solidFill>
                <a:latin typeface="Courier New"/>
                <a:cs typeface="Courier New"/>
              </a:rPr>
              <a:t>06</a:t>
            </a:r>
            <a:endParaRPr sz="1200">
              <a:latin typeface="Courier New"/>
              <a:cs typeface="Courier New"/>
            </a:endParaRPr>
          </a:p>
          <a:p>
            <a:pPr marL="396240" indent="-384175">
              <a:lnSpc>
                <a:spcPts val="1065"/>
              </a:lnSpc>
              <a:buClr>
                <a:srgbClr val="343434"/>
              </a:buClr>
              <a:buFont typeface="Courier New"/>
              <a:buAutoNum type="arabicPlain" startAt="6"/>
              <a:tabLst>
                <a:tab pos="396240" algn="l"/>
              </a:tabLst>
            </a:pPr>
            <a:r>
              <a:rPr sz="1200" b="1" spc="65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00" b="1" spc="5" dirty="0" smtClean="0">
                <a:solidFill>
                  <a:srgbClr val="5D5D5D"/>
                </a:solidFill>
                <a:latin typeface="Courier New"/>
                <a:cs typeface="Courier New"/>
              </a:rPr>
              <a:t>7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875"/>
              </a:lnSpc>
              <a:spcBef>
                <a:spcPts val="175"/>
              </a:spcBef>
            </a:pPr>
            <a:r>
              <a:rPr sz="1600" b="1" spc="5" dirty="0" smtClean="0">
                <a:solidFill>
                  <a:srgbClr val="343434"/>
                </a:solidFill>
                <a:latin typeface="Times New Roman"/>
                <a:cs typeface="Times New Roman"/>
              </a:rPr>
              <a:t>oc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</a:pPr>
            <a:r>
              <a:rPr sz="1050" b="1" spc="-80" dirty="0" smtClean="0">
                <a:solidFill>
                  <a:srgbClr val="343434"/>
                </a:solidFill>
                <a:latin typeface="Arial"/>
                <a:cs typeface="Arial"/>
              </a:rPr>
              <a:t>CLK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71064" y="4679950"/>
            <a:ext cx="63119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20" dirty="0" smtClean="0">
                <a:solidFill>
                  <a:srgbClr val="494949"/>
                </a:solidFill>
                <a:latin typeface="Arial"/>
                <a:cs typeface="Arial"/>
              </a:rPr>
              <a:t>74ALS374</a:t>
            </a:r>
            <a:endParaRPr sz="9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21255" y="4718050"/>
            <a:ext cx="15113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465" dirty="0" smtClean="0">
                <a:solidFill>
                  <a:srgbClr val="5D5D5D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04135" y="5776467"/>
            <a:ext cx="27432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 smtClean="0">
                <a:solidFill>
                  <a:srgbClr val="494949"/>
                </a:solidFill>
                <a:latin typeface="Arial"/>
                <a:cs typeface="Arial"/>
              </a:rPr>
              <a:t>SEt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19035" y="2024634"/>
            <a:ext cx="2571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20" dirty="0" smtClean="0">
                <a:solidFill>
                  <a:srgbClr val="494949"/>
                </a:solidFill>
                <a:latin typeface="Arial"/>
                <a:cs typeface="Arial"/>
              </a:rPr>
              <a:t>330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94949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65365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eca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215" y="765302"/>
            <a:ext cx="7953375" cy="959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84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</a:t>
            </a:r>
            <a:r>
              <a:rPr sz="3200" spc="-35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1.0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350" spc="-95" dirty="0" smtClean="0">
                <a:latin typeface="Arial"/>
                <a:cs typeface="Arial"/>
              </a:rPr>
              <a:t>µ</a:t>
            </a:r>
            <a:r>
              <a:rPr sz="3200" spc="-95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810639"/>
            <a:ext cx="8663940" cy="4166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ewer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wou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umi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OUT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EAX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via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OUT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activ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xt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 marL="355600" marR="18796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 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LEDs.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6361" y="3449573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Ha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ds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aking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43595" cy="5131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accept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slower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4478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han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sh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ki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g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poll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nchro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izes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h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char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cters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seco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(CPS).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down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match</a:t>
            </a:r>
            <a:endParaRPr sz="2800">
              <a:latin typeface="Arial"/>
              <a:cs typeface="Arial"/>
            </a:endParaRPr>
          </a:p>
          <a:p>
            <a:pPr marR="242570" algn="ctr">
              <a:lnSpc>
                <a:spcPts val="3320"/>
              </a:lnSpc>
            </a:pP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eds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prin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30209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typic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455660" cy="411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via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20" dirty="0" smtClean="0">
                <a:latin typeface="Arial"/>
                <a:cs typeface="Arial"/>
              </a:rPr>
              <a:t>D</a:t>
            </a:r>
            <a:r>
              <a:rPr sz="2775" spc="15" baseline="-25525" dirty="0" smtClean="0">
                <a:latin typeface="Arial"/>
                <a:cs typeface="Arial"/>
              </a:rPr>
              <a:t>7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30" dirty="0" smtClean="0">
                <a:latin typeface="Arial"/>
                <a:cs typeface="Arial"/>
              </a:rPr>
              <a:t>D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ASCII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150" spc="15" baseline="-25132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200" spc="1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 is 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STB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4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SY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ind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1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B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places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6373" y="235838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946" y="3443478"/>
            <a:ext cx="551687" cy="0"/>
          </a:xfrm>
          <a:custGeom>
            <a:avLst/>
            <a:gdLst/>
            <a:ahLst/>
            <a:cxnLst/>
            <a:rect l="l" t="t" r="r" b="b"/>
            <a:pathLst>
              <a:path w="551688">
                <a:moveTo>
                  <a:pt x="0" y="0"/>
                </a:moveTo>
                <a:lnTo>
                  <a:pt x="55168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5332" y="5433771"/>
            <a:ext cx="654558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3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SY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n,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240" y="1060703"/>
            <a:ext cx="388620" cy="238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5232" y="1005839"/>
            <a:ext cx="809243" cy="1993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0763" y="117525"/>
            <a:ext cx="8251825" cy="56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46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11-5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0825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connector</a:t>
            </a:r>
            <a:r>
              <a:rPr sz="1750" b="1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found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computers</a:t>
            </a:r>
            <a:r>
              <a:rPr sz="1750" b="1" spc="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Centronics</a:t>
            </a:r>
            <a:r>
              <a:rPr sz="1750" b="1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36-pin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connector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found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1750" b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printers</a:t>
            </a:r>
            <a:r>
              <a:rPr sz="1750" b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Centronics </a:t>
            </a:r>
            <a:r>
              <a:rPr sz="1750" b="1" spc="-2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parallel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printer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interface.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7820" y="3473703"/>
            <a:ext cx="68326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3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(</a:t>
            </a:r>
            <a:r>
              <a:rPr sz="800" b="1" spc="250" dirty="0" smtClean="0">
                <a:solidFill>
                  <a:srgbClr val="565656"/>
                </a:solidFill>
                <a:latin typeface="Times New Roman"/>
                <a:cs typeface="Times New Roman"/>
              </a:rPr>
              <a:t>' </a:t>
            </a:r>
            <a:r>
              <a:rPr sz="800" b="1" spc="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800" b="1" spc="3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PB-'l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0188" y="3793744"/>
            <a:ext cx="249554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90" dirty="0" smtClean="0">
                <a:solidFill>
                  <a:srgbClr val="464646"/>
                </a:solidFill>
                <a:latin typeface="Times New Roman"/>
                <a:cs typeface="Times New Roman"/>
              </a:rPr>
              <a:t>DC12'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2544" y="3745483"/>
            <a:ext cx="474345" cy="269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19">
              <a:lnSpc>
                <a:spcPts val="1110"/>
              </a:lnSpc>
            </a:pPr>
            <a:r>
              <a:rPr sz="1000" b="1" spc="-75" dirty="0" smtClean="0">
                <a:solidFill>
                  <a:srgbClr val="464646"/>
                </a:solidFill>
                <a:latin typeface="Times New Roman"/>
                <a:cs typeface="Times New Roman"/>
              </a:rPr>
              <a:t>tt.....-rlo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sz="1000" b="1" spc="20" dirty="0" smtClean="0">
                <a:solidFill>
                  <a:srgbClr val="343434"/>
                </a:solidFill>
                <a:latin typeface="Arial"/>
                <a:cs typeface="Arial"/>
              </a:rPr>
              <a:t>rv.n-en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0467" y="3772661"/>
            <a:ext cx="467995" cy="230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890" algn="ctr">
              <a:lnSpc>
                <a:spcPct val="100000"/>
              </a:lnSpc>
            </a:pPr>
            <a:r>
              <a:rPr sz="750" b="1" spc="25" dirty="0" smtClean="0">
                <a:solidFill>
                  <a:srgbClr val="464646"/>
                </a:solidFill>
                <a:latin typeface="Arial"/>
                <a:cs typeface="Arial"/>
              </a:rPr>
              <a:t>DIU$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ts val="819"/>
              </a:lnSpc>
            </a:pPr>
            <a:r>
              <a:rPr sz="700" b="1" spc="25" dirty="0" smtClean="0">
                <a:solidFill>
                  <a:srgbClr val="464646"/>
                </a:solidFill>
                <a:latin typeface="Arial"/>
                <a:cs typeface="Arial"/>
              </a:rPr>
              <a:t>I'VItNinba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8835" y="3763517"/>
            <a:ext cx="490220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865">
              <a:lnSpc>
                <a:spcPts val="810"/>
              </a:lnSpc>
            </a:pPr>
            <a:r>
              <a:rPr sz="750" b="1" spc="-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(</a:t>
            </a:r>
            <a:r>
              <a:rPr sz="750" b="1" spc="-4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."l'.t.TJ6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1025"/>
              </a:lnSpc>
            </a:pPr>
            <a:r>
              <a:rPr sz="1100" b="1" spc="385" dirty="0" smtClean="0">
                <a:solidFill>
                  <a:srgbClr val="565656"/>
                </a:solidFill>
                <a:latin typeface="Arial"/>
                <a:cs typeface="Arial"/>
              </a:rPr>
              <a:t>r-...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0460" y="3823716"/>
            <a:ext cx="47117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345" dirty="0" smtClean="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r>
              <a:rPr sz="1500" spc="90" dirty="0" smtClean="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r>
              <a:rPr sz="1500" spc="-160" dirty="0" smtClean="0">
                <a:solidFill>
                  <a:srgbClr val="464646"/>
                </a:solidFill>
                <a:latin typeface="Times New Roman"/>
                <a:cs typeface="Times New Roman"/>
              </a:rPr>
              <a:t>'""'**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8767" y="4263644"/>
            <a:ext cx="108585" cy="288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b="1" spc="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50" b="1" spc="434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0859" y="4254500"/>
            <a:ext cx="116839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b="1" spc="-35" dirty="0" smtClean="0">
                <a:solidFill>
                  <a:srgbClr val="565656"/>
                </a:solidFill>
                <a:latin typeface="Arial"/>
                <a:cs typeface="Arial"/>
              </a:rPr>
              <a:t>13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27425" y="4345826"/>
            <a:ext cx="106996" cy="371760"/>
          </a:xfrm>
          <a:custGeom>
            <a:avLst/>
            <a:gdLst/>
            <a:ahLst/>
            <a:cxnLst/>
            <a:rect l="l" t="t" r="r" b="b"/>
            <a:pathLst>
              <a:path w="106996" h="371760">
                <a:moveTo>
                  <a:pt x="0" y="0"/>
                </a:moveTo>
                <a:lnTo>
                  <a:pt x="106996" y="0"/>
                </a:lnTo>
                <a:lnTo>
                  <a:pt x="106996" y="371760"/>
                </a:lnTo>
                <a:lnTo>
                  <a:pt x="0" y="37176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59500" y="3737864"/>
            <a:ext cx="572770" cy="19519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7310">
              <a:lnSpc>
                <a:spcPct val="100000"/>
              </a:lnSpc>
            </a:pPr>
            <a:r>
              <a:rPr sz="1600" b="1" spc="-195" dirty="0" smtClean="0">
                <a:solidFill>
                  <a:srgbClr val="565656"/>
                </a:solidFill>
                <a:latin typeface="Times New Roman"/>
                <a:cs typeface="Times New Roman"/>
              </a:rPr>
              <a:t>,._,loll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800" b="1" spc="-240" dirty="0" smtClean="0">
                <a:solidFill>
                  <a:srgbClr val="464646"/>
                </a:solidFill>
                <a:latin typeface="Courier New"/>
                <a:cs typeface="Courier New"/>
              </a:rPr>
              <a:t>Ptif'(Y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650" b="1" spc="50" dirty="0" smtClean="0">
                <a:solidFill>
                  <a:srgbClr val="464646"/>
                </a:solidFill>
                <a:latin typeface="Arial"/>
                <a:cs typeface="Arial"/>
              </a:rPr>
              <a:t>$rlf</a:t>
            </a:r>
            <a:r>
              <a:rPr sz="650" b="1" spc="60" dirty="0" smtClean="0">
                <a:solidFill>
                  <a:srgbClr val="464646"/>
                </a:solidFill>
                <a:latin typeface="Arial"/>
                <a:cs typeface="Arial"/>
              </a:rPr>
              <a:t>(1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950" b="1" spc="-40" dirty="0" smtClean="0">
                <a:solidFill>
                  <a:srgbClr val="464646"/>
                </a:solidFill>
                <a:latin typeface="Arial"/>
                <a:cs typeface="Arial"/>
              </a:rPr>
              <a:t>Mil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b="1" spc="-25" dirty="0" smtClean="0">
                <a:solidFill>
                  <a:srgbClr val="464646"/>
                </a:solidFill>
                <a:latin typeface="Arial"/>
                <a:cs typeface="Arial"/>
              </a:rPr>
              <a:t>l!nar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650" b="1" spc="20" dirty="0" smtClean="0">
                <a:solidFill>
                  <a:srgbClr val="565656"/>
                </a:solidFill>
                <a:latin typeface="Arial"/>
                <a:cs typeface="Arial"/>
              </a:rPr>
              <a:t>RBSET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750" b="1" spc="85" dirty="0" smtClean="0">
                <a:solidFill>
                  <a:srgbClr val="464646"/>
                </a:solidFill>
                <a:latin typeface="Times New Roman"/>
                <a:cs typeface="Times New Roman"/>
              </a:rPr>
              <a:t>klcolll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800" b="1" spc="-105" dirty="0" smtClean="0">
                <a:solidFill>
                  <a:srgbClr val="464646"/>
                </a:solidFill>
                <a:latin typeface="Arial"/>
                <a:cs typeface="Arial"/>
              </a:rPr>
              <a:t>Oround</a:t>
            </a:r>
            <a:endParaRPr sz="8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155"/>
              </a:spcBef>
            </a:pPr>
            <a:r>
              <a:rPr sz="1050" b="1" spc="200" dirty="0" smtClean="0">
                <a:solidFill>
                  <a:srgbClr val="464646"/>
                </a:solidFill>
                <a:latin typeface="Arial"/>
                <a:cs typeface="Arial"/>
              </a:rPr>
              <a:t>J'OI*l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650" b="1" spc="-45" dirty="0" smtClean="0">
                <a:solidFill>
                  <a:srgbClr val="565656"/>
                </a:solidFill>
                <a:latin typeface="Arial"/>
                <a:cs typeface="Arial"/>
              </a:rPr>
              <a:t>Clf'OIIftd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700" b="1" spc="-30" dirty="0" smtClean="0">
                <a:solidFill>
                  <a:srgbClr val="464646"/>
                </a:solidFill>
                <a:latin typeface="Arial"/>
                <a:cs typeface="Arial"/>
              </a:rPr>
              <a:t>C'</a:t>
            </a:r>
            <a:r>
              <a:rPr sz="700" b="1" spc="-1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b="1" spc="-35" dirty="0" smtClean="0">
                <a:solidFill>
                  <a:srgbClr val="464646"/>
                </a:solidFill>
                <a:latin typeface="Arial"/>
                <a:cs typeface="Arial"/>
              </a:rPr>
              <a:t>Muld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0852" y="4250944"/>
            <a:ext cx="1085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425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7135" y="4347464"/>
            <a:ext cx="12573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625" dirty="0" smtClean="0">
                <a:solidFill>
                  <a:srgbClr val="B8B8B8"/>
                </a:solidFill>
                <a:latin typeface="Arial"/>
                <a:cs typeface="Arial"/>
              </a:rPr>
              <a:t>·</a:t>
            </a:r>
            <a:r>
              <a:rPr sz="2200" spc="254" dirty="0" smtClean="0">
                <a:solidFill>
                  <a:srgbClr val="707070"/>
                </a:solidFill>
                <a:latin typeface="Arial"/>
                <a:cs typeface="Arial"/>
              </a:rPr>
              <a:t>'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4195" y="4701540"/>
            <a:ext cx="116205" cy="5086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2400" spc="215" dirty="0" smtClean="0">
                <a:solidFill>
                  <a:srgbClr val="464646"/>
                </a:solidFill>
                <a:latin typeface="Arial"/>
                <a:cs typeface="Arial"/>
              </a:rPr>
              <a:t>'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00" b="1" i="1" spc="16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1708" y="4924805"/>
            <a:ext cx="889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75" dirty="0" smtClean="0">
                <a:solidFill>
                  <a:srgbClr val="565656"/>
                </a:solidFill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360"/>
              </a:spcBef>
            </a:pPr>
            <a:r>
              <a:rPr sz="750" b="1" spc="60" dirty="0" smtClean="0">
                <a:solidFill>
                  <a:srgbClr val="707070"/>
                </a:solidFill>
                <a:latin typeface="Times New Roman"/>
                <a:cs typeface="Times New Roman"/>
              </a:rPr>
              <a:t>7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9491" y="5086604"/>
            <a:ext cx="498475" cy="788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b="1" spc="85" dirty="0" smtClean="0">
                <a:solidFill>
                  <a:srgbClr val="565656"/>
                </a:solidFill>
                <a:latin typeface="Times New Roman"/>
                <a:cs typeface="Times New Roman"/>
              </a:rPr>
              <a:t>Dlta</a:t>
            </a:r>
            <a:r>
              <a:rPr sz="700" b="1" spc="65" dirty="0" smtClean="0">
                <a:solidFill>
                  <a:srgbClr val="565656"/>
                </a:solidFill>
                <a:latin typeface="Times New Roman"/>
                <a:cs typeface="Times New Roman"/>
              </a:rPr>
              <a:t>)</a:t>
            </a:r>
            <a:r>
              <a:rPr sz="700" b="1" spc="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700" b="1" spc="60" dirty="0" smtClean="0">
                <a:solidFill>
                  <a:srgbClr val="565656"/>
                </a:solidFill>
                <a:latin typeface="Times New Roman"/>
                <a:cs typeface="Times New Roman"/>
              </a:rPr>
              <a:t>10)1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700" b="1" spc="-100" dirty="0" smtClean="0">
                <a:solidFill>
                  <a:srgbClr val="464646"/>
                </a:solidFill>
                <a:latin typeface="Arial"/>
                <a:cs typeface="Arial"/>
              </a:rPr>
              <a:t>Ooal.t   </a:t>
            </a:r>
            <a:r>
              <a:rPr sz="700" b="1" spc="-4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b="1" spc="15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700" b="1" spc="25" dirty="0" smtClean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700" b="1" spc="185" dirty="0" smtClean="0">
                <a:solidFill>
                  <a:srgbClr val="565656"/>
                </a:solidFill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750" b="1" spc="-65" dirty="0" smtClean="0">
                <a:solidFill>
                  <a:srgbClr val="565656"/>
                </a:solidFill>
                <a:latin typeface="Arial"/>
                <a:cs typeface="Arial"/>
              </a:rPr>
              <a:t>DriDI</a:t>
            </a:r>
            <a:r>
              <a:rPr sz="750" b="1" spc="-114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750" b="1" spc="25" dirty="0" smtClean="0">
                <a:solidFill>
                  <a:srgbClr val="565656"/>
                </a:solidFill>
                <a:latin typeface="Arial"/>
                <a:cs typeface="Arial"/>
              </a:rPr>
              <a:t>.,</a:t>
            </a:r>
            <a:r>
              <a:rPr sz="750" b="1" spc="-114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800" b="1" spc="-65" dirty="0" smtClean="0">
                <a:solidFill>
                  <a:srgbClr val="565656"/>
                </a:solidFill>
                <a:latin typeface="Times New Roman"/>
                <a:cs typeface="Times New Roman"/>
              </a:rPr>
              <a:t>11)1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50" b="1" spc="-15" dirty="0" smtClean="0">
                <a:solidFill>
                  <a:srgbClr val="565656"/>
                </a:solidFill>
                <a:latin typeface="Arial"/>
                <a:cs typeface="Arial"/>
              </a:rPr>
              <a:t>Ad</a:t>
            </a:r>
            <a:endParaRPr sz="9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55"/>
              </a:spcBef>
            </a:pPr>
            <a:r>
              <a:rPr sz="750" b="1" spc="45" dirty="0" smtClean="0">
                <a:solidFill>
                  <a:srgbClr val="464646"/>
                </a:solidFill>
                <a:latin typeface="Times New Roman"/>
                <a:cs typeface="Times New Roman"/>
              </a:rPr>
              <a:t>!My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7335" y="5073904"/>
            <a:ext cx="21272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 smtClean="0">
                <a:solidFill>
                  <a:srgbClr val="565656"/>
                </a:solidFill>
                <a:latin typeface="Arial"/>
                <a:cs typeface="Arial"/>
              </a:rPr>
              <a:t>18</a:t>
            </a:r>
            <a:r>
              <a:rPr sz="800" b="1" spc="-55" dirty="0" smtClean="0">
                <a:solidFill>
                  <a:srgbClr val="565656"/>
                </a:solidFill>
                <a:latin typeface="Arial"/>
                <a:cs typeface="Arial"/>
              </a:rPr>
              <a:t>-</a:t>
            </a:r>
            <a:r>
              <a:rPr sz="800" b="1" spc="125" dirty="0" smtClean="0">
                <a:solidFill>
                  <a:srgbClr val="828282"/>
                </a:solidFill>
                <a:latin typeface="Arial"/>
                <a:cs typeface="Arial"/>
              </a:rPr>
              <a:t>-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9420" y="5077459"/>
            <a:ext cx="307340" cy="459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700" b="1" spc="-175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700" b="1" spc="40" dirty="0" smtClean="0">
                <a:solidFill>
                  <a:srgbClr val="464646"/>
                </a:solidFill>
                <a:latin typeface="Arial"/>
                <a:cs typeface="Arial"/>
              </a:rPr>
              <a:t>9</a:t>
            </a:r>
            <a:r>
              <a:rPr sz="700" b="1" spc="555" dirty="0" smtClean="0">
                <a:solidFill>
                  <a:srgbClr val="9C9C9C"/>
                </a:solidFill>
                <a:latin typeface="Arial"/>
                <a:cs typeface="Arial"/>
              </a:rPr>
              <a:t>-</a:t>
            </a:r>
            <a:r>
              <a:rPr sz="700" b="1" spc="75" dirty="0" smtClean="0">
                <a:solidFill>
                  <a:srgbClr val="565656"/>
                </a:solidFill>
                <a:latin typeface="Arial"/>
                <a:cs typeface="Arial"/>
              </a:rPr>
              <a:t>)0</a:t>
            </a:r>
            <a:endParaRPr sz="700">
              <a:latin typeface="Arial"/>
              <a:cs typeface="Arial"/>
            </a:endParaRPr>
          </a:p>
          <a:p>
            <a:pPr marR="7620" algn="ctr">
              <a:lnSpc>
                <a:spcPts val="1480"/>
              </a:lnSpc>
            </a:pPr>
            <a:r>
              <a:rPr sz="1250" b="1" spc="20" dirty="0" smtClean="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  <a:p>
            <a:pPr marL="0" algn="ctr">
              <a:lnSpc>
                <a:spcPct val="100000"/>
              </a:lnSpc>
              <a:spcBef>
                <a:spcPts val="245"/>
              </a:spcBef>
            </a:pPr>
            <a:r>
              <a:rPr sz="800" b="1" spc="-160" dirty="0" smtClean="0">
                <a:solidFill>
                  <a:srgbClr val="828282"/>
                </a:solidFill>
                <a:latin typeface="Arial"/>
                <a:cs typeface="Arial"/>
              </a:rPr>
              <a:t>J</a:t>
            </a:r>
            <a:r>
              <a:rPr sz="800" b="1" spc="45" dirty="0" smtClean="0">
                <a:solidFill>
                  <a:srgbClr val="464646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60852" y="5123941"/>
            <a:ext cx="89535" cy="36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spc="-3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•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47620" y="5295646"/>
            <a:ext cx="145415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ts val="2515"/>
              </a:lnSpc>
            </a:pPr>
            <a:r>
              <a:rPr sz="2150" spc="-1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•</a:t>
            </a:r>
            <a:endParaRPr sz="2150">
              <a:latin typeface="Times New Roman"/>
              <a:cs typeface="Times New Roman"/>
            </a:endParaRPr>
          </a:p>
          <a:p>
            <a:pPr marL="21590">
              <a:lnSpc>
                <a:spcPts val="640"/>
              </a:lnSpc>
            </a:pPr>
            <a:r>
              <a:rPr sz="700" b="1" spc="-14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700" b="1" spc="120" dirty="0" smtClean="0">
                <a:solidFill>
                  <a:srgbClr val="565656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800" b="1" spc="-35" dirty="0" smtClean="0">
                <a:solidFill>
                  <a:srgbClr val="343434"/>
                </a:solidFill>
                <a:latin typeface="Times New Roman"/>
                <a:cs typeface="Times New Roman"/>
              </a:rPr>
              <a:t>11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60852" y="5415788"/>
            <a:ext cx="78105" cy="119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b="1" spc="60" dirty="0" smtClean="0">
                <a:solidFill>
                  <a:srgbClr val="565656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24276" y="5578602"/>
            <a:ext cx="128270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-165" dirty="0" smtClean="0">
                <a:solidFill>
                  <a:srgbClr val="828282"/>
                </a:solidFill>
                <a:latin typeface="Courier New"/>
                <a:cs typeface="Courier New"/>
              </a:rPr>
              <a:t>l</a:t>
            </a:r>
            <a:r>
              <a:rPr sz="750" b="1" spc="-190" dirty="0" smtClean="0">
                <a:solidFill>
                  <a:srgbClr val="565656"/>
                </a:solidFill>
                <a:latin typeface="Courier New"/>
                <a:cs typeface="Courier New"/>
              </a:rPr>
              <a:t>l)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24276" y="5512816"/>
            <a:ext cx="136525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370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r>
              <a:rPr sz="2600" spc="-220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792220" y="4041384"/>
          <a:ext cx="2025643" cy="1047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626"/>
                <a:gridCol w="749393"/>
                <a:gridCol w="446623"/>
              </a:tblGrid>
              <a:tr h="19753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o;;n;:-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700" b="1" spc="35" dirty="0" smtClean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0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0156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75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O.OroC</a:t>
                      </a:r>
                      <a:r>
                        <a:rPr sz="750" b="1" spc="-10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750" b="1" spc="0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ta</a:t>
                      </a:r>
                      <a:r>
                        <a:rPr sz="650" b="1" spc="40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0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IU&gt;H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2250" dirty="0" smtClean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,,</a:t>
                      </a:r>
                      <a:endParaRPr sz="2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19524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7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Ol\t</a:t>
                      </a:r>
                      <a:r>
                        <a:rPr sz="700" b="1" spc="-45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0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135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10" dirty="0" smtClean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700" b="1" spc="0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}1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00" b="1" dirty="0" smtClean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!)low</a:t>
                      </a:r>
                      <a:r>
                        <a:rPr sz="600" b="1" spc="-10" dirty="0" smtClean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0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00" b="1" spc="-120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0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b="1" spc="0" dirty="0" smtClean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00" b="1" spc="-75" dirty="0" smtClean="0">
                          <a:solidFill>
                            <a:srgbClr val="464646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900" b="1" spc="0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}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Dllc</a:t>
                      </a:r>
                      <a:r>
                        <a:rPr sz="800" b="1" spc="65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50" b="1" spc="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650" b="1" spc="-15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90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0" dirty="0" smtClean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1&gt;41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70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t\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b="1" dirty="0" smtClean="0">
                          <a:solidFill>
                            <a:srgbClr val="46464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31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50" spc="-225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50" spc="0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85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43"/>
                        </a:spcBef>
                      </a:pPr>
                      <a:endParaRPr sz="7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7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b="1" spc="-105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Introd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21370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38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tli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el,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mach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641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6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I</a:t>
            </a:r>
            <a:r>
              <a:rPr sz="3200" spc="-15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rface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discuss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rovi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cing,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var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ety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0069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BUSY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29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558530" cy="2494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21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ext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CII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marR="5810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asynchr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like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dsh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05" dirty="0" smtClean="0">
                <a:latin typeface="Arial"/>
                <a:cs typeface="Arial"/>
              </a:rPr>
              <a:t>Inp</a:t>
            </a:r>
            <a:r>
              <a:rPr sz="4200" b="1" spc="-150" dirty="0" smtClean="0">
                <a:latin typeface="Arial"/>
                <a:cs typeface="Arial"/>
              </a:rPr>
              <a:t>u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Devices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92515" cy="5142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le,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hey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wit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-based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0941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Switc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;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8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(0.0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–</a:t>
            </a:r>
            <a:r>
              <a:rPr sz="2800" spc="-15" dirty="0" smtClean="0">
                <a:latin typeface="Arial"/>
                <a:cs typeface="Arial"/>
              </a:rPr>
              <a:t>0.8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V)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-5" dirty="0" smtClean="0">
                <a:latin typeface="Arial"/>
                <a:cs typeface="Arial"/>
              </a:rPr>
              <a:t> (</a:t>
            </a:r>
            <a:r>
              <a:rPr sz="2800" spc="-15" dirty="0" smtClean="0">
                <a:latin typeface="Arial"/>
                <a:cs typeface="Arial"/>
              </a:rPr>
              <a:t>2.0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–5.0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2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Using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  <a:p>
            <a:pPr marR="1710689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72350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rly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354695" cy="298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-up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sistor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sures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R="81915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wit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osed,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R="876300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gro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od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ev</a:t>
            </a:r>
            <a:r>
              <a:rPr sz="2800" spc="-10" dirty="0" smtClean="0">
                <a:latin typeface="Arial"/>
                <a:cs typeface="Arial"/>
              </a:rPr>
              <a:t>el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valu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ll-</a:t>
            </a:r>
            <a:r>
              <a:rPr sz="3200" spc="-10" dirty="0" smtClean="0">
                <a:latin typeface="Arial"/>
                <a:cs typeface="Arial"/>
              </a:rPr>
              <a:t>up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resist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b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K O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10</a:t>
            </a:r>
            <a:r>
              <a:rPr sz="3200" spc="0" dirty="0" smtClean="0">
                <a:latin typeface="Arial"/>
                <a:cs typeface="Arial"/>
              </a:rPr>
              <a:t>K O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920" y="1874520"/>
            <a:ext cx="237744" cy="134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3392" y="3739896"/>
            <a:ext cx="722376" cy="416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3563" y="5397246"/>
            <a:ext cx="562356" cy="0"/>
          </a:xfrm>
          <a:custGeom>
            <a:avLst/>
            <a:gdLst/>
            <a:ahLst/>
            <a:cxnLst/>
            <a:rect l="l" t="t" r="r" b="b"/>
            <a:pathLst>
              <a:path w="562356">
                <a:moveTo>
                  <a:pt x="0" y="0"/>
                </a:moveTo>
                <a:lnTo>
                  <a:pt x="562356" y="0"/>
                </a:lnTo>
              </a:path>
            </a:pathLst>
          </a:custGeom>
          <a:ln w="3200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8739" y="4039361"/>
            <a:ext cx="662940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32004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0791" y="3241548"/>
            <a:ext cx="0" cy="749807"/>
          </a:xfrm>
          <a:custGeom>
            <a:avLst/>
            <a:gdLst/>
            <a:ahLst/>
            <a:cxnLst/>
            <a:rect l="l" t="t" r="r" b="b"/>
            <a:pathLst>
              <a:path h="749807">
                <a:moveTo>
                  <a:pt x="0" y="749807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7027" y="4018788"/>
            <a:ext cx="0" cy="1394460"/>
          </a:xfrm>
          <a:custGeom>
            <a:avLst/>
            <a:gdLst/>
            <a:ahLst/>
            <a:cxnLst/>
            <a:rect l="l" t="t" r="r" b="b"/>
            <a:pathLst>
              <a:path h="1394460">
                <a:moveTo>
                  <a:pt x="0" y="1394460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8355" y="4053078"/>
            <a:ext cx="1138428" cy="0"/>
          </a:xfrm>
          <a:custGeom>
            <a:avLst/>
            <a:gdLst/>
            <a:ahLst/>
            <a:cxnLst/>
            <a:rect l="l" t="t" r="r" b="b"/>
            <a:pathLst>
              <a:path w="1138427">
                <a:moveTo>
                  <a:pt x="0" y="0"/>
                </a:moveTo>
                <a:lnTo>
                  <a:pt x="1138428" y="0"/>
                </a:lnTo>
              </a:path>
            </a:pathLst>
          </a:custGeom>
          <a:ln w="32004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1084" y="4053078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32004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9908" y="129793"/>
            <a:ext cx="7623809" cy="5726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3980" algn="ctr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11-6 </a:t>
            </a:r>
            <a:r>
              <a:rPr sz="1750" b="1" spc="-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single-pole,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 single-throw</a:t>
            </a:r>
            <a:r>
              <a:rPr sz="17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switch </a:t>
            </a:r>
            <a:r>
              <a:rPr sz="1750" b="1" spc="-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interfaced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0" dirty="0" smtClean="0">
                <a:solidFill>
                  <a:srgbClr val="010101"/>
                </a:solidFill>
                <a:latin typeface="Arial"/>
                <a:cs typeface="Arial"/>
              </a:rPr>
              <a:t>as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TTL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device.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0"/>
              </a:spcBef>
            </a:pPr>
            <a:endParaRPr sz="1200"/>
          </a:p>
          <a:p>
            <a:pPr marR="90805" algn="ctr">
              <a:lnSpc>
                <a:spcPct val="100000"/>
              </a:lnSpc>
            </a:pPr>
            <a:r>
              <a:rPr sz="6000" b="1" spc="-434" dirty="0" smtClean="0">
                <a:solidFill>
                  <a:srgbClr val="1F1F1F"/>
                </a:solidFill>
                <a:latin typeface="Arial"/>
                <a:cs typeface="Arial"/>
              </a:rPr>
              <a:t>vee</a:t>
            </a:r>
            <a:endParaRPr sz="6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/>
          </a:p>
          <a:p>
            <a:pPr marL="4150360">
              <a:lnSpc>
                <a:spcPct val="100000"/>
              </a:lnSpc>
            </a:pPr>
            <a:r>
              <a:rPr sz="3950" b="1" spc="20" dirty="0" smtClean="0">
                <a:solidFill>
                  <a:srgbClr val="1F1F1F"/>
                </a:solidFill>
                <a:latin typeface="Arial"/>
                <a:cs typeface="Arial"/>
              </a:rPr>
              <a:t>2.2K</a:t>
            </a:r>
            <a:endParaRPr sz="39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5"/>
              </a:spcBef>
            </a:pPr>
            <a:endParaRPr sz="1000"/>
          </a:p>
          <a:p>
            <a:pPr marL="1420495" marR="12700" indent="3620770">
              <a:lnSpc>
                <a:spcPts val="4610"/>
              </a:lnSpc>
            </a:pPr>
            <a:r>
              <a:rPr sz="4250" b="1" dirty="0" smtClean="0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sz="4250" b="1" spc="235" dirty="0" smtClean="0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sz="4250" b="1" spc="-235" dirty="0" smtClean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4250" b="1" spc="-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4250" b="1" spc="-254" dirty="0" smtClean="0">
                <a:solidFill>
                  <a:srgbClr val="1F1F1F"/>
                </a:solidFill>
                <a:latin typeface="Arial"/>
                <a:cs typeface="Arial"/>
              </a:rPr>
              <a:t>Outpu</a:t>
            </a:r>
            <a:r>
              <a:rPr sz="4250" b="1" spc="-120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4250" b="1" spc="90" dirty="0" smtClean="0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sz="4250" b="1" spc="-165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4250" b="1" spc="-55" dirty="0" smtClean="0">
                <a:solidFill>
                  <a:srgbClr val="1F1F1F"/>
                </a:solidFill>
                <a:latin typeface="Arial"/>
                <a:cs typeface="Arial"/>
              </a:rPr>
              <a:t>ST</a:t>
            </a:r>
            <a:endParaRPr sz="42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3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41400">
              <a:lnSpc>
                <a:spcPct val="100000"/>
              </a:lnSpc>
            </a:pPr>
            <a:r>
              <a:rPr sz="3700" spc="-260" dirty="0" smtClean="0">
                <a:solidFill>
                  <a:srgbClr val="1F1F1F"/>
                </a:solidFill>
                <a:latin typeface="Times New Roman"/>
                <a:cs typeface="Times New Roman"/>
              </a:rPr>
              <a:t>-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0425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ical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acts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ysi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y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closed,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555355" cy="447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55880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cr</a:t>
            </a:r>
            <a:r>
              <a:rPr sz="2800" spc="-15" dirty="0" smtClean="0">
                <a:latin typeface="Arial"/>
                <a:cs typeface="Arial"/>
              </a:rPr>
              <a:t>eate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wit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10" dirty="0" smtClean="0">
                <a:latin typeface="Arial"/>
                <a:cs typeface="Arial"/>
              </a:rPr>
              <a:t>ki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cir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revent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nces,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circuits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rst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cla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sic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tb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ok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iminat</a:t>
            </a:r>
            <a:r>
              <a:rPr sz="2800" spc="-10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seco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pract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ver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costs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construct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ul</a:t>
            </a:r>
            <a:r>
              <a:rPr sz="2800" spc="3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resi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to</a:t>
            </a:r>
            <a:r>
              <a:rPr sz="2800" spc="-15" dirty="0" smtClean="0">
                <a:latin typeface="Arial"/>
                <a:cs typeface="Arial"/>
              </a:rPr>
              <a:t>rs</a:t>
            </a:r>
            <a:endParaRPr sz="2800">
              <a:latin typeface="Arial"/>
              <a:cs typeface="Arial"/>
            </a:endParaRPr>
          </a:p>
          <a:p>
            <a:pPr marL="38100" algn="ctr">
              <a:lnSpc>
                <a:spcPts val="3320"/>
              </a:lnSpc>
            </a:pP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nste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N</a:t>
            </a:r>
            <a:r>
              <a:rPr sz="2800" spc="-3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ND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30175"/>
            <a:ext cx="802640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636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</a:t>
            </a:r>
            <a:r>
              <a:rPr sz="1800" b="1" spc="0" dirty="0" smtClean="0">
                <a:latin typeface="Arial"/>
                <a:cs typeface="Arial"/>
              </a:rPr>
              <a:t>7	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itch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tacts: (a)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(b)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deboun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1352" y="914400"/>
            <a:ext cx="7321296" cy="2702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515" y="3851909"/>
            <a:ext cx="8090534" cy="2228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Q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wit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changes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fli</a:t>
            </a:r>
            <a:r>
              <a:rPr sz="2800" spc="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-fl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299085" marR="5969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nta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aw</a:t>
            </a:r>
            <a:r>
              <a:rPr sz="2800" spc="-15" dirty="0" smtClean="0">
                <a:latin typeface="Arial"/>
                <a:cs typeface="Arial"/>
              </a:rPr>
              <a:t>ay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Q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put,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fli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rs,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rs,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us no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25" dirty="0" smtClean="0">
                <a:latin typeface="Arial"/>
                <a:cs typeface="Arial"/>
              </a:rPr>
              <a:t>Out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100" dirty="0" smtClean="0">
                <a:latin typeface="Arial"/>
                <a:cs typeface="Arial"/>
              </a:rPr>
              <a:t>ut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Devices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23300" cy="5120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695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Outp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verse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 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 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rstand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log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0.0 </a:t>
            </a:r>
            <a:r>
              <a:rPr sz="2800" spc="-20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0.4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2.4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5.0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2393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Curre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cing</a:t>
            </a:r>
            <a:endParaRPr sz="3200">
              <a:latin typeface="Arial"/>
              <a:cs typeface="Arial"/>
            </a:endParaRPr>
          </a:p>
          <a:p>
            <a:pPr marR="47625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ard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374380" cy="4618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 0</a:t>
            </a:r>
            <a:r>
              <a:rPr sz="2800" spc="-5" dirty="0" smtClean="0">
                <a:latin typeface="Arial"/>
                <a:cs typeface="Arial"/>
              </a:rPr>
              <a:t>.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2.0 </a:t>
            </a:r>
            <a:r>
              <a:rPr sz="2800" spc="-30" dirty="0" smtClean="0"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0.0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µA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ple</a:t>
            </a:r>
            <a:endParaRPr sz="3200">
              <a:latin typeface="Arial"/>
              <a:cs typeface="Arial"/>
            </a:endParaRPr>
          </a:p>
          <a:p>
            <a:pPr marR="51244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LED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sis</a:t>
            </a:r>
            <a:r>
              <a:rPr sz="2800" spc="-15" dirty="0" smtClean="0">
                <a:latin typeface="Arial"/>
                <a:cs typeface="Arial"/>
              </a:rPr>
              <a:t>tor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1–</a:t>
            </a:r>
            <a:r>
              <a:rPr sz="2800" spc="-10" dirty="0" smtClean="0">
                <a:latin typeface="Arial"/>
                <a:cs typeface="Arial"/>
              </a:rPr>
              <a:t>8(a)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1–</a:t>
            </a:r>
            <a:r>
              <a:rPr sz="2800" spc="-15" dirty="0" smtClean="0">
                <a:latin typeface="Arial"/>
                <a:cs typeface="Arial"/>
              </a:rPr>
              <a:t>8(b)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inver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version)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vides up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curre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level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ard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LED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7832" y="1581911"/>
            <a:ext cx="365759" cy="2793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9511" y="3118104"/>
            <a:ext cx="2112264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6952" y="1618488"/>
            <a:ext cx="342900" cy="1572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0864" y="3632453"/>
            <a:ext cx="909828" cy="0"/>
          </a:xfrm>
          <a:custGeom>
            <a:avLst/>
            <a:gdLst/>
            <a:ahLst/>
            <a:cxnLst/>
            <a:rect l="l" t="t" r="r" b="b"/>
            <a:pathLst>
              <a:path w="909828">
                <a:moveTo>
                  <a:pt x="0" y="0"/>
                </a:moveTo>
                <a:lnTo>
                  <a:pt x="909828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3488" y="3664458"/>
            <a:ext cx="438911" cy="0"/>
          </a:xfrm>
          <a:custGeom>
            <a:avLst/>
            <a:gdLst/>
            <a:ahLst/>
            <a:cxnLst/>
            <a:rect l="l" t="t" r="r" b="b"/>
            <a:pathLst>
              <a:path w="438911">
                <a:moveTo>
                  <a:pt x="0" y="0"/>
                </a:moveTo>
                <a:lnTo>
                  <a:pt x="438911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7828" y="3204972"/>
            <a:ext cx="0" cy="429767"/>
          </a:xfrm>
          <a:custGeom>
            <a:avLst/>
            <a:gdLst/>
            <a:ahLst/>
            <a:cxnLst/>
            <a:rect l="l" t="t" r="r" b="b"/>
            <a:pathLst>
              <a:path h="429767">
                <a:moveTo>
                  <a:pt x="0" y="429767"/>
                </a:moveTo>
                <a:lnTo>
                  <a:pt x="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908" y="129793"/>
            <a:ext cx="127825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11-8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9795" y="129793"/>
            <a:ext cx="667639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Interfacing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LED: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using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transistor </a:t>
            </a:r>
            <a:r>
              <a:rPr sz="1750" b="1" spc="-2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using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inverter.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6260" y="1099820"/>
            <a:ext cx="1152525" cy="1132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b="1" spc="-285" dirty="0" smtClean="0">
                <a:solidFill>
                  <a:srgbClr val="1F1F1F"/>
                </a:solidFill>
                <a:latin typeface="Arial"/>
                <a:cs typeface="Arial"/>
              </a:rPr>
              <a:t>vee</a:t>
            </a:r>
            <a:endParaRPr sz="3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4"/>
              </a:spcBef>
            </a:pPr>
            <a:endParaRPr sz="1100"/>
          </a:p>
          <a:p>
            <a:pPr marL="561340">
              <a:lnSpc>
                <a:spcPct val="100000"/>
              </a:lnSpc>
            </a:pPr>
            <a:r>
              <a:rPr sz="2150" b="1" spc="5" dirty="0" smtClean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2150" b="1" spc="100" dirty="0" smtClean="0">
                <a:solidFill>
                  <a:srgbClr val="1F1F1F"/>
                </a:solidFill>
                <a:latin typeface="Arial"/>
                <a:cs typeface="Arial"/>
              </a:rPr>
              <a:t>ED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516" y="3409442"/>
            <a:ext cx="1478915" cy="368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b="1" spc="-15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2350" b="1" spc="969" dirty="0" smtClean="0">
                <a:solidFill>
                  <a:srgbClr val="313131"/>
                </a:solidFill>
                <a:latin typeface="Arial"/>
                <a:cs typeface="Arial"/>
              </a:rPr>
              <a:t>nput-</a:t>
            </a:r>
            <a:endParaRPr sz="2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0964" y="3722878"/>
            <a:ext cx="53657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b="1" spc="25" dirty="0" smtClean="0">
                <a:solidFill>
                  <a:srgbClr val="1F1F1F"/>
                </a:solidFill>
                <a:latin typeface="Arial"/>
                <a:cs typeface="Arial"/>
              </a:rPr>
              <a:t>18K</a:t>
            </a:r>
            <a:endParaRPr sz="2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9179" y="3449573"/>
            <a:ext cx="1059815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b="1" spc="150" dirty="0" smtClean="0">
                <a:solidFill>
                  <a:srgbClr val="1F1F1F"/>
                </a:solidFill>
                <a:latin typeface="Arial"/>
                <a:cs typeface="Arial"/>
              </a:rPr>
              <a:t>2</a:t>
            </a:r>
            <a:r>
              <a:rPr sz="2250" b="1" spc="-45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2250" b="1" spc="35" dirty="0" smtClean="0">
                <a:solidFill>
                  <a:srgbClr val="1F1F1F"/>
                </a:solidFill>
                <a:latin typeface="Arial"/>
                <a:cs typeface="Arial"/>
              </a:rPr>
              <a:t>2222</a:t>
            </a:r>
            <a:endParaRPr sz="2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3459" y="2776473"/>
            <a:ext cx="51752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b="1" spc="95" dirty="0" smtClean="0">
                <a:solidFill>
                  <a:srgbClr val="1F1F1F"/>
                </a:solidFill>
                <a:latin typeface="Arial"/>
                <a:cs typeface="Arial"/>
              </a:rPr>
              <a:t>330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0852" y="5257291"/>
            <a:ext cx="37719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25" dirty="0" smtClean="0">
                <a:solidFill>
                  <a:srgbClr val="1F1F1F"/>
                </a:solidFill>
                <a:latin typeface="Arial"/>
                <a:cs typeface="Arial"/>
              </a:rPr>
              <a:t>(a)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0396" y="3874007"/>
            <a:ext cx="69024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105" dirty="0" smtClean="0">
                <a:solidFill>
                  <a:srgbClr val="1F1F1F"/>
                </a:solidFill>
                <a:latin typeface="Times New Roman"/>
                <a:cs typeface="Times New Roman"/>
              </a:rPr>
              <a:t>7404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0980" y="5219191"/>
            <a:ext cx="370840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b="1" spc="-114" dirty="0" smtClean="0">
                <a:solidFill>
                  <a:srgbClr val="1F1F1F"/>
                </a:solidFill>
                <a:latin typeface="Times New Roman"/>
                <a:cs typeface="Times New Roman"/>
              </a:rPr>
              <a:t>(b)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9659" y="1143508"/>
            <a:ext cx="116586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60" dirty="0" smtClean="0">
                <a:solidFill>
                  <a:srgbClr val="1F1F1F"/>
                </a:solidFill>
                <a:latin typeface="Arial"/>
                <a:cs typeface="Arial"/>
              </a:rPr>
              <a:t>vee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561340">
              <a:lnSpc>
                <a:spcPct val="100000"/>
              </a:lnSpc>
            </a:pPr>
            <a:r>
              <a:rPr sz="2200" b="1" spc="70" dirty="0" smtClean="0">
                <a:solidFill>
                  <a:srgbClr val="1F1F1F"/>
                </a:solidFill>
                <a:latin typeface="Arial"/>
                <a:cs typeface="Arial"/>
              </a:rPr>
              <a:t>LED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96859" y="2799334"/>
            <a:ext cx="51752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b="1" spc="95" dirty="0" smtClean="0">
                <a:solidFill>
                  <a:srgbClr val="1F1F1F"/>
                </a:solidFill>
                <a:latin typeface="Arial"/>
                <a:cs typeface="Arial"/>
              </a:rPr>
              <a:t>330</a:t>
            </a:r>
            <a:endParaRPr sz="21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6104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TTL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si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 v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46582"/>
            <a:ext cx="8556625" cy="359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Drop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across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r-b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0.7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1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dro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cr</a:t>
            </a:r>
            <a:r>
              <a:rPr sz="2800" spc="-15" dirty="0" smtClean="0">
                <a:latin typeface="Arial"/>
                <a:cs typeface="Arial"/>
              </a:rPr>
              <a:t>oss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resist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1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MS PGothic"/>
                <a:cs typeface="MS PGothic"/>
              </a:rPr>
              <a:t>÷</a:t>
            </a:r>
            <a:r>
              <a:rPr sz="3200" spc="-105" dirty="0" smtClean="0">
                <a:latin typeface="MS PGothic"/>
                <a:cs typeface="MS PGothic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4"/>
              </a:lnSpc>
            </a:pP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K </a:t>
            </a:r>
            <a:r>
              <a:rPr sz="3200" spc="-19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17</a:t>
            </a:r>
            <a:r>
              <a:rPr sz="2800" spc="-20" dirty="0" smtClean="0">
                <a:latin typeface="Arial"/>
                <a:cs typeface="Arial"/>
              </a:rPr>
              <a:t>K </a:t>
            </a:r>
            <a:r>
              <a:rPr sz="2800" spc="-30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 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ard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18</a:t>
            </a:r>
            <a:r>
              <a:rPr sz="2800" spc="-20" dirty="0" smtClean="0">
                <a:latin typeface="Arial"/>
                <a:cs typeface="Arial"/>
              </a:rPr>
              <a:t>K </a:t>
            </a:r>
            <a:r>
              <a:rPr sz="2800" spc="-30" dirty="0" smtClean="0"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ho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602345" cy="4780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355600" marR="1270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dsh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55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69239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1–8</a:t>
            </a:r>
            <a:r>
              <a:rPr sz="3200" spc="0" dirty="0" smtClean="0">
                <a:latin typeface="Arial"/>
                <a:cs typeface="Arial"/>
              </a:rPr>
              <a:t>(a),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switchi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sistor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357234" cy="3836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35890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3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222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od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ow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cos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-purpose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swi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sis</a:t>
            </a:r>
            <a:r>
              <a:rPr sz="2800" spc="-15" dirty="0" smtClean="0">
                <a:latin typeface="Arial"/>
                <a:cs typeface="Arial"/>
              </a:rPr>
              <a:t>tor with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5" dirty="0" smtClean="0">
                <a:latin typeface="Arial"/>
                <a:cs typeface="Arial"/>
              </a:rPr>
              <a:t>mum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ain of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mA;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ll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1/100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oll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 </a:t>
            </a:r>
            <a:r>
              <a:rPr sz="2800" spc="-15" dirty="0" smtClean="0">
                <a:latin typeface="Arial"/>
                <a:cs typeface="Arial"/>
              </a:rPr>
              <a:t>0.1 </a:t>
            </a:r>
            <a:r>
              <a:rPr sz="2800" spc="-30" dirty="0" smtClean="0"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– lim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resisto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1.7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across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 curren</a:t>
            </a:r>
            <a:r>
              <a:rPr sz="3200" spc="-10" dirty="0" smtClean="0">
                <a:latin typeface="Arial"/>
                <a:cs typeface="Arial"/>
              </a:rPr>
              <a:t>t–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resisto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3310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DC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378825" cy="4620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6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urn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far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eds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nve</a:t>
            </a:r>
            <a:r>
              <a:rPr sz="2800" spc="-10" dirty="0" smtClean="0">
                <a:latin typeface="Arial"/>
                <a:cs typeface="Arial"/>
              </a:rPr>
              <a:t>rter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ax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5" dirty="0" smtClean="0">
                <a:latin typeface="Arial"/>
                <a:cs typeface="Arial"/>
              </a:rPr>
              <a:t>mum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6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e ca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2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222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sistor: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imum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25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50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15" dirty="0" smtClean="0">
                <a:latin typeface="Arial"/>
                <a:cs typeface="Arial"/>
              </a:rPr>
              <a:t>ding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age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yle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solu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Darli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n-p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such 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P12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 25¢,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sin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29955" cy="576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974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Darli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-pair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imum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gain of</a:t>
            </a:r>
            <a:r>
              <a:rPr sz="3200" spc="-10" dirty="0" smtClean="0">
                <a:latin typeface="Arial"/>
                <a:cs typeface="Arial"/>
              </a:rPr>
              <a:t> 700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ximum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4</a:t>
            </a:r>
            <a:r>
              <a:rPr sz="3200" spc="0" dirty="0" smtClean="0">
                <a:latin typeface="Arial"/>
                <a:cs typeface="Arial"/>
              </a:rPr>
              <a:t>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24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ias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sistor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calcul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exactly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LED dr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•"/>
            </a:pPr>
            <a:endParaRPr sz="8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resist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MS PGothic"/>
                <a:cs typeface="MS PGothic"/>
              </a:rPr>
              <a:t>÷</a:t>
            </a:r>
            <a:endParaRPr sz="3200">
              <a:latin typeface="MS PGothic"/>
              <a:cs typeface="MS PGothic"/>
            </a:endParaRPr>
          </a:p>
          <a:p>
            <a:pPr marL="355600">
              <a:lnSpc>
                <a:spcPts val="3804"/>
              </a:lnSpc>
            </a:pPr>
            <a:r>
              <a:rPr sz="3200" spc="-10" dirty="0" smtClean="0">
                <a:latin typeface="Arial"/>
                <a:cs typeface="Arial"/>
              </a:rPr>
              <a:t>700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</a:t>
            </a:r>
            <a:r>
              <a:rPr sz="3200" spc="-1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43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rop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eca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se/e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sistor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0.9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MS PGothic"/>
                <a:cs typeface="MS PGothic"/>
              </a:rPr>
              <a:t>÷</a:t>
            </a:r>
            <a:endParaRPr sz="3200">
              <a:latin typeface="MS PGothic"/>
              <a:cs typeface="MS PGothic"/>
            </a:endParaRPr>
          </a:p>
          <a:p>
            <a:pPr marL="355600">
              <a:lnSpc>
                <a:spcPts val="3795"/>
              </a:lnSpc>
            </a:pPr>
            <a:r>
              <a:rPr sz="3200" dirty="0" smtClean="0">
                <a:latin typeface="Arial"/>
                <a:cs typeface="Arial"/>
              </a:rPr>
              <a:t>0.</a:t>
            </a:r>
            <a:r>
              <a:rPr sz="3200" spc="-1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43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6.</a:t>
            </a:r>
            <a:r>
              <a:rPr sz="3200" spc="-15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9</a:t>
            </a:r>
            <a:r>
              <a:rPr sz="3200" spc="0" dirty="0" smtClean="0">
                <a:latin typeface="Arial"/>
                <a:cs typeface="Arial"/>
              </a:rPr>
              <a:t>K </a:t>
            </a:r>
            <a:r>
              <a:rPr sz="3200" spc="-19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</a:t>
            </a:r>
            <a:r>
              <a:rPr sz="1800" b="1" spc="0" dirty="0" smtClean="0">
                <a:latin typeface="Arial"/>
                <a:cs typeface="Arial"/>
              </a:rPr>
              <a:t>9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DC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int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rfac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-p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5316" y="1068324"/>
            <a:ext cx="72263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720597"/>
            <a:ext cx="4906010" cy="3081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Dar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ngt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n-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 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nk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20" dirty="0" smtClean="0">
                <a:latin typeface="Arial"/>
                <a:cs typeface="Arial"/>
              </a:rPr>
              <a:t> amo</a:t>
            </a:r>
            <a:r>
              <a:rPr sz="2800" spc="-15" dirty="0" smtClean="0">
                <a:latin typeface="Arial"/>
                <a:cs typeface="Arial"/>
              </a:rPr>
              <a:t>unt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ren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8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95885" indent="-287020">
              <a:lnSpc>
                <a:spcPct val="999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ust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Darl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gto</a:t>
            </a:r>
            <a:r>
              <a:rPr sz="2800" spc="1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ir 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oye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kic</a:t>
            </a:r>
            <a:r>
              <a:rPr sz="2800" spc="-15" dirty="0" smtClean="0">
                <a:latin typeface="Arial"/>
                <a:cs typeface="Arial"/>
              </a:rPr>
              <a:t>kb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6242685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7635" algn="l"/>
              </a:tabLst>
            </a:pPr>
            <a:r>
              <a:rPr sz="4000" b="1" spc="-245" dirty="0" smtClean="0">
                <a:latin typeface="Arial"/>
                <a:cs typeface="Arial"/>
              </a:rPr>
              <a:t>1</a:t>
            </a:r>
            <a:r>
              <a:rPr sz="4000" b="1" spc="-30" dirty="0" smtClean="0">
                <a:latin typeface="Arial"/>
                <a:cs typeface="Arial"/>
              </a:rPr>
              <a:t>1–</a:t>
            </a:r>
            <a:r>
              <a:rPr sz="4000" b="1" spc="-25" dirty="0" smtClean="0">
                <a:latin typeface="Arial"/>
                <a:cs typeface="Arial"/>
              </a:rPr>
              <a:t>2	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PO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14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ESS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DEC</a:t>
            </a:r>
            <a:r>
              <a:rPr sz="4000" b="1" spc="-5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354059" cy="3606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ery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esp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cially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ory-m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37401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sola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rsonal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 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ways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of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De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25" dirty="0" smtClean="0">
                <a:latin typeface="Arial"/>
                <a:cs typeface="Arial"/>
              </a:rPr>
              <a:t>o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ing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</a:t>
            </a:r>
            <a:r>
              <a:rPr sz="4000" b="1" spc="-20" dirty="0" smtClean="0">
                <a:latin typeface="Arial"/>
                <a:cs typeface="Arial"/>
              </a:rPr>
              <a:t>-Bit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Port</a:t>
            </a:r>
            <a:r>
              <a:rPr sz="4000" b="1" spc="-14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dress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81390" cy="5059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Fixed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 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port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7" baseline="-25132" dirty="0" smtClean="0">
                <a:latin typeface="Arial"/>
                <a:cs typeface="Arial"/>
              </a:rPr>
              <a:t>15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0 </a:t>
            </a:r>
            <a:r>
              <a:rPr sz="3150" spc="-427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0000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–00</a:t>
            </a:r>
            <a:r>
              <a:rPr sz="3200" spc="0" dirty="0" smtClean="0">
                <a:latin typeface="Arial"/>
                <a:cs typeface="Arial"/>
              </a:rPr>
              <a:t>FFH.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09664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we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nly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7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775" spc="382" baseline="-255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5340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 reg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FFH.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ress, we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 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91972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74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13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F</a:t>
            </a:r>
            <a:r>
              <a:rPr sz="3200" spc="-10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496300" cy="4396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4572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tic</a:t>
            </a:r>
            <a:r>
              <a:rPr sz="2800" spc="-15" dirty="0" smtClean="0">
                <a:latin typeface="Arial"/>
                <a:cs typeface="Arial"/>
              </a:rPr>
              <a:t>al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cept we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10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7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775" spc="382" baseline="-255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GA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22</a:t>
            </a:r>
            <a:r>
              <a:rPr sz="3200" spc="-5" dirty="0" smtClean="0">
                <a:latin typeface="Arial"/>
                <a:cs typeface="Arial"/>
              </a:rPr>
              <a:t>V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 lo</a:t>
            </a:r>
            <a:r>
              <a:rPr sz="3200" spc="-1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-cost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4320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PLD is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re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uced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7135" y="1408175"/>
            <a:ext cx="128015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2319" y="1399032"/>
            <a:ext cx="557783" cy="231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4567" y="3145535"/>
            <a:ext cx="365760" cy="608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175" y="4498847"/>
            <a:ext cx="246887" cy="841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6623" y="4608576"/>
            <a:ext cx="704088" cy="768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9179" y="1389888"/>
            <a:ext cx="2318004" cy="0"/>
          </a:xfrm>
          <a:custGeom>
            <a:avLst/>
            <a:gdLst/>
            <a:ahLst/>
            <a:cxnLst/>
            <a:rect l="l" t="t" r="r" b="b"/>
            <a:pathLst>
              <a:path w="2318004">
                <a:moveTo>
                  <a:pt x="0" y="0"/>
                </a:moveTo>
                <a:lnTo>
                  <a:pt x="2318004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0747" y="1360169"/>
            <a:ext cx="580644" cy="0"/>
          </a:xfrm>
          <a:custGeom>
            <a:avLst/>
            <a:gdLst/>
            <a:ahLst/>
            <a:cxnLst/>
            <a:rect l="l" t="t" r="r" b="b"/>
            <a:pathLst>
              <a:path w="580644">
                <a:moveTo>
                  <a:pt x="0" y="0"/>
                </a:moveTo>
                <a:lnTo>
                  <a:pt x="580644" y="0"/>
                </a:lnTo>
              </a:path>
            </a:pathLst>
          </a:custGeom>
          <a:ln w="2286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6894" y="1380744"/>
            <a:ext cx="0" cy="1659635"/>
          </a:xfrm>
          <a:custGeom>
            <a:avLst/>
            <a:gdLst/>
            <a:ahLst/>
            <a:cxnLst/>
            <a:rect l="l" t="t" r="r" b="b"/>
            <a:pathLst>
              <a:path h="1659635">
                <a:moveTo>
                  <a:pt x="0" y="1659635"/>
                </a:moveTo>
                <a:lnTo>
                  <a:pt x="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2163" y="1645920"/>
            <a:ext cx="3566160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0" y="0"/>
                </a:moveTo>
                <a:lnTo>
                  <a:pt x="356616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0411" y="3374135"/>
            <a:ext cx="3552443" cy="0"/>
          </a:xfrm>
          <a:custGeom>
            <a:avLst/>
            <a:gdLst/>
            <a:ahLst/>
            <a:cxnLst/>
            <a:rect l="l" t="t" r="r" b="b"/>
            <a:pathLst>
              <a:path w="3552443">
                <a:moveTo>
                  <a:pt x="0" y="0"/>
                </a:moveTo>
                <a:lnTo>
                  <a:pt x="3552443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5947" y="3648455"/>
            <a:ext cx="406907" cy="0"/>
          </a:xfrm>
          <a:custGeom>
            <a:avLst/>
            <a:gdLst/>
            <a:ahLst/>
            <a:cxnLst/>
            <a:rect l="l" t="t" r="r" b="b"/>
            <a:pathLst>
              <a:path w="406907">
                <a:moveTo>
                  <a:pt x="0" y="0"/>
                </a:moveTo>
                <a:lnTo>
                  <a:pt x="406907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0520" y="3634740"/>
            <a:ext cx="0" cy="1357884"/>
          </a:xfrm>
          <a:custGeom>
            <a:avLst/>
            <a:gdLst/>
            <a:ahLst/>
            <a:cxnLst/>
            <a:rect l="l" t="t" r="r" b="b"/>
            <a:pathLst>
              <a:path h="1357884">
                <a:moveTo>
                  <a:pt x="0" y="1357884"/>
                </a:moveTo>
                <a:lnTo>
                  <a:pt x="0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4608" y="3897629"/>
            <a:ext cx="2318003" cy="0"/>
          </a:xfrm>
          <a:custGeom>
            <a:avLst/>
            <a:gdLst/>
            <a:ahLst/>
            <a:cxnLst/>
            <a:rect l="l" t="t" r="r" b="b"/>
            <a:pathLst>
              <a:path w="2318004">
                <a:moveTo>
                  <a:pt x="0" y="0"/>
                </a:moveTo>
                <a:lnTo>
                  <a:pt x="2318003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5083" y="4613147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4599432"/>
            <a:ext cx="0" cy="781812"/>
          </a:xfrm>
          <a:custGeom>
            <a:avLst/>
            <a:gdLst/>
            <a:ahLst/>
            <a:cxnLst/>
            <a:rect l="l" t="t" r="r" b="b"/>
            <a:pathLst>
              <a:path h="781812">
                <a:moveTo>
                  <a:pt x="0" y="781812"/>
                </a:moveTo>
                <a:lnTo>
                  <a:pt x="0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4983" y="4725161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0" y="0"/>
                </a:moveTo>
                <a:lnTo>
                  <a:pt x="82296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92423" y="4978908"/>
            <a:ext cx="781812" cy="0"/>
          </a:xfrm>
          <a:custGeom>
            <a:avLst/>
            <a:gdLst/>
            <a:ahLst/>
            <a:cxnLst/>
            <a:rect l="l" t="t" r="r" b="b"/>
            <a:pathLst>
              <a:path w="781812">
                <a:moveTo>
                  <a:pt x="0" y="0"/>
                </a:moveTo>
                <a:lnTo>
                  <a:pt x="781812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4983" y="5015484"/>
            <a:ext cx="827532" cy="0"/>
          </a:xfrm>
          <a:custGeom>
            <a:avLst/>
            <a:gdLst/>
            <a:ahLst/>
            <a:cxnLst/>
            <a:rect l="l" t="t" r="r" b="b"/>
            <a:pathLst>
              <a:path w="827532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4983" y="5301234"/>
            <a:ext cx="827532" cy="0"/>
          </a:xfrm>
          <a:custGeom>
            <a:avLst/>
            <a:gdLst/>
            <a:ahLst/>
            <a:cxnLst/>
            <a:rect l="l" t="t" r="r" b="b"/>
            <a:pathLst>
              <a:path w="827532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18288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0763" y="122059"/>
            <a:ext cx="8328659" cy="1157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11-10 </a:t>
            </a:r>
            <a:r>
              <a:rPr sz="1750" b="1" spc="-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port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decoder</a:t>
            </a:r>
            <a:r>
              <a:rPr sz="1750" b="1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decodes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8-bit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1/0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ports.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This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decoder</a:t>
            </a:r>
            <a:r>
              <a:rPr sz="1750" b="1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generates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active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30" dirty="0" smtClean="0">
                <a:solidFill>
                  <a:srgbClr val="010101"/>
                </a:solidFill>
                <a:latin typeface="Arial"/>
                <a:cs typeface="Arial"/>
              </a:rPr>
              <a:t>low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outputs</a:t>
            </a:r>
            <a:r>
              <a:rPr sz="1750" b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ports</a:t>
            </a:r>
            <a:r>
              <a:rPr sz="17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15" dirty="0" smtClean="0">
                <a:solidFill>
                  <a:srgbClr val="010101"/>
                </a:solidFill>
                <a:latin typeface="Arial"/>
                <a:cs typeface="Arial"/>
              </a:rPr>
              <a:t>FOH-F7H.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3175" algn="ctr">
              <a:lnSpc>
                <a:spcPct val="100000"/>
              </a:lnSpc>
            </a:pPr>
            <a:r>
              <a:rPr sz="2400" b="1" spc="60" dirty="0" smtClean="0">
                <a:solidFill>
                  <a:srgbClr val="2B2B2B"/>
                </a:solidFill>
                <a:latin typeface="Times New Roman"/>
                <a:cs typeface="Times New Roman"/>
              </a:rPr>
              <a:t>Ul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491" y="1393372"/>
            <a:ext cx="391160" cy="927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9200"/>
              </a:lnSpc>
            </a:pPr>
            <a:r>
              <a:rPr sz="2650" b="1" spc="-254" dirty="0" smtClean="0">
                <a:solidFill>
                  <a:srgbClr val="2B2B2B"/>
                </a:solidFill>
                <a:latin typeface="Courier New"/>
                <a:cs typeface="Courier New"/>
              </a:rPr>
              <a:t>AO </a:t>
            </a:r>
            <a:r>
              <a:rPr sz="2200" b="1" spc="175" dirty="0" smtClean="0">
                <a:solidFill>
                  <a:srgbClr val="2B2B2B"/>
                </a:solidFill>
                <a:latin typeface="Arial"/>
                <a:cs typeface="Arial"/>
              </a:rPr>
              <a:t>AI</a:t>
            </a:r>
            <a:r>
              <a:rPr sz="2200" b="1" spc="95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2550" b="1" spc="-95" dirty="0" smtClean="0">
                <a:solidFill>
                  <a:srgbClr val="2B2B2B"/>
                </a:solidFill>
                <a:latin typeface="Courier New"/>
                <a:cs typeface="Courier New"/>
              </a:rPr>
              <a:t>A2</a:t>
            </a:r>
            <a:endParaRPr sz="255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8779" y="2821178"/>
            <a:ext cx="378460" cy="615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spc="75" dirty="0" smtClean="0">
                <a:solidFill>
                  <a:srgbClr val="2B2B2B"/>
                </a:solidFill>
                <a:latin typeface="Arial"/>
                <a:cs typeface="Arial"/>
              </a:rPr>
              <a:t>A4</a:t>
            </a:r>
            <a:endParaRPr sz="2050">
              <a:latin typeface="Arial"/>
              <a:cs typeface="Arial"/>
            </a:endParaRPr>
          </a:p>
          <a:p>
            <a:pPr marL="17145">
              <a:lnSpc>
                <a:spcPts val="2310"/>
              </a:lnSpc>
            </a:pPr>
            <a:r>
              <a:rPr sz="2250" b="1" spc="-75" dirty="0" smtClean="0">
                <a:solidFill>
                  <a:srgbClr val="2B2B2B"/>
                </a:solidFill>
                <a:latin typeface="Arial"/>
                <a:cs typeface="Arial"/>
              </a:rPr>
              <a:t>A3</a:t>
            </a:r>
            <a:endParaRPr sz="2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9636" y="4464179"/>
            <a:ext cx="2415540" cy="148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51685" algn="just">
              <a:lnSpc>
                <a:spcPct val="88900"/>
              </a:lnSpc>
            </a:pPr>
            <a:r>
              <a:rPr sz="2350" b="1" spc="-90" dirty="0" smtClean="0">
                <a:solidFill>
                  <a:srgbClr val="2B2B2B"/>
                </a:solidFill>
                <a:latin typeface="Times New Roman"/>
                <a:cs typeface="Times New Roman"/>
              </a:rPr>
              <a:t>A5</a:t>
            </a:r>
            <a:r>
              <a:rPr sz="2350" b="1" spc="-40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050" b="1" spc="65" dirty="0" smtClean="0">
                <a:solidFill>
                  <a:srgbClr val="2B2B2B"/>
                </a:solidFill>
                <a:latin typeface="Arial"/>
                <a:cs typeface="Arial"/>
              </a:rPr>
              <a:t>A6</a:t>
            </a:r>
            <a:r>
              <a:rPr sz="2050" b="1" spc="25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2150" b="1" spc="65" dirty="0" smtClean="0">
                <a:solidFill>
                  <a:srgbClr val="2B2B2B"/>
                </a:solidFill>
                <a:latin typeface="Times New Roman"/>
                <a:cs typeface="Times New Roman"/>
              </a:rPr>
              <a:t>A7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76"/>
              </a:spcBef>
            </a:pPr>
            <a:endParaRPr sz="1200"/>
          </a:p>
          <a:p>
            <a:pPr marL="1457325">
              <a:lnSpc>
                <a:spcPct val="100000"/>
              </a:lnSpc>
            </a:pPr>
            <a:r>
              <a:rPr sz="2650" b="1" spc="-350" dirty="0" smtClean="0">
                <a:solidFill>
                  <a:srgbClr val="2B2B2B"/>
                </a:solidFill>
                <a:latin typeface="Courier New"/>
                <a:cs typeface="Courier New"/>
              </a:rPr>
              <a:t>74LSIO</a:t>
            </a:r>
            <a:endParaRPr sz="26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44331" y="1293621"/>
            <a:ext cx="624840" cy="38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b="1" spc="-215" dirty="0" smtClean="0">
                <a:solidFill>
                  <a:srgbClr val="2B2B2B"/>
                </a:solidFill>
                <a:latin typeface="Times New Roman"/>
                <a:cs typeface="Times New Roman"/>
              </a:rPr>
              <a:t>FOH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44331" y="1661160"/>
            <a:ext cx="675005" cy="2024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-9525" algn="just">
              <a:lnSpc>
                <a:spcPct val="80000"/>
              </a:lnSpc>
            </a:pPr>
            <a:r>
              <a:rPr sz="2400" b="1" spc="40" dirty="0" smtClean="0">
                <a:solidFill>
                  <a:srgbClr val="2B2B2B"/>
                </a:solidFill>
                <a:latin typeface="Times New Roman"/>
                <a:cs typeface="Times New Roman"/>
              </a:rPr>
              <a:t>Fl </a:t>
            </a:r>
            <a:r>
              <a:rPr sz="2400" b="1" spc="-270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400" b="1" spc="-300" dirty="0" smtClean="0">
                <a:solidFill>
                  <a:srgbClr val="2B2B2B"/>
                </a:solidFill>
                <a:latin typeface="Times New Roman"/>
                <a:cs typeface="Times New Roman"/>
              </a:rPr>
              <a:t>H</a:t>
            </a:r>
            <a:r>
              <a:rPr sz="2400" b="1" spc="-100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350" b="1" spc="160" dirty="0" smtClean="0">
                <a:solidFill>
                  <a:srgbClr val="2B2B2B"/>
                </a:solidFill>
                <a:latin typeface="Arial"/>
                <a:cs typeface="Arial"/>
              </a:rPr>
              <a:t>F2H</a:t>
            </a:r>
            <a:r>
              <a:rPr sz="2350" b="1" spc="7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2400" b="1" spc="45" dirty="0" smtClean="0">
                <a:solidFill>
                  <a:srgbClr val="2B2B2B"/>
                </a:solidFill>
                <a:latin typeface="Times New Roman"/>
                <a:cs typeface="Times New Roman"/>
              </a:rPr>
              <a:t>F3H</a:t>
            </a:r>
            <a:r>
              <a:rPr sz="2400" b="1" spc="15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150" b="1" spc="229" dirty="0" smtClean="0">
                <a:solidFill>
                  <a:srgbClr val="2B2B2B"/>
                </a:solidFill>
                <a:latin typeface="Times New Roman"/>
                <a:cs typeface="Times New Roman"/>
              </a:rPr>
              <a:t>F4H</a:t>
            </a:r>
            <a:r>
              <a:rPr sz="2150" b="1" spc="90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400" b="1" spc="60" dirty="0" smtClean="0">
                <a:solidFill>
                  <a:srgbClr val="2B2B2B"/>
                </a:solidFill>
                <a:latin typeface="Times New Roman"/>
                <a:cs typeface="Times New Roman"/>
              </a:rPr>
              <a:t>F5H</a:t>
            </a:r>
            <a:r>
              <a:rPr sz="2400" b="1" spc="20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350" b="1" spc="85" dirty="0" smtClean="0">
                <a:solidFill>
                  <a:srgbClr val="2B2B2B"/>
                </a:solidFill>
                <a:latin typeface="Times New Roman"/>
                <a:cs typeface="Times New Roman"/>
              </a:rPr>
              <a:t>F6H</a:t>
            </a:r>
            <a:r>
              <a:rPr sz="2350" b="1" spc="35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450" b="1" spc="15" dirty="0" smtClean="0">
                <a:solidFill>
                  <a:srgbClr val="2B2B2B"/>
                </a:solidFill>
                <a:latin typeface="Times New Roman"/>
                <a:cs typeface="Times New Roman"/>
              </a:rPr>
              <a:t>F7H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80707" y="1399794"/>
            <a:ext cx="392430" cy="1835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20320" algn="just">
              <a:lnSpc>
                <a:spcPct val="100000"/>
              </a:lnSpc>
            </a:pPr>
            <a:r>
              <a:rPr sz="2550" b="1" spc="-155" dirty="0" smtClean="0">
                <a:solidFill>
                  <a:srgbClr val="2B2B2B"/>
                </a:solidFill>
                <a:latin typeface="Courier New"/>
                <a:cs typeface="Courier New"/>
              </a:rPr>
              <a:t>YO</a:t>
            </a:r>
            <a:endParaRPr sz="2550">
              <a:latin typeface="Courier New"/>
              <a:cs typeface="Courier New"/>
            </a:endParaRPr>
          </a:p>
          <a:p>
            <a:pPr marL="12700" marR="60325" algn="just">
              <a:lnSpc>
                <a:spcPts val="2225"/>
              </a:lnSpc>
            </a:pPr>
            <a:r>
              <a:rPr sz="2150" b="1" spc="170" dirty="0" smtClean="0">
                <a:solidFill>
                  <a:srgbClr val="2B2B2B"/>
                </a:solidFill>
                <a:latin typeface="Times New Roman"/>
                <a:cs typeface="Times New Roman"/>
              </a:rPr>
              <a:t>Yl</a:t>
            </a:r>
            <a:endParaRPr sz="2150">
              <a:latin typeface="Times New Roman"/>
              <a:cs typeface="Times New Roman"/>
            </a:endParaRPr>
          </a:p>
          <a:p>
            <a:pPr marL="21590" marR="12700" indent="-9525" algn="just">
              <a:lnSpc>
                <a:spcPct val="85400"/>
              </a:lnSpc>
              <a:spcBef>
                <a:spcPts val="65"/>
              </a:spcBef>
            </a:pPr>
            <a:r>
              <a:rPr sz="2150" b="1" spc="130" dirty="0" smtClean="0">
                <a:solidFill>
                  <a:srgbClr val="2B2B2B"/>
                </a:solidFill>
                <a:latin typeface="Times New Roman"/>
                <a:cs typeface="Times New Roman"/>
              </a:rPr>
              <a:t>Y2</a:t>
            </a:r>
            <a:r>
              <a:rPr sz="2150" b="1" spc="50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350" b="1" spc="-60" dirty="0" smtClean="0">
                <a:solidFill>
                  <a:srgbClr val="2B2B2B"/>
                </a:solidFill>
                <a:latin typeface="Times New Roman"/>
                <a:cs typeface="Times New Roman"/>
              </a:rPr>
              <a:t>Y3</a:t>
            </a:r>
            <a:r>
              <a:rPr sz="2350" b="1" spc="-25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050" b="1" spc="100" dirty="0" smtClean="0">
                <a:solidFill>
                  <a:srgbClr val="2B2B2B"/>
                </a:solidFill>
                <a:latin typeface="Arial"/>
                <a:cs typeface="Arial"/>
              </a:rPr>
              <a:t>Y4</a:t>
            </a:r>
            <a:endParaRPr sz="2050">
              <a:latin typeface="Arial"/>
              <a:cs typeface="Arial"/>
            </a:endParaRPr>
          </a:p>
          <a:p>
            <a:pPr marL="21590" marR="27305" algn="just">
              <a:lnSpc>
                <a:spcPts val="2290"/>
              </a:lnSpc>
            </a:pPr>
            <a:r>
              <a:rPr sz="2350" b="1" spc="-90" dirty="0" smtClean="0">
                <a:solidFill>
                  <a:srgbClr val="2B2B2B"/>
                </a:solidFill>
                <a:latin typeface="Times New Roman"/>
                <a:cs typeface="Times New Roman"/>
              </a:rPr>
              <a:t>Y5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89852" y="3172459"/>
            <a:ext cx="38417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50" dirty="0" smtClean="0">
                <a:solidFill>
                  <a:srgbClr val="2B2B2B"/>
                </a:solidFill>
                <a:latin typeface="Arial"/>
                <a:cs typeface="Arial"/>
              </a:rPr>
              <a:t>Y6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sz="2050" b="1" spc="125" dirty="0" smtClean="0">
                <a:solidFill>
                  <a:srgbClr val="2B2B2B"/>
                </a:solidFill>
                <a:latin typeface="Arial"/>
                <a:cs typeface="Arial"/>
              </a:rPr>
              <a:t>Y7</a:t>
            </a:r>
            <a:endParaRPr sz="2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89067" y="1438909"/>
            <a:ext cx="224154" cy="36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b="1" spc="-140" dirty="0" smtClean="0">
                <a:solidFill>
                  <a:srgbClr val="2B2B2B"/>
                </a:solidFill>
                <a:latin typeface="Times New Roman"/>
                <a:cs typeface="Times New Roman"/>
              </a:rPr>
              <a:t>A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8567" y="1694179"/>
            <a:ext cx="4145279" cy="734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2815"/>
              </a:lnSpc>
              <a:tabLst>
                <a:tab pos="3974465" algn="l"/>
              </a:tabLst>
            </a:pPr>
            <a:r>
              <a:rPr sz="2500" b="1" spc="-30" dirty="0" smtClean="0">
                <a:solidFill>
                  <a:srgbClr val="1A1A1A"/>
                </a:solidFill>
                <a:latin typeface="Courier New"/>
                <a:cs typeface="Courier New"/>
              </a:rPr>
              <a:t>-</a:t>
            </a:r>
            <a:r>
              <a:rPr sz="2500" b="1" spc="-450" dirty="0" smtClean="0">
                <a:solidFill>
                  <a:srgbClr val="1A1A1A"/>
                </a:solidFill>
                <a:latin typeface="Courier New"/>
                <a:cs typeface="Courier New"/>
              </a:rPr>
              <a:t>-</a:t>
            </a:r>
            <a:r>
              <a:rPr sz="2500" b="1" spc="-585" dirty="0" smtClean="0">
                <a:solidFill>
                  <a:srgbClr val="010101"/>
                </a:solidFill>
                <a:latin typeface="Courier New"/>
                <a:cs typeface="Courier New"/>
              </a:rPr>
              <a:t>--</a:t>
            </a:r>
            <a:r>
              <a:rPr sz="2500" b="1" spc="-775" dirty="0" smtClean="0">
                <a:solidFill>
                  <a:srgbClr val="010101"/>
                </a:solidFill>
                <a:latin typeface="Courier New"/>
                <a:cs typeface="Courier New"/>
              </a:rPr>
              <a:t>-</a:t>
            </a:r>
            <a:r>
              <a:rPr sz="2500" b="1" spc="-360" dirty="0" smtClean="0">
                <a:solidFill>
                  <a:srgbClr val="1A1A1A"/>
                </a:solidFill>
                <a:latin typeface="Courier New"/>
                <a:cs typeface="Courier New"/>
              </a:rPr>
              <a:t>---------------------	B</a:t>
            </a:r>
            <a:endParaRPr sz="2500">
              <a:latin typeface="Courier New"/>
              <a:cs typeface="Courier New"/>
            </a:endParaRPr>
          </a:p>
          <a:p>
            <a:pPr marR="22860" algn="r">
              <a:lnSpc>
                <a:spcPts val="2670"/>
              </a:lnSpc>
            </a:pPr>
            <a:r>
              <a:rPr sz="3050" b="1" spc="-590" dirty="0" smtClean="0">
                <a:solidFill>
                  <a:srgbClr val="2B2B2B"/>
                </a:solidFill>
                <a:latin typeface="Courier New"/>
                <a:cs typeface="Courier New"/>
              </a:rPr>
              <a:t>c</a:t>
            </a:r>
            <a:endParaRPr sz="30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8567" y="1926082"/>
            <a:ext cx="3660775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b="1" spc="-590" dirty="0" smtClean="0">
                <a:solidFill>
                  <a:srgbClr val="2B2B2B"/>
                </a:solidFill>
                <a:latin typeface="Courier New"/>
                <a:cs typeface="Courier New"/>
              </a:rPr>
              <a:t>-----------------------</a:t>
            </a:r>
            <a:endParaRPr sz="30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8567" y="2850896"/>
            <a:ext cx="4364355" cy="414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909060" algn="l"/>
              </a:tabLst>
            </a:pPr>
            <a:r>
              <a:rPr sz="2500" b="1" spc="-180" dirty="0" smtClean="0">
                <a:solidFill>
                  <a:srgbClr val="1A1A1A"/>
                </a:solidFill>
                <a:latin typeface="Courier New"/>
                <a:cs typeface="Courier New"/>
              </a:rPr>
              <a:t>---------------</a:t>
            </a:r>
            <a:r>
              <a:rPr sz="2500" b="1" spc="-204" dirty="0" smtClean="0">
                <a:solidFill>
                  <a:srgbClr val="1A1A1A"/>
                </a:solidFill>
                <a:latin typeface="Courier New"/>
                <a:cs typeface="Courier New"/>
              </a:rPr>
              <a:t>-</a:t>
            </a:r>
            <a:r>
              <a:rPr sz="2500" b="1" spc="45" dirty="0" smtClean="0">
                <a:solidFill>
                  <a:srgbClr val="464646"/>
                </a:solidFill>
                <a:latin typeface="Courier New"/>
                <a:cs typeface="Courier New"/>
              </a:rPr>
              <a:t>-</a:t>
            </a:r>
            <a:r>
              <a:rPr sz="2500" b="1" spc="-420" dirty="0" smtClean="0">
                <a:solidFill>
                  <a:srgbClr val="464646"/>
                </a:solidFill>
                <a:latin typeface="Courier New"/>
                <a:cs typeface="Courier New"/>
              </a:rPr>
              <a:t>-</a:t>
            </a:r>
            <a:r>
              <a:rPr sz="2500" b="1" spc="240" dirty="0" smtClean="0">
                <a:solidFill>
                  <a:srgbClr val="2B2B2B"/>
                </a:solidFill>
                <a:latin typeface="Courier New"/>
                <a:cs typeface="Courier New"/>
              </a:rPr>
              <a:t>--	at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89067" y="3225800"/>
            <a:ext cx="598805" cy="584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270"/>
              </a:lnSpc>
            </a:pPr>
            <a:r>
              <a:rPr sz="2150" b="1" spc="55" dirty="0" smtClean="0">
                <a:solidFill>
                  <a:srgbClr val="2B2B2B"/>
                </a:solidFill>
                <a:latin typeface="Times New Roman"/>
                <a:cs typeface="Times New Roman"/>
              </a:rPr>
              <a:t>G2A</a:t>
            </a:r>
            <a:r>
              <a:rPr sz="2150" b="1" spc="20" dirty="0" smtClean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2150" b="1" spc="65" dirty="0" smtClean="0">
                <a:solidFill>
                  <a:srgbClr val="2B2B2B"/>
                </a:solidFill>
                <a:latin typeface="Times New Roman"/>
                <a:cs typeface="Times New Roman"/>
              </a:rPr>
              <a:t>G2B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25244" y="4166361"/>
            <a:ext cx="593725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b="1" spc="95" dirty="0" smtClean="0">
                <a:solidFill>
                  <a:srgbClr val="2B2B2B"/>
                </a:solidFill>
                <a:latin typeface="Times New Roman"/>
                <a:cs typeface="Times New Roman"/>
              </a:rPr>
              <a:t>U2A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63971" y="4097782"/>
            <a:ext cx="1323975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b="1" spc="70" dirty="0" smtClean="0">
                <a:solidFill>
                  <a:srgbClr val="2B2B2B"/>
                </a:solidFill>
                <a:latin typeface="Times New Roman"/>
                <a:cs typeface="Times New Roman"/>
              </a:rPr>
              <a:t>74ALS138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B2B2B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2344" y="3675888"/>
            <a:ext cx="283463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6359" y="3730752"/>
            <a:ext cx="283463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3260" y="1447038"/>
            <a:ext cx="1760219" cy="0"/>
          </a:xfrm>
          <a:custGeom>
            <a:avLst/>
            <a:gdLst/>
            <a:ahLst/>
            <a:cxnLst/>
            <a:rect l="l" t="t" r="r" b="b"/>
            <a:pathLst>
              <a:path w="1760219">
                <a:moveTo>
                  <a:pt x="0" y="0"/>
                </a:moveTo>
                <a:lnTo>
                  <a:pt x="1760219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1367" y="1728216"/>
            <a:ext cx="146304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2743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3833" y="1453896"/>
            <a:ext cx="0" cy="4315968"/>
          </a:xfrm>
          <a:custGeom>
            <a:avLst/>
            <a:gdLst/>
            <a:ahLst/>
            <a:cxnLst/>
            <a:rect l="l" t="t" r="r" b="b"/>
            <a:pathLst>
              <a:path h="4315968">
                <a:moveTo>
                  <a:pt x="0" y="4315968"/>
                </a:moveTo>
                <a:lnTo>
                  <a:pt x="0" y="0"/>
                </a:lnTo>
              </a:path>
            </a:pathLst>
          </a:custGeom>
          <a:ln w="36576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4335" y="1435608"/>
            <a:ext cx="0" cy="4329683"/>
          </a:xfrm>
          <a:custGeom>
            <a:avLst/>
            <a:gdLst/>
            <a:ahLst/>
            <a:cxnLst/>
            <a:rect l="l" t="t" r="r" b="b"/>
            <a:pathLst>
              <a:path h="4329683">
                <a:moveTo>
                  <a:pt x="0" y="4329683"/>
                </a:moveTo>
                <a:lnTo>
                  <a:pt x="0" y="0"/>
                </a:lnTo>
              </a:path>
            </a:pathLst>
          </a:custGeom>
          <a:ln w="36576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6047" y="1728216"/>
            <a:ext cx="1403603" cy="0"/>
          </a:xfrm>
          <a:custGeom>
            <a:avLst/>
            <a:gdLst/>
            <a:ahLst/>
            <a:cxnLst/>
            <a:rect l="l" t="t" r="r" b="b"/>
            <a:pathLst>
              <a:path w="1403603">
                <a:moveTo>
                  <a:pt x="0" y="0"/>
                </a:moveTo>
                <a:lnTo>
                  <a:pt x="1403603" y="0"/>
                </a:lnTo>
              </a:path>
            </a:pathLst>
          </a:custGeom>
          <a:ln w="2743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8295" y="2011679"/>
            <a:ext cx="891540" cy="0"/>
          </a:xfrm>
          <a:custGeom>
            <a:avLst/>
            <a:gdLst/>
            <a:ahLst/>
            <a:cxnLst/>
            <a:rect l="l" t="t" r="r" b="b"/>
            <a:pathLst>
              <a:path w="891540">
                <a:moveTo>
                  <a:pt x="0" y="0"/>
                </a:moveTo>
                <a:lnTo>
                  <a:pt x="891540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6903" y="2048255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>
                <a:moveTo>
                  <a:pt x="0" y="0"/>
                </a:moveTo>
                <a:lnTo>
                  <a:pt x="1394460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2223" y="2297429"/>
            <a:ext cx="612648" cy="0"/>
          </a:xfrm>
          <a:custGeom>
            <a:avLst/>
            <a:gdLst/>
            <a:ahLst/>
            <a:cxnLst/>
            <a:rect l="l" t="t" r="r" b="b"/>
            <a:pathLst>
              <a:path w="612648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457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8295" y="2292857"/>
            <a:ext cx="891540" cy="0"/>
          </a:xfrm>
          <a:custGeom>
            <a:avLst/>
            <a:gdLst/>
            <a:ahLst/>
            <a:cxnLst/>
            <a:rect l="l" t="t" r="r" b="b"/>
            <a:pathLst>
              <a:path w="891540">
                <a:moveTo>
                  <a:pt x="0" y="0"/>
                </a:moveTo>
                <a:lnTo>
                  <a:pt x="891540" y="0"/>
                </a:lnTo>
              </a:path>
            </a:pathLst>
          </a:custGeom>
          <a:ln w="13716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6047" y="2295144"/>
            <a:ext cx="1403603" cy="0"/>
          </a:xfrm>
          <a:custGeom>
            <a:avLst/>
            <a:gdLst/>
            <a:ahLst/>
            <a:cxnLst/>
            <a:rect l="l" t="t" r="r" b="b"/>
            <a:pathLst>
              <a:path w="1403603">
                <a:moveTo>
                  <a:pt x="0" y="0"/>
                </a:moveTo>
                <a:lnTo>
                  <a:pt x="1403603" y="0"/>
                </a:lnTo>
              </a:path>
            </a:pathLst>
          </a:custGeom>
          <a:ln w="9144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5296" y="2615183"/>
            <a:ext cx="1161287" cy="0"/>
          </a:xfrm>
          <a:custGeom>
            <a:avLst/>
            <a:gdLst/>
            <a:ahLst/>
            <a:cxnLst/>
            <a:rect l="l" t="t" r="r" b="b"/>
            <a:pathLst>
              <a:path w="1161288">
                <a:moveTo>
                  <a:pt x="0" y="0"/>
                </a:moveTo>
                <a:lnTo>
                  <a:pt x="1161287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6583" y="2615183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3200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6903" y="2615183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>
                <a:moveTo>
                  <a:pt x="0" y="0"/>
                </a:moveTo>
                <a:lnTo>
                  <a:pt x="1394460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5939" y="2843783"/>
            <a:ext cx="1453896" cy="0"/>
          </a:xfrm>
          <a:custGeom>
            <a:avLst/>
            <a:gdLst/>
            <a:ahLst/>
            <a:cxnLst/>
            <a:rect l="l" t="t" r="r" b="b"/>
            <a:pathLst>
              <a:path w="1453896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27432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6047" y="2846070"/>
            <a:ext cx="1403603" cy="0"/>
          </a:xfrm>
          <a:custGeom>
            <a:avLst/>
            <a:gdLst/>
            <a:ahLst/>
            <a:cxnLst/>
            <a:rect l="l" t="t" r="r" b="b"/>
            <a:pathLst>
              <a:path w="1403603">
                <a:moveTo>
                  <a:pt x="0" y="0"/>
                </a:moveTo>
                <a:lnTo>
                  <a:pt x="1403603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5296" y="3177539"/>
            <a:ext cx="1161287" cy="0"/>
          </a:xfrm>
          <a:custGeom>
            <a:avLst/>
            <a:gdLst/>
            <a:ahLst/>
            <a:cxnLst/>
            <a:rect l="l" t="t" r="r" b="b"/>
            <a:pathLst>
              <a:path w="1161288">
                <a:moveTo>
                  <a:pt x="0" y="0"/>
                </a:moveTo>
                <a:lnTo>
                  <a:pt x="116128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6583" y="3177539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46903" y="3177539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>
                <a:moveTo>
                  <a:pt x="0" y="0"/>
                </a:moveTo>
                <a:lnTo>
                  <a:pt x="1394460" y="0"/>
                </a:lnTo>
              </a:path>
            </a:pathLst>
          </a:custGeom>
          <a:ln w="457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7651" y="3403853"/>
            <a:ext cx="1472184" cy="0"/>
          </a:xfrm>
          <a:custGeom>
            <a:avLst/>
            <a:gdLst/>
            <a:ahLst/>
            <a:cxnLst/>
            <a:rect l="l" t="t" r="r" b="b"/>
            <a:pathLst>
              <a:path w="1472184">
                <a:moveTo>
                  <a:pt x="0" y="0"/>
                </a:moveTo>
                <a:lnTo>
                  <a:pt x="1472184" y="0"/>
                </a:lnTo>
              </a:path>
            </a:pathLst>
          </a:custGeom>
          <a:ln w="22860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6047" y="3406140"/>
            <a:ext cx="1403603" cy="0"/>
          </a:xfrm>
          <a:custGeom>
            <a:avLst/>
            <a:gdLst/>
            <a:ahLst/>
            <a:cxnLst/>
            <a:rect l="l" t="t" r="r" b="b"/>
            <a:pathLst>
              <a:path w="1403603">
                <a:moveTo>
                  <a:pt x="0" y="0"/>
                </a:moveTo>
                <a:lnTo>
                  <a:pt x="1403603" y="0"/>
                </a:lnTo>
              </a:path>
            </a:pathLst>
          </a:custGeom>
          <a:ln w="18288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28800" y="3680459"/>
            <a:ext cx="1431036" cy="0"/>
          </a:xfrm>
          <a:custGeom>
            <a:avLst/>
            <a:gdLst/>
            <a:ahLst/>
            <a:cxnLst/>
            <a:rect l="l" t="t" r="r" b="b"/>
            <a:pathLst>
              <a:path w="1431036">
                <a:moveTo>
                  <a:pt x="0" y="0"/>
                </a:moveTo>
                <a:lnTo>
                  <a:pt x="1431036" y="0"/>
                </a:lnTo>
              </a:path>
            </a:pathLst>
          </a:custGeom>
          <a:ln w="36576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6047" y="3680459"/>
            <a:ext cx="1467612" cy="0"/>
          </a:xfrm>
          <a:custGeom>
            <a:avLst/>
            <a:gdLst/>
            <a:ahLst/>
            <a:cxnLst/>
            <a:rect l="l" t="t" r="r" b="b"/>
            <a:pathLst>
              <a:path w="1467612">
                <a:moveTo>
                  <a:pt x="0" y="0"/>
                </a:moveTo>
                <a:lnTo>
                  <a:pt x="1467612" y="0"/>
                </a:lnTo>
              </a:path>
            </a:pathLst>
          </a:custGeom>
          <a:ln w="36576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2867" y="3959352"/>
            <a:ext cx="891540" cy="0"/>
          </a:xfrm>
          <a:custGeom>
            <a:avLst/>
            <a:gdLst/>
            <a:ahLst/>
            <a:cxnLst/>
            <a:rect l="l" t="t" r="r" b="b"/>
            <a:pathLst>
              <a:path w="891540">
                <a:moveTo>
                  <a:pt x="0" y="0"/>
                </a:moveTo>
                <a:lnTo>
                  <a:pt x="891540" y="0"/>
                </a:lnTo>
              </a:path>
            </a:pathLst>
          </a:custGeom>
          <a:ln w="36576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6047" y="3959352"/>
            <a:ext cx="768096" cy="0"/>
          </a:xfrm>
          <a:custGeom>
            <a:avLst/>
            <a:gdLst/>
            <a:ahLst/>
            <a:cxnLst/>
            <a:rect l="l" t="t" r="r" b="b"/>
            <a:pathLst>
              <a:path w="768096">
                <a:moveTo>
                  <a:pt x="0" y="0"/>
                </a:moveTo>
                <a:lnTo>
                  <a:pt x="768096" y="0"/>
                </a:lnTo>
              </a:path>
            </a:pathLst>
          </a:custGeom>
          <a:ln w="32004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27732" y="4245102"/>
            <a:ext cx="832104" cy="0"/>
          </a:xfrm>
          <a:custGeom>
            <a:avLst/>
            <a:gdLst/>
            <a:ahLst/>
            <a:cxnLst/>
            <a:rect l="l" t="t" r="r" b="b"/>
            <a:pathLst>
              <a:path w="832103">
                <a:moveTo>
                  <a:pt x="0" y="0"/>
                </a:moveTo>
                <a:lnTo>
                  <a:pt x="832104" y="0"/>
                </a:lnTo>
              </a:path>
            </a:pathLst>
          </a:custGeom>
          <a:ln w="3657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56047" y="4245102"/>
            <a:ext cx="768096" cy="0"/>
          </a:xfrm>
          <a:custGeom>
            <a:avLst/>
            <a:gdLst/>
            <a:ahLst/>
            <a:cxnLst/>
            <a:rect l="l" t="t" r="r" b="b"/>
            <a:pathLst>
              <a:path w="768096">
                <a:moveTo>
                  <a:pt x="0" y="0"/>
                </a:moveTo>
                <a:lnTo>
                  <a:pt x="768096" y="0"/>
                </a:lnTo>
              </a:path>
            </a:pathLst>
          </a:custGeom>
          <a:ln w="3657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7732" y="4521708"/>
            <a:ext cx="832104" cy="0"/>
          </a:xfrm>
          <a:custGeom>
            <a:avLst/>
            <a:gdLst/>
            <a:ahLst/>
            <a:cxnLst/>
            <a:rect l="l" t="t" r="r" b="b"/>
            <a:pathLst>
              <a:path w="832103">
                <a:moveTo>
                  <a:pt x="0" y="0"/>
                </a:moveTo>
                <a:lnTo>
                  <a:pt x="832104" y="0"/>
                </a:lnTo>
              </a:path>
            </a:pathLst>
          </a:custGeom>
          <a:ln w="36576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27732" y="5084064"/>
            <a:ext cx="832104" cy="0"/>
          </a:xfrm>
          <a:custGeom>
            <a:avLst/>
            <a:gdLst/>
            <a:ahLst/>
            <a:cxnLst/>
            <a:rect l="l" t="t" r="r" b="b"/>
            <a:pathLst>
              <a:path w="832103">
                <a:moveTo>
                  <a:pt x="0" y="0"/>
                </a:moveTo>
                <a:lnTo>
                  <a:pt x="832104" y="0"/>
                </a:lnTo>
              </a:path>
            </a:pathLst>
          </a:custGeom>
          <a:ln w="36576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6583" y="5747003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4572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9908" y="134365"/>
            <a:ext cx="5851525" cy="1017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11-11 </a:t>
            </a:r>
            <a:r>
              <a:rPr sz="1750" b="1" spc="-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PLD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generates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part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selection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signals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2974975">
              <a:lnSpc>
                <a:spcPct val="100000"/>
              </a:lnSpc>
              <a:tabLst>
                <a:tab pos="3537585" algn="l"/>
              </a:tabLst>
            </a:pPr>
            <a:r>
              <a:rPr sz="2050" b="1" spc="-140" dirty="0" smtClean="0">
                <a:solidFill>
                  <a:srgbClr val="313131"/>
                </a:solidFill>
                <a:latin typeface="Times New Roman"/>
                <a:cs typeface="Times New Roman"/>
              </a:rPr>
              <a:t>U1	</a:t>
            </a:r>
            <a:r>
              <a:rPr sz="1800" b="1" spc="65" dirty="0" smtClean="0">
                <a:solidFill>
                  <a:srgbClr val="313131"/>
                </a:solidFill>
                <a:latin typeface="Arial"/>
                <a:cs typeface="Arial"/>
              </a:rPr>
              <a:t>GAL22LV1</a:t>
            </a:r>
            <a:r>
              <a:rPr sz="1800" b="1" spc="-225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800" b="1" spc="20" dirty="0" smtClean="0">
                <a:solidFill>
                  <a:srgbClr val="313131"/>
                </a:solidFill>
                <a:latin typeface="Arial"/>
                <a:cs typeface="Arial"/>
              </a:rPr>
              <a:t>OC/LCC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12228" y="1151635"/>
            <a:ext cx="59182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00" spc="1195" dirty="0" smtClean="0">
                <a:solidFill>
                  <a:srgbClr val="525252"/>
                </a:solidFill>
                <a:latin typeface="Times New Roman"/>
                <a:cs typeface="Times New Roman"/>
              </a:rPr>
              <a:t>--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2596" y="1462278"/>
            <a:ext cx="374650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105" dirty="0" smtClean="0">
                <a:solidFill>
                  <a:srgbClr val="313131"/>
                </a:solidFill>
                <a:latin typeface="Arial"/>
                <a:cs typeface="Arial"/>
              </a:rPr>
              <a:t>AO</a:t>
            </a:r>
            <a:endParaRPr sz="1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85948" y="1388364"/>
            <a:ext cx="16827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70" dirty="0" smtClean="0">
                <a:solidFill>
                  <a:srgbClr val="313131"/>
                </a:solidFill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62803" y="1401064"/>
            <a:ext cx="327660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75" dirty="0" smtClean="0">
                <a:solidFill>
                  <a:srgbClr val="313131"/>
                </a:solidFill>
                <a:latin typeface="Arial"/>
                <a:cs typeface="Arial"/>
              </a:rPr>
              <a:t>17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98995" y="1462278"/>
            <a:ext cx="1266190" cy="2264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tabLst>
                <a:tab pos="533400" algn="l"/>
              </a:tabLst>
            </a:pPr>
            <a:r>
              <a:rPr sz="1950" b="1" spc="-120" dirty="0" smtClean="0">
                <a:solidFill>
                  <a:srgbClr val="313131"/>
                </a:solidFill>
                <a:latin typeface="Arial"/>
                <a:cs typeface="Arial"/>
              </a:rPr>
              <a:t>DO	</a:t>
            </a:r>
            <a:r>
              <a:rPr sz="1950" b="1" spc="15" dirty="0" smtClean="0">
                <a:solidFill>
                  <a:srgbClr val="313131"/>
                </a:solidFill>
                <a:latin typeface="Arial"/>
                <a:cs typeface="Arial"/>
              </a:rPr>
              <a:t>(</a:t>
            </a:r>
            <a:r>
              <a:rPr sz="1950" b="1" spc="25" dirty="0" smtClean="0">
                <a:solidFill>
                  <a:srgbClr val="313131"/>
                </a:solidFill>
                <a:latin typeface="Arial"/>
                <a:cs typeface="Arial"/>
              </a:rPr>
              <a:t>FOH</a:t>
            </a:r>
            <a:r>
              <a:rPr sz="1950" b="1" spc="15" dirty="0" smtClean="0">
                <a:solidFill>
                  <a:srgbClr val="313131"/>
                </a:solidFill>
                <a:latin typeface="Arial"/>
                <a:cs typeface="Arial"/>
              </a:rPr>
              <a:t>)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70"/>
              </a:lnSpc>
              <a:tabLst>
                <a:tab pos="533400" algn="l"/>
              </a:tabLst>
            </a:pPr>
            <a:r>
              <a:rPr sz="1950" b="1" spc="215" dirty="0" smtClean="0">
                <a:solidFill>
                  <a:srgbClr val="313131"/>
                </a:solidFill>
                <a:latin typeface="Arial"/>
                <a:cs typeface="Arial"/>
              </a:rPr>
              <a:t>01	</a:t>
            </a:r>
            <a:r>
              <a:rPr sz="3300" b="1" spc="172" baseline="1262" dirty="0" smtClean="0">
                <a:solidFill>
                  <a:srgbClr val="313131"/>
                </a:solidFill>
                <a:latin typeface="Arial"/>
                <a:cs typeface="Arial"/>
              </a:rPr>
              <a:t>(</a:t>
            </a:r>
            <a:r>
              <a:rPr sz="3300" b="1" spc="187" baseline="1262" dirty="0" smtClean="0">
                <a:solidFill>
                  <a:srgbClr val="313131"/>
                </a:solidFill>
                <a:latin typeface="Arial"/>
                <a:cs typeface="Arial"/>
              </a:rPr>
              <a:t>Fffi</a:t>
            </a:r>
            <a:r>
              <a:rPr sz="3300" b="1" spc="172" baseline="1262" dirty="0" smtClean="0">
                <a:solidFill>
                  <a:srgbClr val="313131"/>
                </a:solidFill>
                <a:latin typeface="Arial"/>
                <a:cs typeface="Arial"/>
              </a:rPr>
              <a:t>)</a:t>
            </a:r>
            <a:endParaRPr sz="3300" baseline="1262">
              <a:latin typeface="Arial"/>
              <a:cs typeface="Arial"/>
            </a:endParaRPr>
          </a:p>
          <a:p>
            <a:pPr marL="12700">
              <a:lnSpc>
                <a:spcPts val="2145"/>
              </a:lnSpc>
              <a:tabLst>
                <a:tab pos="533400" algn="l"/>
              </a:tabLst>
            </a:pPr>
            <a:r>
              <a:rPr sz="1950" b="1" spc="225" dirty="0" smtClean="0">
                <a:solidFill>
                  <a:srgbClr val="313131"/>
                </a:solidFill>
                <a:latin typeface="Arial"/>
                <a:cs typeface="Arial"/>
              </a:rPr>
              <a:t>02	</a:t>
            </a:r>
            <a:r>
              <a:rPr sz="1950" b="1" spc="-160" dirty="0" smtClean="0">
                <a:solidFill>
                  <a:srgbClr val="313131"/>
                </a:solidFill>
                <a:latin typeface="Arial"/>
                <a:cs typeface="Arial"/>
              </a:rPr>
              <a:t>(</a:t>
            </a:r>
            <a:r>
              <a:rPr sz="1950" b="1" spc="-215" dirty="0" smtClean="0">
                <a:solidFill>
                  <a:srgbClr val="313131"/>
                </a:solidFill>
                <a:latin typeface="Arial"/>
                <a:cs typeface="Arial"/>
              </a:rPr>
              <a:t>F_?l::!</a:t>
            </a:r>
            <a:r>
              <a:rPr sz="1950" b="1" spc="-160" dirty="0" smtClean="0">
                <a:solidFill>
                  <a:srgbClr val="313131"/>
                </a:solidFill>
                <a:latin typeface="Arial"/>
                <a:cs typeface="Arial"/>
              </a:rPr>
              <a:t>)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70"/>
              </a:lnSpc>
            </a:pPr>
            <a:r>
              <a:rPr sz="2150" b="1" spc="254" dirty="0" smtClean="0">
                <a:solidFill>
                  <a:srgbClr val="313131"/>
                </a:solidFill>
                <a:latin typeface="Times New Roman"/>
                <a:cs typeface="Times New Roman"/>
              </a:rPr>
              <a:t>03</a:t>
            </a:r>
            <a:endParaRPr sz="2150">
              <a:latin typeface="Times New Roman"/>
              <a:cs typeface="Times New Roman"/>
            </a:endParaRPr>
          </a:p>
          <a:p>
            <a:pPr marL="533400" indent="-521334">
              <a:lnSpc>
                <a:spcPts val="2120"/>
              </a:lnSpc>
              <a:buClr>
                <a:srgbClr val="313131"/>
              </a:buClr>
              <a:buFont typeface="Arial"/>
              <a:buAutoNum type="arabicPlain" startAt="4"/>
              <a:tabLst>
                <a:tab pos="533400" algn="l"/>
              </a:tabLst>
            </a:pPr>
            <a:r>
              <a:rPr sz="1950" b="1" spc="80" dirty="0" smtClean="0">
                <a:solidFill>
                  <a:srgbClr val="313131"/>
                </a:solidFill>
                <a:latin typeface="Arial"/>
                <a:cs typeface="Arial"/>
              </a:rPr>
              <a:t>(</a:t>
            </a:r>
            <a:r>
              <a:rPr sz="1950" b="1" spc="145" dirty="0" smtClean="0">
                <a:solidFill>
                  <a:srgbClr val="313131"/>
                </a:solidFill>
                <a:latin typeface="Arial"/>
                <a:cs typeface="Arial"/>
              </a:rPr>
              <a:t>F4H</a:t>
            </a:r>
            <a:endParaRPr sz="1950">
              <a:latin typeface="Arial"/>
              <a:cs typeface="Arial"/>
            </a:endParaRPr>
          </a:p>
          <a:p>
            <a:pPr marL="533400" indent="-521334">
              <a:lnSpc>
                <a:spcPts val="2260"/>
              </a:lnSpc>
              <a:buClr>
                <a:srgbClr val="313131"/>
              </a:buClr>
              <a:buSzPct val="92857"/>
              <a:buFont typeface="Arial"/>
              <a:buAutoNum type="arabicPlain" startAt="4"/>
              <a:tabLst>
                <a:tab pos="533400" algn="l"/>
              </a:tabLst>
            </a:pPr>
            <a:r>
              <a:rPr sz="3150" spc="2377" baseline="-25132" dirty="0" smtClean="0">
                <a:solidFill>
                  <a:srgbClr val="313131"/>
                </a:solidFill>
                <a:latin typeface="Times New Roman"/>
                <a:cs typeface="Times New Roman"/>
              </a:rPr>
              <a:t>(</a:t>
            </a:r>
            <a:endParaRPr sz="3150" baseline="-25132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</a:pPr>
            <a:r>
              <a:rPr sz="2000" b="1" spc="200" dirty="0" smtClean="0">
                <a:solidFill>
                  <a:srgbClr val="313131"/>
                </a:solidFill>
                <a:latin typeface="Arial"/>
                <a:cs typeface="Arial"/>
              </a:rPr>
              <a:t>06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950" b="1" spc="215" dirty="0" smtClean="0">
                <a:solidFill>
                  <a:srgbClr val="313131"/>
                </a:solidFill>
                <a:latin typeface="Arial"/>
                <a:cs typeface="Arial"/>
              </a:rPr>
              <a:t>07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2596" y="1745741"/>
            <a:ext cx="1186815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73480" algn="l"/>
              </a:tabLst>
            </a:pPr>
            <a:r>
              <a:rPr sz="1950" b="1" u="heavy" spc="25" dirty="0" smtClean="0">
                <a:solidFill>
                  <a:srgbClr val="313131"/>
                </a:solidFill>
                <a:latin typeface="Arial"/>
                <a:cs typeface="Arial"/>
              </a:rPr>
              <a:t>A1</a:t>
            </a:r>
            <a:r>
              <a:rPr sz="1950" b="1" u="heavy" spc="-10" dirty="0" smtClean="0">
                <a:solidFill>
                  <a:srgbClr val="313131"/>
                </a:solidFill>
                <a:latin typeface="Arial"/>
                <a:cs typeface="Arial"/>
              </a:rPr>
              <a:t> 	</a:t>
            </a:r>
            <a:endParaRPr sz="1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2596" y="1973834"/>
            <a:ext cx="376555" cy="638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b="1" spc="-30" dirty="0" smtClean="0">
                <a:solidFill>
                  <a:srgbClr val="313131"/>
                </a:solidFill>
                <a:latin typeface="Courier New"/>
                <a:cs typeface="Courier New"/>
              </a:rPr>
              <a:t>A2</a:t>
            </a:r>
            <a:endParaRPr sz="2350">
              <a:latin typeface="Courier New"/>
              <a:cs typeface="Courier New"/>
            </a:endParaRPr>
          </a:p>
          <a:p>
            <a:pPr marL="12700">
              <a:lnSpc>
                <a:spcPts val="2125"/>
              </a:lnSpc>
            </a:pPr>
            <a:r>
              <a:rPr sz="2000" b="1" spc="75" dirty="0" smtClean="0">
                <a:solidFill>
                  <a:srgbClr val="313131"/>
                </a:solidFill>
                <a:latin typeface="Arial"/>
                <a:cs typeface="Arial"/>
              </a:rPr>
              <a:t>A3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0204" y="2412491"/>
            <a:ext cx="45085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2650" dirty="0" smtClean="0">
                <a:solidFill>
                  <a:srgbClr val="313131"/>
                </a:solidFill>
                <a:latin typeface="Times New Roman"/>
                <a:cs typeface="Times New Roman"/>
              </a:rPr>
              <a:t>(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12596" y="2571496"/>
            <a:ext cx="37655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100" dirty="0" smtClean="0">
                <a:solidFill>
                  <a:srgbClr val="313131"/>
                </a:solidFill>
                <a:latin typeface="Arial"/>
                <a:cs typeface="Arial"/>
              </a:rPr>
              <a:t>A4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12596" y="2810509"/>
            <a:ext cx="3695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b="1" spc="-60" dirty="0" smtClean="0">
                <a:solidFill>
                  <a:srgbClr val="313131"/>
                </a:solidFill>
                <a:latin typeface="Courier New"/>
                <a:cs typeface="Courier New"/>
              </a:rPr>
              <a:t>AS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12596" y="3133852"/>
            <a:ext cx="369570" cy="629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60" dirty="0" smtClean="0">
                <a:solidFill>
                  <a:srgbClr val="313131"/>
                </a:solidFill>
                <a:latin typeface="Arial"/>
                <a:cs typeface="Arial"/>
              </a:rPr>
              <a:t>A6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00"/>
              </a:lnSpc>
            </a:pPr>
            <a:r>
              <a:rPr sz="2350" b="1" spc="-60" dirty="0" smtClean="0">
                <a:solidFill>
                  <a:srgbClr val="313131"/>
                </a:solidFill>
                <a:latin typeface="Courier New"/>
                <a:cs typeface="Courier New"/>
              </a:rPr>
              <a:t>A7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20204" y="3129279"/>
            <a:ext cx="740410" cy="597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55" dirty="0" smtClean="0">
                <a:solidFill>
                  <a:srgbClr val="313131"/>
                </a:solidFill>
                <a:latin typeface="Arial"/>
                <a:cs typeface="Arial"/>
              </a:rPr>
              <a:t>(</a:t>
            </a:r>
            <a:r>
              <a:rPr sz="2000" b="1" spc="100" dirty="0" smtClean="0">
                <a:solidFill>
                  <a:srgbClr val="313131"/>
                </a:solidFill>
                <a:latin typeface="Arial"/>
                <a:cs typeface="Arial"/>
              </a:rPr>
              <a:t>F6H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950" b="1" spc="80" dirty="0" smtClean="0">
                <a:solidFill>
                  <a:srgbClr val="313131"/>
                </a:solidFill>
                <a:latin typeface="Arial"/>
                <a:cs typeface="Arial"/>
              </a:rPr>
              <a:t>(</a:t>
            </a:r>
            <a:r>
              <a:rPr sz="1950" b="1" spc="145" dirty="0" smtClean="0">
                <a:solidFill>
                  <a:srgbClr val="313131"/>
                </a:solidFill>
                <a:latin typeface="Arial"/>
                <a:cs typeface="Arial"/>
              </a:rPr>
              <a:t>F7H</a:t>
            </a:r>
            <a:r>
              <a:rPr sz="1950" b="1" spc="80" dirty="0" smtClean="0">
                <a:solidFill>
                  <a:srgbClr val="313131"/>
                </a:solidFill>
                <a:latin typeface="Arial"/>
                <a:cs typeface="Arial"/>
              </a:rPr>
              <a:t>)</a:t>
            </a:r>
            <a:endParaRPr sz="19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85948" y="4748783"/>
            <a:ext cx="172085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105" dirty="0" smtClean="0">
                <a:solidFill>
                  <a:srgbClr val="424242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54911" y="5399278"/>
            <a:ext cx="554990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b="1" spc="25" dirty="0" smtClean="0">
                <a:solidFill>
                  <a:srgbClr val="313131"/>
                </a:solidFill>
                <a:latin typeface="Arial"/>
                <a:cs typeface="Arial"/>
              </a:rPr>
              <a:t>vee</a:t>
            </a:r>
            <a:endParaRPr sz="24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39644" y="5312917"/>
            <a:ext cx="311785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b="1" spc="100" dirty="0" smtClean="0">
                <a:solidFill>
                  <a:srgbClr val="313131"/>
                </a:solidFill>
                <a:latin typeface="Times New Roman"/>
                <a:cs typeface="Times New Roman"/>
              </a:rPr>
              <a:t>28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C1C1C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C1C1C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C1C1C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C1C1C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C1C1C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3225545" y="1617834"/>
          <a:ext cx="1767077" cy="4371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668"/>
                <a:gridCol w="726833"/>
              </a:tblGrid>
              <a:tr h="270481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1/0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69367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90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8527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1/0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78891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1/0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8661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1/0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71652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90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88417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1/0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74799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90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1/0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280891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90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416654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9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534342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950" b="1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1/CLK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1F1F1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6576">
                      <a:solidFill>
                        <a:srgbClr val="232323"/>
                      </a:solidFill>
                      <a:prstDash val="solid"/>
                    </a:lnR>
                  </a:tcPr>
                </a:tc>
              </a:tr>
              <a:tr h="59178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2450" b="1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vee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41148">
                      <a:solidFill>
                        <a:srgbClr val="2323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41148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6361" y="6457188"/>
            <a:ext cx="22809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4" y="6307328"/>
            <a:ext cx="4009390" cy="257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98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De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25" dirty="0" smtClean="0">
                <a:latin typeface="Arial"/>
                <a:cs typeface="Arial"/>
              </a:rPr>
              <a:t>o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ing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16</a:t>
            </a:r>
            <a:r>
              <a:rPr sz="4000" b="1" spc="-20" dirty="0" smtClean="0">
                <a:latin typeface="Arial"/>
                <a:cs typeface="Arial"/>
              </a:rPr>
              <a:t>-Bit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Port</a:t>
            </a:r>
            <a:r>
              <a:rPr sz="4000" b="1" spc="-13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dress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6556247"/>
            <a:ext cx="2973705" cy="281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1080"/>
              </a:lnSpc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4357" y="6597395"/>
            <a:ext cx="308610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315" y="947165"/>
            <a:ext cx="8743315" cy="4702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PC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typical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ddres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ste</a:t>
            </a:r>
            <a:r>
              <a:rPr sz="2800" spc="-20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403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 (A</a:t>
            </a:r>
            <a:r>
              <a:rPr sz="3150" spc="15" baseline="-25132" dirty="0" smtClean="0">
                <a:latin typeface="Arial"/>
                <a:cs typeface="Arial"/>
              </a:rPr>
              <a:t>15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8</a:t>
            </a:r>
            <a:r>
              <a:rPr sz="3200" spc="10" dirty="0" smtClean="0">
                <a:latin typeface="Arial"/>
                <a:cs typeface="Arial"/>
              </a:rPr>
              <a:t>)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ust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 decod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7368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circuit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PLD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4</a:t>
            </a:r>
            <a:r>
              <a:rPr sz="3200" spc="0" dirty="0" smtClean="0">
                <a:latin typeface="Arial"/>
                <a:cs typeface="Arial"/>
              </a:rPr>
              <a:t>-i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NAND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5" dirty="0" smtClean="0">
                <a:latin typeface="Arial"/>
                <a:cs typeface="Arial"/>
              </a:rPr>
              <a:t>F8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EFFFH.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PLD 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7748270" cy="4195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LCD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LED 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ys, keybo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rds,</a:t>
            </a:r>
            <a:r>
              <a:rPr sz="3200" spc="-2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ADC, DA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var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006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1655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serial comm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8254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erval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1275588"/>
            <a:ext cx="598931" cy="0"/>
          </a:xfrm>
          <a:custGeom>
            <a:avLst/>
            <a:gdLst/>
            <a:ahLst/>
            <a:cxnLst/>
            <a:rect l="l" t="t" r="r" b="b"/>
            <a:pathLst>
              <a:path w="598931">
                <a:moveTo>
                  <a:pt x="0" y="0"/>
                </a:moveTo>
                <a:lnTo>
                  <a:pt x="598931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2888" y="1472183"/>
            <a:ext cx="1010412" cy="0"/>
          </a:xfrm>
          <a:custGeom>
            <a:avLst/>
            <a:gdLst/>
            <a:ahLst/>
            <a:cxnLst/>
            <a:rect l="l" t="t" r="r" b="b"/>
            <a:pathLst>
              <a:path w="1010412">
                <a:moveTo>
                  <a:pt x="0" y="0"/>
                </a:moveTo>
                <a:lnTo>
                  <a:pt x="1010412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4155" y="1273302"/>
            <a:ext cx="1170432" cy="0"/>
          </a:xfrm>
          <a:custGeom>
            <a:avLst/>
            <a:gdLst/>
            <a:ahLst/>
            <a:cxnLst/>
            <a:rect l="l" t="t" r="r" b="b"/>
            <a:pathLst>
              <a:path w="1170432">
                <a:moveTo>
                  <a:pt x="0" y="0"/>
                </a:moveTo>
                <a:lnTo>
                  <a:pt x="1170432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1728" y="1248155"/>
            <a:ext cx="0" cy="406908"/>
          </a:xfrm>
          <a:custGeom>
            <a:avLst/>
            <a:gdLst/>
            <a:ahLst/>
            <a:cxnLst/>
            <a:rect l="l" t="t" r="r" b="b"/>
            <a:pathLst>
              <a:path h="406908">
                <a:moveTo>
                  <a:pt x="0" y="406908"/>
                </a:moveTo>
                <a:lnTo>
                  <a:pt x="0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3732" y="1472183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2743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8316" y="1664207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9584" y="1257300"/>
            <a:ext cx="0" cy="3150108"/>
          </a:xfrm>
          <a:custGeom>
            <a:avLst/>
            <a:gdLst/>
            <a:ahLst/>
            <a:cxnLst/>
            <a:rect l="l" t="t" r="r" b="b"/>
            <a:pathLst>
              <a:path h="3150108">
                <a:moveTo>
                  <a:pt x="0" y="3150108"/>
                </a:moveTo>
                <a:lnTo>
                  <a:pt x="0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3732" y="1664207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3744" y="1865376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1728" y="1650492"/>
            <a:ext cx="0" cy="2546604"/>
          </a:xfrm>
          <a:custGeom>
            <a:avLst/>
            <a:gdLst/>
            <a:ahLst/>
            <a:cxnLst/>
            <a:rect l="l" t="t" r="r" b="b"/>
            <a:pathLst>
              <a:path h="2546604">
                <a:moveTo>
                  <a:pt x="0" y="2546604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3732" y="1865376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3744" y="2055114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3732" y="2057400"/>
            <a:ext cx="1019555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9172" y="2251710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3732" y="2253995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3200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8316" y="2446020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3732" y="2446020"/>
            <a:ext cx="1019555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8316" y="2642616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3732" y="2642616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8316" y="2834639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9159" y="2834639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25495" y="3131820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1728" y="3131820"/>
            <a:ext cx="1005839" cy="0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0" y="0"/>
                </a:moveTo>
                <a:lnTo>
                  <a:pt x="1005839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32888" y="3225545"/>
            <a:ext cx="1010412" cy="0"/>
          </a:xfrm>
          <a:custGeom>
            <a:avLst/>
            <a:gdLst/>
            <a:ahLst/>
            <a:cxnLst/>
            <a:rect l="l" t="t" r="r" b="b"/>
            <a:pathLst>
              <a:path w="1010412">
                <a:moveTo>
                  <a:pt x="0" y="0"/>
                </a:moveTo>
                <a:lnTo>
                  <a:pt x="1010412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3732" y="3223260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25495" y="3328415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28665" y="3209544"/>
            <a:ext cx="0" cy="1975103"/>
          </a:xfrm>
          <a:custGeom>
            <a:avLst/>
            <a:gdLst/>
            <a:ahLst/>
            <a:cxnLst/>
            <a:rect l="l" t="t" r="r" b="b"/>
            <a:pathLst>
              <a:path h="1975103">
                <a:moveTo>
                  <a:pt x="0" y="1975103"/>
                </a:moveTo>
                <a:lnTo>
                  <a:pt x="0" y="0"/>
                </a:lnTo>
              </a:path>
            </a:pathLst>
          </a:custGeom>
          <a:ln w="3200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3744" y="3810761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21507" y="4201667"/>
            <a:ext cx="621792" cy="0"/>
          </a:xfrm>
          <a:custGeom>
            <a:avLst/>
            <a:gdLst/>
            <a:ahLst/>
            <a:cxnLst/>
            <a:rect l="l" t="t" r="r" b="b"/>
            <a:pathLst>
              <a:path w="621792">
                <a:moveTo>
                  <a:pt x="0" y="0"/>
                </a:moveTo>
                <a:lnTo>
                  <a:pt x="621792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20440" y="4393691"/>
            <a:ext cx="1184148" cy="0"/>
          </a:xfrm>
          <a:custGeom>
            <a:avLst/>
            <a:gdLst/>
            <a:ahLst/>
            <a:cxnLst/>
            <a:rect l="l" t="t" r="r" b="b"/>
            <a:pathLst>
              <a:path w="1184148">
                <a:moveTo>
                  <a:pt x="0" y="0"/>
                </a:moveTo>
                <a:lnTo>
                  <a:pt x="1184148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81728" y="4192523"/>
            <a:ext cx="0" cy="210312"/>
          </a:xfrm>
          <a:custGeom>
            <a:avLst/>
            <a:gdLst/>
            <a:ahLst/>
            <a:cxnLst/>
            <a:rect l="l" t="t" r="r" b="b"/>
            <a:pathLst>
              <a:path h="210312">
                <a:moveTo>
                  <a:pt x="0" y="210312"/>
                </a:moveTo>
                <a:lnTo>
                  <a:pt x="0" y="0"/>
                </a:lnTo>
              </a:path>
            </a:pathLst>
          </a:custGeom>
          <a:ln w="457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32888" y="4786884"/>
            <a:ext cx="1924812" cy="0"/>
          </a:xfrm>
          <a:custGeom>
            <a:avLst/>
            <a:gdLst/>
            <a:ahLst/>
            <a:cxnLst/>
            <a:rect l="l" t="t" r="r" b="b"/>
            <a:pathLst>
              <a:path w="1924812">
                <a:moveTo>
                  <a:pt x="0" y="0"/>
                </a:moveTo>
                <a:lnTo>
                  <a:pt x="1924812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28316" y="4976621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29584" y="4773167"/>
            <a:ext cx="0" cy="804672"/>
          </a:xfrm>
          <a:custGeom>
            <a:avLst/>
            <a:gdLst/>
            <a:ahLst/>
            <a:cxnLst/>
            <a:rect l="l" t="t" r="r" b="b"/>
            <a:pathLst>
              <a:path h="804672">
                <a:moveTo>
                  <a:pt x="0" y="804672"/>
                </a:moveTo>
                <a:lnTo>
                  <a:pt x="0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14315" y="5173217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780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3744" y="5362955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84014" y="4928615"/>
            <a:ext cx="0" cy="475488"/>
          </a:xfrm>
          <a:custGeom>
            <a:avLst/>
            <a:gdLst/>
            <a:ahLst/>
            <a:cxnLst/>
            <a:rect l="l" t="t" r="r" b="b"/>
            <a:pathLst>
              <a:path h="475488">
                <a:moveTo>
                  <a:pt x="0" y="475488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19172" y="5557265"/>
            <a:ext cx="1933955" cy="0"/>
          </a:xfrm>
          <a:custGeom>
            <a:avLst/>
            <a:gdLst/>
            <a:ahLst/>
            <a:cxnLst/>
            <a:rect l="l" t="t" r="r" b="b"/>
            <a:pathLst>
              <a:path w="1933955">
                <a:moveTo>
                  <a:pt x="0" y="0"/>
                </a:moveTo>
                <a:lnTo>
                  <a:pt x="1933955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79908" y="134365"/>
            <a:ext cx="7585709" cy="96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11-12 </a:t>
            </a:r>
            <a:r>
              <a:rPr sz="1750" spc="-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2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PLD</a:t>
            </a:r>
            <a:r>
              <a:rPr sz="17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00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35" dirty="0" smtClean="0">
                <a:solidFill>
                  <a:srgbClr val="010101"/>
                </a:solidFill>
                <a:latin typeface="Arial"/>
                <a:cs typeface="Arial"/>
              </a:rPr>
              <a:t>decodes </a:t>
            </a:r>
            <a:r>
              <a:rPr sz="1700" spc="-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16-bit</a:t>
            </a:r>
            <a:r>
              <a:rPr sz="170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010101"/>
                </a:solidFill>
                <a:latin typeface="Arial"/>
                <a:cs typeface="Arial"/>
              </a:rPr>
              <a:t>1/0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 ports</a:t>
            </a:r>
            <a:r>
              <a:rPr sz="1700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EFF8H</a:t>
            </a:r>
            <a:r>
              <a:rPr sz="1750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through</a:t>
            </a:r>
            <a:r>
              <a:rPr sz="1700" spc="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EFFFH.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8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258820">
              <a:lnSpc>
                <a:spcPct val="100000"/>
              </a:lnSpc>
            </a:pPr>
            <a:r>
              <a:rPr sz="1400" spc="-5" dirty="0" smtClean="0">
                <a:solidFill>
                  <a:srgbClr val="5B5B5B"/>
                </a:solidFill>
                <a:latin typeface="Arial"/>
                <a:cs typeface="Arial"/>
              </a:rPr>
              <a:t>U</a:t>
            </a:r>
            <a:r>
              <a:rPr sz="1400" spc="114" dirty="0" smtClean="0">
                <a:solidFill>
                  <a:srgbClr val="3F3F3F"/>
                </a:solidFill>
                <a:latin typeface="Arial"/>
                <a:cs typeface="Arial"/>
              </a:rPr>
              <a:t>1 </a:t>
            </a:r>
            <a:r>
              <a:rPr sz="1400" spc="-10" dirty="0" smtClean="0">
                <a:solidFill>
                  <a:srgbClr val="5B5B5B"/>
                </a:solidFill>
                <a:latin typeface="Arial"/>
                <a:cs typeface="Arial"/>
              </a:rPr>
              <a:t>GAL22LV10C/LCC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17851" y="1259037"/>
            <a:ext cx="389255" cy="2202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2080" algn="just">
              <a:lnSpc>
                <a:spcPct val="92700"/>
              </a:lnSpc>
            </a:pPr>
            <a:r>
              <a:rPr sz="1800" spc="-120" dirty="0" smtClean="0">
                <a:solidFill>
                  <a:srgbClr val="3F3F3F"/>
                </a:solidFill>
                <a:latin typeface="Courier New"/>
                <a:cs typeface="Courier New"/>
              </a:rPr>
              <a:t>AO </a:t>
            </a:r>
            <a:r>
              <a:rPr sz="1400" spc="50" dirty="0" smtClean="0">
                <a:solidFill>
                  <a:srgbClr val="3F3F3F"/>
                </a:solidFill>
                <a:latin typeface="Arial"/>
                <a:cs typeface="Arial"/>
              </a:rPr>
              <a:t>A1</a:t>
            </a:r>
            <a:r>
              <a:rPr sz="1400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400" spc="75" dirty="0" smtClean="0">
                <a:solidFill>
                  <a:srgbClr val="3F3F3F"/>
                </a:solidFill>
                <a:latin typeface="Arial"/>
                <a:cs typeface="Arial"/>
              </a:rPr>
              <a:t>A2</a:t>
            </a:r>
            <a:r>
              <a:rPr sz="1400" spc="3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350" spc="95" dirty="0" smtClean="0">
                <a:solidFill>
                  <a:srgbClr val="3F3F3F"/>
                </a:solidFill>
                <a:latin typeface="Arial"/>
                <a:cs typeface="Arial"/>
              </a:rPr>
              <a:t>A3</a:t>
            </a:r>
            <a:r>
              <a:rPr sz="1350" spc="4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350" spc="120" dirty="0" smtClean="0">
                <a:solidFill>
                  <a:srgbClr val="3F3F3F"/>
                </a:solidFill>
                <a:latin typeface="Arial"/>
                <a:cs typeface="Arial"/>
              </a:rPr>
              <a:t>A4</a:t>
            </a:r>
            <a:endParaRPr sz="1350">
              <a:latin typeface="Arial"/>
              <a:cs typeface="Arial"/>
            </a:endParaRPr>
          </a:p>
          <a:p>
            <a:pPr marL="12700" marR="125095" algn="just">
              <a:lnSpc>
                <a:spcPts val="1555"/>
              </a:lnSpc>
            </a:pPr>
            <a:r>
              <a:rPr sz="1750" spc="-65" dirty="0" smtClean="0">
                <a:solidFill>
                  <a:srgbClr val="3F3F3F"/>
                </a:solidFill>
                <a:latin typeface="Courier New"/>
                <a:cs typeface="Courier New"/>
              </a:rPr>
              <a:t>AS</a:t>
            </a:r>
            <a:endParaRPr sz="1750">
              <a:latin typeface="Courier New"/>
              <a:cs typeface="Courier New"/>
            </a:endParaRPr>
          </a:p>
          <a:p>
            <a:pPr marL="12700" marR="88265" algn="just">
              <a:lnSpc>
                <a:spcPct val="70400"/>
              </a:lnSpc>
              <a:spcBef>
                <a:spcPts val="365"/>
              </a:spcBef>
            </a:pPr>
            <a:r>
              <a:rPr sz="1400" spc="65" dirty="0" smtClean="0">
                <a:solidFill>
                  <a:srgbClr val="3F3F3F"/>
                </a:solidFill>
                <a:latin typeface="Arial"/>
                <a:cs typeface="Arial"/>
              </a:rPr>
              <a:t>A6</a:t>
            </a:r>
            <a:r>
              <a:rPr sz="1400" spc="3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50" spc="25" dirty="0" smtClean="0">
                <a:solidFill>
                  <a:srgbClr val="3F3F3F"/>
                </a:solidFill>
                <a:latin typeface="Courier New"/>
                <a:cs typeface="Courier New"/>
              </a:rPr>
              <a:t>A</a:t>
            </a:r>
            <a:r>
              <a:rPr sz="1750" spc="135" dirty="0" smtClean="0">
                <a:solidFill>
                  <a:srgbClr val="5B5B5B"/>
                </a:solidFill>
                <a:latin typeface="Courier New"/>
                <a:cs typeface="Courier New"/>
              </a:rPr>
              <a:t>7 </a:t>
            </a:r>
            <a:r>
              <a:rPr sz="1750" spc="-45" dirty="0" smtClean="0">
                <a:solidFill>
                  <a:srgbClr val="2D2D2D"/>
                </a:solidFill>
                <a:latin typeface="Courier New"/>
                <a:cs typeface="Courier New"/>
              </a:rPr>
              <a:t>AS</a:t>
            </a:r>
            <a:endParaRPr sz="1750">
              <a:latin typeface="Courier New"/>
              <a:cs typeface="Courier New"/>
            </a:endParaRPr>
          </a:p>
          <a:p>
            <a:pPr marL="12700" marR="139065" algn="just">
              <a:lnSpc>
                <a:spcPts val="1440"/>
              </a:lnSpc>
            </a:pPr>
            <a:r>
              <a:rPr sz="1400" spc="65" dirty="0" smtClean="0">
                <a:solidFill>
                  <a:srgbClr val="3F3F3F"/>
                </a:solidFill>
                <a:latin typeface="Arial"/>
                <a:cs typeface="Arial"/>
              </a:rPr>
              <a:t>A9</a:t>
            </a:r>
            <a:endParaRPr sz="1400">
              <a:latin typeface="Arial"/>
              <a:cs typeface="Arial"/>
            </a:endParaRPr>
          </a:p>
          <a:p>
            <a:pPr marL="12700" marR="12700" algn="just">
              <a:lnSpc>
                <a:spcPts val="1550"/>
              </a:lnSpc>
            </a:pPr>
            <a:r>
              <a:rPr sz="1400" spc="114" dirty="0" smtClean="0">
                <a:solidFill>
                  <a:srgbClr val="2D2D2D"/>
                </a:solidFill>
                <a:latin typeface="Arial"/>
                <a:cs typeface="Arial"/>
              </a:rPr>
              <a:t>A10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17851" y="3630676"/>
            <a:ext cx="39243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50" dirty="0" smtClean="0">
                <a:solidFill>
                  <a:srgbClr val="3F3F3F"/>
                </a:solidFill>
                <a:latin typeface="Arial"/>
                <a:cs typeface="Arial"/>
              </a:rPr>
              <a:t>A1</a:t>
            </a:r>
            <a:r>
              <a:rPr sz="1400" spc="-204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400" spc="90" dirty="0" smtClean="0">
                <a:solidFill>
                  <a:srgbClr val="5B5B5B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17851" y="4589017"/>
            <a:ext cx="393065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1450" spc="-19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50" spc="105" dirty="0" smtClean="0">
                <a:solidFill>
                  <a:srgbClr val="1A1A1A"/>
                </a:solidFill>
                <a:latin typeface="Times New Roman"/>
                <a:cs typeface="Times New Roman"/>
              </a:rPr>
              <a:t>11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sz="1350" spc="120" dirty="0" smtClean="0">
                <a:solidFill>
                  <a:srgbClr val="3F3F3F"/>
                </a:solidFill>
                <a:latin typeface="Arial"/>
                <a:cs typeface="Arial"/>
              </a:rPr>
              <a:t>A13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17851" y="5186933"/>
            <a:ext cx="391795" cy="419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50" dirty="0" smtClean="0">
                <a:solidFill>
                  <a:srgbClr val="2D2D2D"/>
                </a:solidFill>
                <a:latin typeface="Arial"/>
                <a:cs typeface="Arial"/>
              </a:rPr>
              <a:t>A14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spc="90" dirty="0" smtClean="0">
                <a:solidFill>
                  <a:srgbClr val="3F3F3F"/>
                </a:solidFill>
                <a:latin typeface="Arial"/>
                <a:cs typeface="Arial"/>
              </a:rPr>
              <a:t>A15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69996" y="1232408"/>
            <a:ext cx="15684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229" dirty="0" smtClean="0">
                <a:solidFill>
                  <a:srgbClr val="5B5B5B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26611" y="1396085"/>
            <a:ext cx="91440" cy="2143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2000"/>
              </a:lnSpc>
            </a:pPr>
            <a:r>
              <a:rPr sz="1300" spc="50" dirty="0" smtClean="0">
                <a:solidFill>
                  <a:srgbClr val="3F3F3F"/>
                </a:solidFill>
                <a:latin typeface="Arial"/>
                <a:cs typeface="Arial"/>
              </a:rPr>
              <a:t>I </a:t>
            </a:r>
            <a:r>
              <a:rPr sz="1400" spc="15" dirty="0" smtClean="0">
                <a:solidFill>
                  <a:srgbClr val="3F3F3F"/>
                </a:solidFill>
                <a:latin typeface="Arial"/>
                <a:cs typeface="Arial"/>
              </a:rPr>
              <a:t>I </a:t>
            </a:r>
            <a:r>
              <a:rPr sz="1400" spc="120" dirty="0" smtClean="0">
                <a:solidFill>
                  <a:srgbClr val="5B5B5B"/>
                </a:solidFill>
                <a:latin typeface="Arial"/>
                <a:cs typeface="Arial"/>
              </a:rPr>
              <a:t>I I </a:t>
            </a:r>
            <a:r>
              <a:rPr sz="1300" spc="155" dirty="0" smtClean="0">
                <a:solidFill>
                  <a:srgbClr val="5B5B5B"/>
                </a:solidFill>
                <a:latin typeface="Arial"/>
                <a:cs typeface="Arial"/>
              </a:rPr>
              <a:t>I </a:t>
            </a:r>
            <a:r>
              <a:rPr sz="1400" spc="120" dirty="0" smtClean="0">
                <a:solidFill>
                  <a:srgbClr val="5B5B5B"/>
                </a:solidFill>
                <a:latin typeface="Arial"/>
                <a:cs typeface="Arial"/>
              </a:rPr>
              <a:t>I I I I I I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67276" y="1380235"/>
            <a:ext cx="278130" cy="195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4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sz="1450" i="1" spc="-180" dirty="0" smtClean="0">
                <a:solidFill>
                  <a:srgbClr val="5B5B5B"/>
                </a:solidFill>
                <a:latin typeface="Arial"/>
                <a:cs typeface="Arial"/>
              </a:rPr>
              <a:t>110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480"/>
              </a:lnSpc>
            </a:pPr>
            <a:r>
              <a:rPr sz="1300" spc="3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300" spc="3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00" spc="4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300" spc="4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00" spc="4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300" spc="3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300" spc="3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300" spc="50" dirty="0" smtClean="0">
                <a:solidFill>
                  <a:srgbClr val="5B5B5B"/>
                </a:solidFill>
                <a:latin typeface="Arial"/>
                <a:cs typeface="Arial"/>
              </a:rPr>
              <a:t>1/0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61052" y="1223264"/>
            <a:ext cx="22479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85" dirty="0" smtClean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sz="1600" spc="45" dirty="0" smtClean="0">
                <a:solidFill>
                  <a:srgbClr val="5B5B5B"/>
                </a:solidFill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74567" y="1438909"/>
            <a:ext cx="13081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4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61052" y="1451609"/>
            <a:ext cx="2228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35" dirty="0" smtClean="0">
                <a:solidFill>
                  <a:srgbClr val="3F3F3F"/>
                </a:solidFill>
                <a:latin typeface="Arial"/>
                <a:cs typeface="Arial"/>
              </a:rPr>
              <a:t>1</a:t>
            </a:r>
            <a:r>
              <a:rPr sz="1350" spc="80" dirty="0" smtClean="0">
                <a:solidFill>
                  <a:srgbClr val="5B5B5B"/>
                </a:solidFill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74567" y="1629155"/>
            <a:ext cx="14160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165" dirty="0" smtClean="0">
                <a:solidFill>
                  <a:srgbClr val="5B5B5B"/>
                </a:solidFill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61052" y="1629155"/>
            <a:ext cx="22479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30" dirty="0" smtClean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sz="1500" spc="95" dirty="0" smtClean="0">
                <a:solidFill>
                  <a:srgbClr val="5B5B5B"/>
                </a:solidFill>
                <a:latin typeface="Times New Roman"/>
                <a:cs typeface="Times New Roman"/>
              </a:rPr>
              <a:t>9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74567" y="1840229"/>
            <a:ext cx="13652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120" dirty="0" smtClean="0">
                <a:solidFill>
                  <a:srgbClr val="5B5B5B"/>
                </a:solidFill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47335" y="1827529"/>
            <a:ext cx="22987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75" dirty="0" smtClean="0">
                <a:solidFill>
                  <a:srgbClr val="5B5B5B"/>
                </a:solidFill>
                <a:latin typeface="Times New Roman"/>
                <a:cs typeface="Times New Roman"/>
              </a:rPr>
              <a:t>20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69996" y="2017776"/>
            <a:ext cx="13906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140" dirty="0" smtClean="0">
                <a:solidFill>
                  <a:srgbClr val="5B5B5B"/>
                </a:solidFill>
                <a:latin typeface="Times New Roman"/>
                <a:cs typeface="Times New Roman"/>
              </a:rPr>
              <a:t>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51908" y="2030476"/>
            <a:ext cx="23876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60" dirty="0" smtClean="0">
                <a:solidFill>
                  <a:srgbClr val="5B5B5B"/>
                </a:solidFill>
                <a:latin typeface="Times New Roman"/>
                <a:cs typeface="Times New Roman"/>
              </a:rPr>
              <a:t>2</a:t>
            </a:r>
            <a:r>
              <a:rPr sz="1400" spc="1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74567" y="2222500"/>
            <a:ext cx="13843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85" dirty="0" smtClean="0">
                <a:solidFill>
                  <a:srgbClr val="5B5B5B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51908" y="2209800"/>
            <a:ext cx="24765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30" dirty="0" smtClean="0">
                <a:solidFill>
                  <a:srgbClr val="5B5B5B"/>
                </a:solidFill>
                <a:latin typeface="Courier New"/>
                <a:cs typeface="Courier New"/>
              </a:rPr>
              <a:t>23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73983" y="2410967"/>
            <a:ext cx="24828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125" dirty="0" smtClean="0">
                <a:solidFill>
                  <a:srgbClr val="5B5B5B"/>
                </a:solidFill>
                <a:latin typeface="Times New Roman"/>
                <a:cs typeface="Times New Roman"/>
              </a:rPr>
              <a:t>10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51908" y="2419096"/>
            <a:ext cx="23304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35" dirty="0" smtClean="0">
                <a:solidFill>
                  <a:srgbClr val="5B5B5B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78555" y="2602991"/>
            <a:ext cx="236854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80" dirty="0" smtClean="0">
                <a:solidFill>
                  <a:srgbClr val="5B5B5B"/>
                </a:solidFill>
                <a:latin typeface="Times New Roman"/>
                <a:cs typeface="Times New Roman"/>
              </a:rPr>
              <a:t>11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51908" y="2598420"/>
            <a:ext cx="24765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30" dirty="0" smtClean="0">
                <a:solidFill>
                  <a:srgbClr val="5B5B5B"/>
                </a:solidFill>
                <a:latin typeface="Courier New"/>
                <a:cs typeface="Courier New"/>
              </a:rPr>
              <a:t>25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83127" y="2795015"/>
            <a:ext cx="24447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110" dirty="0" smtClean="0">
                <a:solidFill>
                  <a:srgbClr val="5B5B5B"/>
                </a:solidFill>
                <a:latin typeface="Times New Roman"/>
                <a:cs typeface="Times New Roman"/>
              </a:rPr>
              <a:t>12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51908" y="2795015"/>
            <a:ext cx="22542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35" dirty="0" smtClean="0">
                <a:solidFill>
                  <a:srgbClr val="5B5B5B"/>
                </a:solidFill>
                <a:latin typeface="Times New Roman"/>
                <a:cs typeface="Times New Roman"/>
              </a:rPr>
              <a:t>26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67959" y="2842005"/>
            <a:ext cx="9080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105" dirty="0" smtClean="0">
                <a:solidFill>
                  <a:srgbClr val="5B5B5B"/>
                </a:solidFill>
                <a:latin typeface="Times New Roman"/>
                <a:cs typeface="Times New Roman"/>
              </a:rPr>
              <a:t>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83127" y="3004311"/>
            <a:ext cx="25654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10" dirty="0" smtClean="0">
                <a:solidFill>
                  <a:srgbClr val="5B5B5B"/>
                </a:solidFill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51908" y="2997961"/>
            <a:ext cx="22288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27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83127" y="3196335"/>
            <a:ext cx="24447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60" dirty="0" smtClean="0">
                <a:solidFill>
                  <a:srgbClr val="5B5B5B"/>
                </a:solidFill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10276" y="3167634"/>
            <a:ext cx="132080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-140" dirty="0" smtClean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endParaRPr sz="1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74567" y="3574033"/>
            <a:ext cx="13335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20" dirty="0" smtClean="0">
                <a:solidFill>
                  <a:srgbClr val="5B5B5B"/>
                </a:solidFill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17467" y="3721100"/>
            <a:ext cx="474980" cy="608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ct val="100000"/>
              </a:lnSpc>
            </a:pPr>
            <a:r>
              <a:rPr sz="1300" spc="-40" dirty="0" smtClean="0">
                <a:solidFill>
                  <a:srgbClr val="5B5B5B"/>
                </a:solidFill>
                <a:latin typeface="Arial"/>
                <a:cs typeface="Arial"/>
              </a:rPr>
              <a:t>1/CLK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950" spc="-75" dirty="0" smtClean="0">
                <a:solidFill>
                  <a:srgbClr val="5B5B5B"/>
                </a:solidFill>
                <a:latin typeface="Arial"/>
                <a:cs typeface="Arial"/>
              </a:rPr>
              <a:t>vee</a:t>
            </a:r>
            <a:endParaRPr sz="1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69411" y="3960876"/>
            <a:ext cx="25654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 smtClean="0">
                <a:solidFill>
                  <a:srgbClr val="5B5B5B"/>
                </a:solidFill>
                <a:latin typeface="Courier New"/>
                <a:cs typeface="Courier New"/>
              </a:rPr>
              <a:t>28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274567" y="4546092"/>
            <a:ext cx="146050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ct val="100000"/>
              </a:lnSpc>
            </a:pPr>
            <a:r>
              <a:rPr sz="1500" spc="125" dirty="0" smtClean="0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490"/>
              </a:lnSpc>
            </a:pPr>
            <a:r>
              <a:rPr sz="1400" spc="1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69996" y="5137658"/>
            <a:ext cx="153670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1450" spc="1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4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sz="1600" spc="204" dirty="0" smtClean="0">
                <a:solidFill>
                  <a:srgbClr val="5B5B5B"/>
                </a:solidFill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664455" y="5096002"/>
            <a:ext cx="21336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860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endParaRPr sz="18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526028" y="5735573"/>
            <a:ext cx="138112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97535" algn="l"/>
              </a:tabLst>
            </a:pPr>
            <a:r>
              <a:rPr sz="1350" spc="-45" dirty="0" smtClean="0">
                <a:solidFill>
                  <a:srgbClr val="3F3F3F"/>
                </a:solidFill>
                <a:latin typeface="Arial"/>
                <a:cs typeface="Arial"/>
              </a:rPr>
              <a:t>U</a:t>
            </a:r>
            <a:r>
              <a:rPr sz="1350" spc="30" dirty="0" smtClean="0">
                <a:solidFill>
                  <a:srgbClr val="5B5B5B"/>
                </a:solidFill>
                <a:latin typeface="Arial"/>
                <a:cs typeface="Arial"/>
              </a:rPr>
              <a:t>2A	74HCT20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12611" y="1254505"/>
            <a:ext cx="1104265" cy="1236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60"/>
              </a:lnSpc>
              <a:tabLst>
                <a:tab pos="382905" algn="l"/>
              </a:tabLst>
            </a:pPr>
            <a:r>
              <a:rPr sz="1600" spc="-2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DO	</a:t>
            </a:r>
            <a:r>
              <a:rPr sz="1600" spc="70" dirty="0" smtClean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1750" spc="-265" dirty="0" smtClean="0">
                <a:solidFill>
                  <a:srgbClr val="5B5B5B"/>
                </a:solidFill>
                <a:latin typeface="Times New Roman"/>
                <a:cs typeface="Times New Roman"/>
              </a:rPr>
              <a:t>Ef..E.</a:t>
            </a:r>
            <a:r>
              <a:rPr sz="1750" spc="-590" dirty="0" smtClean="0">
                <a:solidFill>
                  <a:srgbClr val="5B5B5B"/>
                </a:solidFill>
                <a:latin typeface="Times New Roman"/>
                <a:cs typeface="Times New Roman"/>
              </a:rPr>
              <a:t>B</a:t>
            </a:r>
            <a:r>
              <a:rPr sz="1750" spc="-135" dirty="0" smtClean="0">
                <a:solidFill>
                  <a:srgbClr val="3F3F3F"/>
                </a:solidFill>
                <a:latin typeface="Times New Roman"/>
                <a:cs typeface="Times New Roman"/>
              </a:rPr>
              <a:t>l:U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sz="1450" spc="305" dirty="0" smtClean="0">
                <a:solidFill>
                  <a:srgbClr val="3F3F3F"/>
                </a:solidFill>
                <a:latin typeface="Arial"/>
                <a:cs typeface="Arial"/>
              </a:rPr>
              <a:t>0</a:t>
            </a:r>
            <a:r>
              <a:rPr sz="1450" spc="160" dirty="0" smtClean="0">
                <a:solidFill>
                  <a:srgbClr val="5B5B5B"/>
                </a:solidFill>
                <a:latin typeface="Arial"/>
                <a:cs typeface="Arial"/>
              </a:rPr>
              <a:t>1 </a:t>
            </a:r>
            <a:r>
              <a:rPr sz="1450" spc="2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450" spc="125" dirty="0" smtClean="0">
                <a:solidFill>
                  <a:srgbClr val="3F3F3F"/>
                </a:solidFill>
                <a:latin typeface="Arial"/>
                <a:cs typeface="Arial"/>
              </a:rPr>
              <a:t>(</a:t>
            </a:r>
            <a:r>
              <a:rPr sz="1750" spc="-275" dirty="0" smtClean="0">
                <a:solidFill>
                  <a:srgbClr val="3F3F3F"/>
                </a:solidFill>
                <a:latin typeface="Times New Roman"/>
                <a:cs typeface="Times New Roman"/>
              </a:rPr>
              <a:t>EEE.9.l:U</a:t>
            </a:r>
            <a:endParaRPr sz="1750">
              <a:latin typeface="Times New Roman"/>
              <a:cs typeface="Times New Roman"/>
            </a:endParaRPr>
          </a:p>
          <a:p>
            <a:pPr marL="17145">
              <a:lnSpc>
                <a:spcPts val="1410"/>
              </a:lnSpc>
            </a:pPr>
            <a:r>
              <a:rPr sz="1400" spc="185" dirty="0" smtClean="0">
                <a:solidFill>
                  <a:srgbClr val="3F3F3F"/>
                </a:solidFill>
                <a:latin typeface="Arial"/>
                <a:cs typeface="Arial"/>
              </a:rPr>
              <a:t>02 </a:t>
            </a:r>
            <a:r>
              <a:rPr sz="1400" spc="17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400" spc="-10" dirty="0" smtClean="0">
                <a:solidFill>
                  <a:srgbClr val="3F3F3F"/>
                </a:solidFill>
                <a:latin typeface="Arial"/>
                <a:cs typeface="Arial"/>
              </a:rPr>
              <a:t>(</a:t>
            </a:r>
            <a:r>
              <a:rPr sz="1400" spc="-30" dirty="0" smtClean="0">
                <a:solidFill>
                  <a:srgbClr val="3F3F3F"/>
                </a:solidFill>
                <a:latin typeface="Arial"/>
                <a:cs typeface="Arial"/>
              </a:rPr>
              <a:t>EEEAH</a:t>
            </a:r>
            <a:r>
              <a:rPr sz="1400" spc="-10" dirty="0" smtClean="0">
                <a:solidFill>
                  <a:srgbClr val="3F3F3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500" spc="254" dirty="0" smtClean="0">
                <a:solidFill>
                  <a:srgbClr val="3F3F3F"/>
                </a:solidFill>
                <a:latin typeface="Times New Roman"/>
                <a:cs typeface="Times New Roman"/>
              </a:rPr>
              <a:t>03 </a:t>
            </a:r>
            <a:r>
              <a:rPr sz="1500" spc="15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50" spc="-75" dirty="0" smtClean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1650" spc="-105" dirty="0" smtClean="0">
                <a:solidFill>
                  <a:srgbClr val="3F3F3F"/>
                </a:solidFill>
                <a:latin typeface="Times New Roman"/>
                <a:cs typeface="Times New Roman"/>
              </a:rPr>
              <a:t>Eff.Bl:U</a:t>
            </a:r>
            <a:endParaRPr sz="1650">
              <a:latin typeface="Times New Roman"/>
              <a:cs typeface="Times New Roman"/>
            </a:endParaRPr>
          </a:p>
          <a:p>
            <a:pPr marL="382905" indent="-365760">
              <a:lnSpc>
                <a:spcPts val="1425"/>
              </a:lnSpc>
              <a:buClr>
                <a:srgbClr val="3F3F3F"/>
              </a:buClr>
              <a:buFont typeface="Times New Roman"/>
              <a:buAutoNum type="arabicPlain" startAt="4"/>
              <a:tabLst>
                <a:tab pos="382905" algn="l"/>
              </a:tabLst>
            </a:pPr>
            <a:r>
              <a:rPr sz="1400" spc="-20" dirty="0" smtClean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1400" spc="-4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EFECH.</a:t>
            </a:r>
            <a:r>
              <a:rPr sz="1400" spc="-20" dirty="0" smtClean="0">
                <a:solidFill>
                  <a:srgbClr val="3F3F3F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382905" indent="-370840">
              <a:lnSpc>
                <a:spcPts val="1614"/>
              </a:lnSpc>
              <a:buClr>
                <a:srgbClr val="3F3F3F"/>
              </a:buClr>
              <a:buFont typeface="Times New Roman"/>
              <a:buAutoNum type="arabicPlain" startAt="4"/>
              <a:tabLst>
                <a:tab pos="382905" algn="l"/>
              </a:tabLst>
            </a:pPr>
            <a:r>
              <a:rPr sz="1400" spc="140" dirty="0" smtClean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1550" spc="-210" dirty="0" smtClean="0">
                <a:solidFill>
                  <a:srgbClr val="3F3F3F"/>
                </a:solidFill>
                <a:latin typeface="Arial"/>
                <a:cs typeface="Arial"/>
              </a:rPr>
              <a:t>EEE.DJ:i</a:t>
            </a:r>
            <a:r>
              <a:rPr sz="1550" spc="-135" dirty="0" smtClean="0">
                <a:solidFill>
                  <a:srgbClr val="3F3F3F"/>
                </a:solidFill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12611" y="2455671"/>
            <a:ext cx="111061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60" dirty="0" smtClean="0">
                <a:solidFill>
                  <a:srgbClr val="5B5B5B"/>
                </a:solidFill>
                <a:latin typeface="Arial"/>
                <a:cs typeface="Arial"/>
              </a:rPr>
              <a:t>0</a:t>
            </a:r>
            <a:r>
              <a:rPr sz="1400" spc="90" dirty="0" smtClean="0">
                <a:solidFill>
                  <a:srgbClr val="3F3F3F"/>
                </a:solidFill>
                <a:latin typeface="Arial"/>
                <a:cs typeface="Arial"/>
              </a:rPr>
              <a:t>6  </a:t>
            </a:r>
            <a:r>
              <a:rPr sz="1400" spc="-17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400" spc="5" dirty="0" smtClean="0">
                <a:solidFill>
                  <a:srgbClr val="3F3F3F"/>
                </a:solidFill>
                <a:latin typeface="Arial"/>
                <a:cs typeface="Arial"/>
              </a:rPr>
              <a:t>(Ef.EEli)</a:t>
            </a:r>
            <a:r>
              <a:rPr sz="1400" spc="0" dirty="0" smtClean="0">
                <a:solidFill>
                  <a:srgbClr val="3F3F3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912611" y="2603246"/>
            <a:ext cx="112268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-45" dirty="0" smtClean="0">
                <a:solidFill>
                  <a:srgbClr val="3F3F3F"/>
                </a:solidFill>
                <a:latin typeface="Courier New"/>
                <a:cs typeface="Courier New"/>
              </a:rPr>
              <a:t>0</a:t>
            </a:r>
            <a:r>
              <a:rPr sz="1750" spc="135" dirty="0" smtClean="0">
                <a:solidFill>
                  <a:srgbClr val="5B5B5B"/>
                </a:solidFill>
                <a:latin typeface="Courier New"/>
                <a:cs typeface="Courier New"/>
              </a:rPr>
              <a:t>7</a:t>
            </a:r>
            <a:r>
              <a:rPr sz="1750" spc="-360" dirty="0" smtClean="0">
                <a:solidFill>
                  <a:srgbClr val="5B5B5B"/>
                </a:solidFill>
                <a:latin typeface="Courier New"/>
                <a:cs typeface="Courier New"/>
              </a:rPr>
              <a:t> </a:t>
            </a:r>
            <a:r>
              <a:rPr sz="1750" spc="-470" dirty="0" smtClean="0">
                <a:solidFill>
                  <a:srgbClr val="3F3F3F"/>
                </a:solidFill>
                <a:latin typeface="Courier New"/>
                <a:cs typeface="Courier New"/>
              </a:rPr>
              <a:t>(</a:t>
            </a:r>
            <a:r>
              <a:rPr sz="1750" spc="-245" dirty="0" smtClean="0">
                <a:solidFill>
                  <a:srgbClr val="5B5B5B"/>
                </a:solidFill>
                <a:latin typeface="Courier New"/>
                <a:cs typeface="Courier New"/>
              </a:rPr>
              <a:t>E</a:t>
            </a:r>
            <a:r>
              <a:rPr sz="1750" spc="-280" dirty="0" smtClean="0">
                <a:solidFill>
                  <a:srgbClr val="5B5B5B"/>
                </a:solidFill>
                <a:latin typeface="Courier New"/>
                <a:cs typeface="Courier New"/>
              </a:rPr>
              <a:t>F</a:t>
            </a:r>
            <a:r>
              <a:rPr sz="1750" spc="-170" dirty="0" smtClean="0">
                <a:solidFill>
                  <a:srgbClr val="3F3F3F"/>
                </a:solidFill>
                <a:latin typeface="Courier New"/>
                <a:cs typeface="Courier New"/>
              </a:rPr>
              <a:t>FFH)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8</a:t>
            </a:r>
            <a:r>
              <a:rPr sz="4000" b="1" spc="-15" dirty="0" smtClean="0">
                <a:latin typeface="Arial"/>
                <a:cs typeface="Arial"/>
              </a:rPr>
              <a:t>-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16</a:t>
            </a:r>
            <a:r>
              <a:rPr sz="4000" b="1" spc="-20" dirty="0" smtClean="0">
                <a:latin typeface="Arial"/>
                <a:cs typeface="Arial"/>
              </a:rPr>
              <a:t>-Bit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80" dirty="0" smtClean="0">
                <a:latin typeface="Arial"/>
                <a:cs typeface="Arial"/>
              </a:rPr>
              <a:t>W</a:t>
            </a:r>
            <a:r>
              <a:rPr sz="4000" b="1" spc="-20" dirty="0" smtClean="0">
                <a:latin typeface="Arial"/>
                <a:cs typeface="Arial"/>
              </a:rPr>
              <a:t>ide</a:t>
            </a:r>
            <a:r>
              <a:rPr sz="4000" b="1" spc="-5" dirty="0" smtClean="0">
                <a:latin typeface="Arial"/>
                <a:cs typeface="Arial"/>
              </a:rPr>
              <a:t> I</a:t>
            </a:r>
            <a:r>
              <a:rPr sz="4000" b="1" spc="-25" dirty="0" smtClean="0">
                <a:latin typeface="Arial"/>
                <a:cs typeface="Arial"/>
              </a:rPr>
              <a:t>/O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Ports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533130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exist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nks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 such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SX.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66167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nks.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separate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banks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system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80386</a:t>
            </a:r>
            <a:r>
              <a:rPr sz="3200" spc="-5" dirty="0" smtClean="0">
                <a:latin typeface="Arial"/>
                <a:cs typeface="Arial"/>
              </a:rPr>
              <a:t>SX.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ks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exist,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write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1908" y="921258"/>
            <a:ext cx="448056" cy="0"/>
          </a:xfrm>
          <a:custGeom>
            <a:avLst/>
            <a:gdLst/>
            <a:ahLst/>
            <a:cxnLst/>
            <a:rect l="l" t="t" r="r" b="b"/>
            <a:pathLst>
              <a:path w="448055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1371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748" y="1236725"/>
            <a:ext cx="452627" cy="0"/>
          </a:xfrm>
          <a:custGeom>
            <a:avLst/>
            <a:gdLst/>
            <a:ahLst/>
            <a:cxnLst/>
            <a:rect l="l" t="t" r="r" b="b"/>
            <a:pathLst>
              <a:path w="452627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6875" y="1635912"/>
            <a:ext cx="621665" cy="1115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335" algn="just">
              <a:lnSpc>
                <a:spcPct val="103000"/>
              </a:lnSpc>
            </a:pPr>
            <a:r>
              <a:rPr sz="2300" b="1" spc="-280" dirty="0" smtClean="0">
                <a:solidFill>
                  <a:srgbClr val="2D2D2D"/>
                </a:solidFill>
                <a:latin typeface="Courier New"/>
                <a:cs typeface="Courier New"/>
              </a:rPr>
              <a:t>FFFF </a:t>
            </a:r>
            <a:r>
              <a:rPr sz="2300" b="1" spc="-210" dirty="0" smtClean="0">
                <a:solidFill>
                  <a:srgbClr val="2D2D2D"/>
                </a:solidFill>
                <a:latin typeface="Courier New"/>
                <a:cs typeface="Courier New"/>
              </a:rPr>
              <a:t>FFFD </a:t>
            </a:r>
            <a:r>
              <a:rPr sz="2300" b="1" spc="-235" dirty="0" smtClean="0">
                <a:solidFill>
                  <a:srgbClr val="2D2D2D"/>
                </a:solidFill>
                <a:latin typeface="Courier New"/>
                <a:cs typeface="Courier New"/>
              </a:rPr>
              <a:t>FFFB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7167" y="4564888"/>
            <a:ext cx="574040" cy="1056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2000" b="1" spc="-145" dirty="0" smtClean="0">
                <a:solidFill>
                  <a:srgbClr val="2D2D2D"/>
                </a:solidFill>
                <a:latin typeface="Courier New"/>
                <a:cs typeface="Courier New"/>
              </a:rPr>
              <a:t>0005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spc="-120" dirty="0" smtClean="0">
                <a:solidFill>
                  <a:srgbClr val="2D2D2D"/>
                </a:solidFill>
                <a:latin typeface="Courier New"/>
                <a:cs typeface="Courier New"/>
              </a:rPr>
              <a:t>0003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204" dirty="0" smtClean="0">
                <a:solidFill>
                  <a:srgbClr val="2D2D2D"/>
                </a:solidFill>
                <a:latin typeface="Courier New"/>
                <a:cs typeface="Courier New"/>
              </a:rPr>
              <a:t>0001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1484" y="941832"/>
            <a:ext cx="622300" cy="62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800" b="1" spc="-15" dirty="0" smtClean="0">
                <a:solidFill>
                  <a:srgbClr val="2D2D2D"/>
                </a:solidFill>
                <a:latin typeface="Arial"/>
                <a:cs typeface="Arial"/>
              </a:rPr>
              <a:t>(</a:t>
            </a:r>
            <a:r>
              <a:rPr sz="1800" b="1" spc="-40" dirty="0" smtClean="0">
                <a:solidFill>
                  <a:srgbClr val="2D2D2D"/>
                </a:solidFill>
                <a:latin typeface="Arial"/>
                <a:cs typeface="Arial"/>
              </a:rPr>
              <a:t>BLE</a:t>
            </a:r>
            <a:r>
              <a:rPr sz="1800" b="1" spc="-15" dirty="0" smtClean="0">
                <a:solidFill>
                  <a:srgbClr val="2D2D2D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R="19685" algn="ctr">
              <a:lnSpc>
                <a:spcPts val="2510"/>
              </a:lnSpc>
            </a:pPr>
            <a:r>
              <a:rPr sz="2100" b="1" spc="-180" dirty="0" smtClean="0">
                <a:solidFill>
                  <a:srgbClr val="2D2D2D"/>
                </a:solidFill>
                <a:latin typeface="Courier New"/>
                <a:cs typeface="Courier New"/>
              </a:rPr>
              <a:t>AO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4795" y="1642587"/>
            <a:ext cx="628650" cy="110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445" algn="just">
              <a:lnSpc>
                <a:spcPct val="102400"/>
              </a:lnSpc>
            </a:pPr>
            <a:r>
              <a:rPr sz="2300" b="1" spc="-225" dirty="0" smtClean="0">
                <a:solidFill>
                  <a:srgbClr val="2D2D2D"/>
                </a:solidFill>
                <a:latin typeface="Courier New"/>
                <a:cs typeface="Courier New"/>
              </a:rPr>
              <a:t>FFFE </a:t>
            </a:r>
            <a:r>
              <a:rPr sz="2300" b="1" spc="-195" dirty="0" smtClean="0">
                <a:solidFill>
                  <a:srgbClr val="2D2D2D"/>
                </a:solidFill>
                <a:latin typeface="Courier New"/>
                <a:cs typeface="Courier New"/>
              </a:rPr>
              <a:t>FFFC </a:t>
            </a:r>
            <a:r>
              <a:rPr sz="2300" b="1" spc="-320" dirty="0" smtClean="0">
                <a:solidFill>
                  <a:srgbClr val="2D2D2D"/>
                </a:solidFill>
                <a:latin typeface="Courier New"/>
                <a:cs typeface="Courier New"/>
              </a:rPr>
              <a:t>FFFA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3083" y="4564888"/>
            <a:ext cx="574040" cy="106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20" dirty="0" smtClean="0">
                <a:solidFill>
                  <a:srgbClr val="2D2D2D"/>
                </a:solidFill>
                <a:latin typeface="Courier New"/>
                <a:cs typeface="Courier New"/>
              </a:rPr>
              <a:t>0004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spc="-145" dirty="0" smtClean="0">
                <a:solidFill>
                  <a:srgbClr val="2D2D2D"/>
                </a:solidFill>
                <a:latin typeface="Courier New"/>
                <a:cs typeface="Courier New"/>
              </a:rPr>
              <a:t>0002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000" b="1" spc="-145" dirty="0" smtClean="0">
                <a:solidFill>
                  <a:srgbClr val="2D2D2D"/>
                </a:solidFill>
                <a:latin typeface="Courier New"/>
                <a:cs typeface="Courier New"/>
              </a:rPr>
              <a:t>0000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Progr</a:t>
            </a:r>
            <a:r>
              <a:rPr sz="800" i="1" spc="2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2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min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rfacin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908" y="134365"/>
            <a:ext cx="785050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0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100" dirty="0" smtClean="0">
                <a:solidFill>
                  <a:srgbClr val="010101"/>
                </a:solidFill>
                <a:latin typeface="Arial"/>
                <a:cs typeface="Arial"/>
              </a:rPr>
              <a:t>11-13 </a:t>
            </a:r>
            <a:r>
              <a:rPr sz="1700" b="1" spc="-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1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00" b="1" spc="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1/0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banks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found</a:t>
            </a:r>
            <a:r>
              <a:rPr sz="1750" b="1" spc="229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4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0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5" dirty="0" smtClean="0">
                <a:solidFill>
                  <a:srgbClr val="010101"/>
                </a:solidFill>
                <a:latin typeface="Arial"/>
                <a:cs typeface="Arial"/>
              </a:rPr>
              <a:t>8086,</a:t>
            </a:r>
            <a:r>
              <a:rPr sz="170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15" dirty="0" smtClean="0">
                <a:solidFill>
                  <a:srgbClr val="010101"/>
                </a:solidFill>
                <a:latin typeface="Arial"/>
                <a:cs typeface="Arial"/>
              </a:rPr>
              <a:t>80186,</a:t>
            </a:r>
            <a:r>
              <a:rPr sz="1700" b="1" spc="2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170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5" dirty="0" smtClean="0">
                <a:solidFill>
                  <a:srgbClr val="010101"/>
                </a:solidFill>
                <a:latin typeface="Arial"/>
                <a:cs typeface="Arial"/>
              </a:rPr>
              <a:t>80386SX.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7620" y="1195578"/>
            <a:ext cx="499109" cy="374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b="1" spc="-110" dirty="0" smtClean="0">
                <a:solidFill>
                  <a:srgbClr val="2D2D2D"/>
                </a:solidFill>
                <a:latin typeface="Courier New"/>
                <a:cs typeface="Courier New"/>
              </a:rPr>
              <a:t>BHE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9544" y="5622797"/>
            <a:ext cx="1750695" cy="30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10" dirty="0" smtClean="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sz="1950" b="1" spc="-90" dirty="0" smtClean="0">
                <a:solidFill>
                  <a:srgbClr val="2D2D2D"/>
                </a:solidFill>
                <a:latin typeface="Arial"/>
                <a:cs typeface="Arial"/>
              </a:rPr>
              <a:t>1</a:t>
            </a:r>
            <a:r>
              <a:rPr sz="1950" b="1" spc="0" dirty="0" smtClean="0">
                <a:solidFill>
                  <a:srgbClr val="2D2D2D"/>
                </a:solidFill>
                <a:latin typeface="Arial"/>
                <a:cs typeface="Arial"/>
              </a:rPr>
              <a:t>5</a:t>
            </a:r>
            <a:r>
              <a:rPr sz="1900" b="1" spc="-40" dirty="0" smtClean="0">
                <a:solidFill>
                  <a:srgbClr val="2D2D2D"/>
                </a:solidFill>
                <a:latin typeface="Times New Roman"/>
                <a:cs typeface="Times New Roman"/>
              </a:rPr>
              <a:t>-4</a:t>
            </a:r>
            <a:r>
              <a:rPr sz="1900" b="1" spc="-2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900" b="1" spc="-30" dirty="0" smtClean="0">
                <a:solidFill>
                  <a:srgbClr val="2D2D2D"/>
                </a:solidFill>
                <a:latin typeface="Times New Roman"/>
                <a:cs typeface="Times New Roman"/>
              </a:rPr>
              <a:t>-----.... </a:t>
            </a:r>
            <a:r>
              <a:rPr sz="1900" b="1" spc="-1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950" b="1" spc="105" dirty="0" smtClean="0">
                <a:solidFill>
                  <a:srgbClr val="2D2D2D"/>
                </a:solidFill>
                <a:latin typeface="Arial"/>
                <a:cs typeface="Arial"/>
              </a:rPr>
              <a:t>08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0003" y="5622797"/>
            <a:ext cx="1613535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85" dirty="0" smtClean="0">
                <a:solidFill>
                  <a:srgbClr val="2D2D2D"/>
                </a:solidFill>
                <a:latin typeface="Arial"/>
                <a:cs typeface="Arial"/>
              </a:rPr>
              <a:t>0</a:t>
            </a:r>
            <a:r>
              <a:rPr sz="1950" b="1" spc="190" dirty="0" smtClean="0">
                <a:solidFill>
                  <a:srgbClr val="2D2D2D"/>
                </a:solidFill>
                <a:latin typeface="Arial"/>
                <a:cs typeface="Arial"/>
              </a:rPr>
              <a:t>7</a:t>
            </a:r>
            <a:r>
              <a:rPr sz="1950" b="1" spc="5" dirty="0" smtClean="0">
                <a:solidFill>
                  <a:srgbClr val="2D2D2D"/>
                </a:solidFill>
                <a:latin typeface="Arial"/>
                <a:cs typeface="Arial"/>
              </a:rPr>
              <a:t>.</a:t>
            </a:r>
            <a:r>
              <a:rPr sz="1950" b="1" spc="-215" dirty="0" smtClean="0">
                <a:solidFill>
                  <a:srgbClr val="2D2D2D"/>
                </a:solidFill>
                <a:latin typeface="Arial"/>
                <a:cs typeface="Arial"/>
              </a:rPr>
              <a:t>.</a:t>
            </a:r>
            <a:r>
              <a:rPr sz="1950" b="1" spc="-430" dirty="0" smtClean="0">
                <a:solidFill>
                  <a:srgbClr val="2D2D2D"/>
                </a:solidFill>
                <a:latin typeface="Arial"/>
                <a:cs typeface="Arial"/>
              </a:rPr>
              <a:t>-</a:t>
            </a:r>
            <a:r>
              <a:rPr sz="1950" b="1" spc="-55" dirty="0" smtClean="0">
                <a:solidFill>
                  <a:srgbClr val="2D2D2D"/>
                </a:solidFill>
                <a:latin typeface="Arial"/>
                <a:cs typeface="Arial"/>
              </a:rPr>
              <a:t>.</a:t>
            </a:r>
            <a:r>
              <a:rPr sz="1950" b="1" spc="50" dirty="0" smtClean="0">
                <a:solidFill>
                  <a:srgbClr val="2D2D2D"/>
                </a:solidFill>
                <a:latin typeface="Arial"/>
                <a:cs typeface="Arial"/>
              </a:rPr>
              <a:t>----.... </a:t>
            </a:r>
            <a:r>
              <a:rPr sz="1950" b="1" spc="-14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950" b="1" spc="-340" dirty="0" smtClean="0">
                <a:solidFill>
                  <a:srgbClr val="2D2D2D"/>
                </a:solidFill>
                <a:latin typeface="Arial"/>
                <a:cs typeface="Arial"/>
              </a:rPr>
              <a:t>DO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872233" y="1659635"/>
          <a:ext cx="1853946" cy="3241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512"/>
              </a:tblGrid>
              <a:tr h="347472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282828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282828"/>
                      </a:solidFill>
                      <a:prstDash val="solid"/>
                    </a:lnR>
                    <a:lnT w="27432">
                      <a:solidFill>
                        <a:srgbClr val="232323"/>
                      </a:solidFill>
                      <a:prstDash val="solid"/>
                    </a:lnT>
                    <a:lnB w="27432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2496312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sz="2450" dirty="0" smtClean="0">
                          <a:solidFill>
                            <a:srgbClr val="1A1A1A"/>
                          </a:solidFill>
                          <a:latin typeface="Courier New"/>
                          <a:cs typeface="Courier New"/>
                        </a:rPr>
                        <a:t>--·------·-·-----</a:t>
                      </a:r>
                      <a:endParaRPr sz="24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43"/>
                        </a:spcBef>
                      </a:pPr>
                      <a:endParaRPr sz="5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800" b="1" spc="-15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0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bank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5"/>
                        </a:spcBef>
                      </a:pPr>
                      <a:endParaRPr sz="1200"/>
                    </a:p>
                    <a:p>
                      <a:pPr marR="31115" algn="ctr">
                        <a:lnSpc>
                          <a:spcPct val="100000"/>
                        </a:lnSpc>
                      </a:pPr>
                      <a:r>
                        <a:rPr sz="2400" dirty="0" smtClean="0">
                          <a:solidFill>
                            <a:srgbClr val="1A1A1A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400" spc="-710" dirty="0" smtClean="0">
                          <a:solidFill>
                            <a:srgbClr val="1A1A1A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spc="0" dirty="0" smtClean="0">
                          <a:solidFill>
                            <a:srgbClr val="1A1A1A"/>
                          </a:solidFill>
                          <a:latin typeface="Courier New"/>
                          <a:cs typeface="Courier New"/>
                        </a:rPr>
                        <a:t>-------·-·-----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2004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282828"/>
                      </a:solidFill>
                      <a:prstDash val="solid"/>
                    </a:lnR>
                    <a:lnT w="27432">
                      <a:solidFill>
                        <a:srgbClr val="232323"/>
                      </a:solidFill>
                      <a:prstDash val="solid"/>
                    </a:lnT>
                    <a:lnB w="36576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426964" y="1659635"/>
          <a:ext cx="1851660" cy="3241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8226"/>
              </a:tblGrid>
              <a:tr h="347472">
                <a:tc>
                  <a:txBody>
                    <a:bodyPr/>
                    <a:lstStyle/>
                    <a:p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2004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232323"/>
                      </a:solidFill>
                      <a:prstDash val="solid"/>
                    </a:lnR>
                    <a:lnT w="27432">
                      <a:solidFill>
                        <a:srgbClr val="282828"/>
                      </a:solidFill>
                      <a:prstDash val="solid"/>
                    </a:lnT>
                    <a:lnB w="27432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2004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232323"/>
                      </a:solidFill>
                      <a:prstDash val="solid"/>
                    </a:lnR>
                    <a:lnT w="27432">
                      <a:solidFill>
                        <a:srgbClr val="232323"/>
                      </a:solidFill>
                      <a:prstDash val="solid"/>
                    </a:lnT>
                    <a:lnB w="27432">
                      <a:solidFill>
                        <a:srgbClr val="232323"/>
                      </a:solidFill>
                      <a:prstDash val="solid"/>
                    </a:lnB>
                  </a:tcPr>
                </a:tc>
              </a:tr>
              <a:tr h="2496312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2450" dirty="0" smtClean="0">
                          <a:solidFill>
                            <a:srgbClr val="1A1A1A"/>
                          </a:solidFill>
                          <a:latin typeface="Courier New"/>
                          <a:cs typeface="Courier New"/>
                        </a:rPr>
                        <a:t>··-----·-··--·--·-</a:t>
                      </a:r>
                      <a:endParaRPr sz="24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4"/>
                        </a:spcBef>
                      </a:pPr>
                      <a:endParaRPr sz="9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1900" b="1" spc="55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2D2D2D"/>
                          </a:solidFill>
                          <a:latin typeface="Arial"/>
                          <a:cs typeface="Arial"/>
                        </a:rPr>
                        <a:t>bank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3"/>
                        </a:spcBef>
                      </a:pPr>
                      <a:endParaRPr sz="1300"/>
                    </a:p>
                    <a:p>
                      <a:pPr marR="69215" algn="ctr">
                        <a:lnSpc>
                          <a:spcPct val="100000"/>
                        </a:lnSpc>
                      </a:pPr>
                      <a:r>
                        <a:rPr sz="2450" dirty="0" smtClean="0">
                          <a:solidFill>
                            <a:srgbClr val="2D2D2D"/>
                          </a:solidFill>
                          <a:latin typeface="Courier New"/>
                          <a:cs typeface="Courier New"/>
                        </a:rPr>
                        <a:t>-------·-··--·--·-</a:t>
                      </a:r>
                      <a:endParaRPr sz="24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32004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232323"/>
                      </a:solidFill>
                      <a:prstDash val="solid"/>
                    </a:lnR>
                    <a:lnT w="27432">
                      <a:solidFill>
                        <a:srgbClr val="232323"/>
                      </a:solidFill>
                      <a:prstDash val="solid"/>
                    </a:lnT>
                    <a:lnB w="36576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65429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502015" cy="4874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59182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21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ds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 the 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30670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esp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nco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4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nks.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R="85725" algn="ctr">
              <a:lnSpc>
                <a:spcPts val="3329"/>
              </a:lnSpc>
            </a:pP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ock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pair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latc</a:t>
            </a:r>
            <a:r>
              <a:rPr sz="2800" spc="-15" dirty="0" smtClean="0">
                <a:latin typeface="Arial"/>
                <a:cs typeface="Arial"/>
              </a:rPr>
              <a:t>hes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ure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1–1</a:t>
            </a:r>
            <a:r>
              <a:rPr sz="1800" b="1" spc="0" dirty="0" smtClean="0">
                <a:latin typeface="Arial"/>
                <a:cs typeface="Arial"/>
              </a:rPr>
              <a:t>4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/O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ects 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rts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40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41</a:t>
            </a:r>
            <a:r>
              <a:rPr sz="1800" spc="0" dirty="0" smtClean="0">
                <a:latin typeface="Arial"/>
                <a:cs typeface="Arial"/>
              </a:rPr>
              <a:t>H for 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131" y="914400"/>
            <a:ext cx="58801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1828" y="1026921"/>
            <a:ext cx="2192020" cy="4448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7493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/O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orts use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8-bit</a:t>
            </a:r>
            <a:r>
              <a:rPr sz="2800" spc="-10" dirty="0" smtClean="0">
                <a:latin typeface="Arial"/>
                <a:cs typeface="Arial"/>
              </a:rPr>
              <a:t> addresses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ts </a:t>
            </a:r>
            <a:r>
              <a:rPr sz="2800" spc="-20" dirty="0" smtClean="0">
                <a:latin typeface="Arial"/>
                <a:cs typeface="Arial"/>
              </a:rPr>
              <a:t>40H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41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10" dirty="0" smtClean="0">
                <a:latin typeface="Arial"/>
                <a:cs typeface="Arial"/>
              </a:rPr>
              <a:t> addressed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16-bit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25205" cy="4592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R="49212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65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PLD 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u="heavy" spc="0" dirty="0" smtClean="0">
                <a:latin typeface="Arial"/>
                <a:cs typeface="Arial"/>
              </a:rPr>
              <a:t>r</a:t>
            </a:r>
            <a:r>
              <a:rPr sz="3200" u="heavy" spc="-40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d</a:t>
            </a:r>
            <a:r>
              <a:rPr sz="3200" u="heavy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u="heavy" spc="0" dirty="0" smtClean="0">
                <a:latin typeface="Arial"/>
                <a:cs typeface="Arial"/>
              </a:rPr>
              <a:t>ve</a:t>
            </a:r>
            <a:r>
              <a:rPr sz="3200" u="heavy" spc="-30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BLE (A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200" spc="1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BHE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sz="3200" spc="-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-wide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6070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PLD,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Examp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–5</a:t>
            </a:r>
            <a:r>
              <a:rPr sz="3200" spc="0" dirty="0" smtClean="0">
                <a:latin typeface="Arial"/>
                <a:cs typeface="Arial"/>
              </a:rPr>
              <a:t>, sh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 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-state 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74</a:t>
            </a:r>
            <a:r>
              <a:rPr sz="3200" spc="5" dirty="0" smtClean="0">
                <a:latin typeface="Arial"/>
                <a:cs typeface="Arial"/>
              </a:rPr>
              <a:t>HC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244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2788" y="1062989"/>
            <a:ext cx="3387852" cy="0"/>
          </a:xfrm>
          <a:custGeom>
            <a:avLst/>
            <a:gdLst/>
            <a:ahLst/>
            <a:cxnLst/>
            <a:rect l="l" t="t" r="r" b="b"/>
            <a:pathLst>
              <a:path w="3387852">
                <a:moveTo>
                  <a:pt x="0" y="0"/>
                </a:moveTo>
                <a:lnTo>
                  <a:pt x="3387852" y="0"/>
                </a:lnTo>
              </a:path>
            </a:pathLst>
          </a:custGeom>
          <a:ln w="41148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1037844"/>
            <a:ext cx="0" cy="1152143"/>
          </a:xfrm>
          <a:custGeom>
            <a:avLst/>
            <a:gdLst/>
            <a:ahLst/>
            <a:cxnLst/>
            <a:rect l="l" t="t" r="r" b="b"/>
            <a:pathLst>
              <a:path h="1152143">
                <a:moveTo>
                  <a:pt x="0" y="1152143"/>
                </a:moveTo>
                <a:lnTo>
                  <a:pt x="0" y="0"/>
                </a:lnTo>
              </a:path>
            </a:pathLst>
          </a:custGeom>
          <a:ln w="4572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7276" y="1200150"/>
            <a:ext cx="864108" cy="0"/>
          </a:xfrm>
          <a:custGeom>
            <a:avLst/>
            <a:gdLst/>
            <a:ahLst/>
            <a:cxnLst/>
            <a:rect l="l" t="t" r="r" b="b"/>
            <a:pathLst>
              <a:path w="864108">
                <a:moveTo>
                  <a:pt x="0" y="0"/>
                </a:moveTo>
                <a:lnTo>
                  <a:pt x="864108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4920" y="1335024"/>
            <a:ext cx="201167" cy="0"/>
          </a:xfrm>
          <a:custGeom>
            <a:avLst/>
            <a:gdLst/>
            <a:ahLst/>
            <a:cxnLst/>
            <a:rect l="l" t="t" r="r" b="b"/>
            <a:pathLst>
              <a:path w="201167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22860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0096" y="1341882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0991" y="1193291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1691640"/>
                </a:moveTo>
                <a:lnTo>
                  <a:pt x="0" y="0"/>
                </a:lnTo>
              </a:path>
            </a:pathLst>
          </a:custGeom>
          <a:ln w="2743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9953" y="1193291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1691640"/>
                </a:moveTo>
                <a:lnTo>
                  <a:pt x="0" y="0"/>
                </a:lnTo>
              </a:path>
            </a:pathLst>
          </a:custGeom>
          <a:ln w="2743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3952" y="1341882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4920" y="1467611"/>
            <a:ext cx="192024" cy="0"/>
          </a:xfrm>
          <a:custGeom>
            <a:avLst/>
            <a:gdLst/>
            <a:ahLst/>
            <a:cxnLst/>
            <a:rect l="l" t="t" r="r" b="b"/>
            <a:pathLst>
              <a:path w="19202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0096" y="1479041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8523" y="1479041"/>
            <a:ext cx="841248" cy="0"/>
          </a:xfrm>
          <a:custGeom>
            <a:avLst/>
            <a:gdLst/>
            <a:ahLst/>
            <a:cxnLst/>
            <a:rect l="l" t="t" r="r" b="b"/>
            <a:pathLst>
              <a:path w="841248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4920" y="1595627"/>
            <a:ext cx="196595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40096" y="1616202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8523" y="1618488"/>
            <a:ext cx="585216" cy="0"/>
          </a:xfrm>
          <a:custGeom>
            <a:avLst/>
            <a:gdLst/>
            <a:ahLst/>
            <a:cxnLst/>
            <a:rect l="l" t="t" r="r" b="b"/>
            <a:pathLst>
              <a:path w="585216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4920" y="1755648"/>
            <a:ext cx="196595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0096" y="1760220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952" y="1757933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4920" y="1879092"/>
            <a:ext cx="192024" cy="0"/>
          </a:xfrm>
          <a:custGeom>
            <a:avLst/>
            <a:gdLst/>
            <a:ahLst/>
            <a:cxnLst/>
            <a:rect l="l" t="t" r="r" b="b"/>
            <a:pathLst>
              <a:path w="19202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40096" y="1899666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8523" y="1899666"/>
            <a:ext cx="845820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2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4920" y="2016251"/>
            <a:ext cx="196595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0096" y="2036826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8523" y="2036826"/>
            <a:ext cx="841248" cy="0"/>
          </a:xfrm>
          <a:custGeom>
            <a:avLst/>
            <a:gdLst/>
            <a:ahLst/>
            <a:cxnLst/>
            <a:rect l="l" t="t" r="r" b="b"/>
            <a:pathLst>
              <a:path w="841248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4920" y="2157983"/>
            <a:ext cx="196595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12664" y="2178557"/>
            <a:ext cx="352044" cy="0"/>
          </a:xfrm>
          <a:custGeom>
            <a:avLst/>
            <a:gdLst/>
            <a:ahLst/>
            <a:cxnLst/>
            <a:rect l="l" t="t" r="r" b="b"/>
            <a:pathLst>
              <a:path w="352044">
                <a:moveTo>
                  <a:pt x="0" y="0"/>
                </a:moveTo>
                <a:lnTo>
                  <a:pt x="352044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8523" y="2178557"/>
            <a:ext cx="836676" cy="0"/>
          </a:xfrm>
          <a:custGeom>
            <a:avLst/>
            <a:gdLst/>
            <a:ahLst/>
            <a:cxnLst/>
            <a:rect l="l" t="t" r="r" b="b"/>
            <a:pathLst>
              <a:path w="836676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84064" y="2157983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20"/>
                </a:moveTo>
                <a:lnTo>
                  <a:pt x="0" y="0"/>
                </a:lnTo>
              </a:path>
            </a:pathLst>
          </a:custGeom>
          <a:ln w="914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4647" y="2315717"/>
            <a:ext cx="480060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0" y="0"/>
                </a:moveTo>
                <a:lnTo>
                  <a:pt x="48006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3952" y="2315717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23160" y="2647188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1760" y="2647188"/>
            <a:ext cx="612648" cy="0"/>
          </a:xfrm>
          <a:custGeom>
            <a:avLst/>
            <a:gdLst/>
            <a:ahLst/>
            <a:cxnLst/>
            <a:rect l="l" t="t" r="r" b="b"/>
            <a:pathLst>
              <a:path w="612648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64808" y="2647188"/>
            <a:ext cx="580643" cy="0"/>
          </a:xfrm>
          <a:custGeom>
            <a:avLst/>
            <a:gdLst/>
            <a:ahLst/>
            <a:cxnLst/>
            <a:rect l="l" t="t" r="r" b="b"/>
            <a:pathLst>
              <a:path w="580644">
                <a:moveTo>
                  <a:pt x="0" y="0"/>
                </a:moveTo>
                <a:lnTo>
                  <a:pt x="580643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7360" y="2734055"/>
            <a:ext cx="713232" cy="0"/>
          </a:xfrm>
          <a:custGeom>
            <a:avLst/>
            <a:gdLst/>
            <a:ahLst/>
            <a:cxnLst/>
            <a:rect l="l" t="t" r="r" b="b"/>
            <a:pathLst>
              <a:path w="713232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46020" y="2624327"/>
            <a:ext cx="0" cy="2203704"/>
          </a:xfrm>
          <a:custGeom>
            <a:avLst/>
            <a:gdLst/>
            <a:ahLst/>
            <a:cxnLst/>
            <a:rect l="l" t="t" r="r" b="b"/>
            <a:pathLst>
              <a:path h="2203704">
                <a:moveTo>
                  <a:pt x="0" y="2203704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73552" y="2734055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78523" y="2734055"/>
            <a:ext cx="585216" cy="0"/>
          </a:xfrm>
          <a:custGeom>
            <a:avLst/>
            <a:gdLst/>
            <a:ahLst/>
            <a:cxnLst/>
            <a:rect l="l" t="t" r="r" b="b"/>
            <a:pathLst>
              <a:path w="585216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6776" y="2944367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39695" y="2944367"/>
            <a:ext cx="292608" cy="0"/>
          </a:xfrm>
          <a:custGeom>
            <a:avLst/>
            <a:gdLst/>
            <a:ahLst/>
            <a:cxnLst/>
            <a:rect l="l" t="t" r="r" b="b"/>
            <a:pathLst>
              <a:path w="292608">
                <a:moveTo>
                  <a:pt x="0" y="0"/>
                </a:moveTo>
                <a:lnTo>
                  <a:pt x="292608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55264" y="2944367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23559" y="2944367"/>
            <a:ext cx="868679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7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1076" y="3010661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78123" y="3010661"/>
            <a:ext cx="306324" cy="0"/>
          </a:xfrm>
          <a:custGeom>
            <a:avLst/>
            <a:gdLst/>
            <a:ahLst/>
            <a:cxnLst/>
            <a:rect l="l" t="t" r="r" b="b"/>
            <a:pathLst>
              <a:path w="30632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6776" y="3095244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39695" y="3095244"/>
            <a:ext cx="292608" cy="0"/>
          </a:xfrm>
          <a:custGeom>
            <a:avLst/>
            <a:gdLst/>
            <a:ahLst/>
            <a:cxnLst/>
            <a:rect l="l" t="t" r="r" b="b"/>
            <a:pathLst>
              <a:path w="292608">
                <a:moveTo>
                  <a:pt x="0" y="0"/>
                </a:moveTo>
                <a:lnTo>
                  <a:pt x="292608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55264" y="3095244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41932" y="3291840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2743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73552" y="3291840"/>
            <a:ext cx="3790188" cy="0"/>
          </a:xfrm>
          <a:custGeom>
            <a:avLst/>
            <a:gdLst/>
            <a:ahLst/>
            <a:cxnLst/>
            <a:rect l="l" t="t" r="r" b="b"/>
            <a:pathLst>
              <a:path w="3790188">
                <a:moveTo>
                  <a:pt x="0" y="0"/>
                </a:moveTo>
                <a:lnTo>
                  <a:pt x="3790188" y="0"/>
                </a:lnTo>
              </a:path>
            </a:pathLst>
          </a:custGeom>
          <a:ln w="2743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6776" y="3360420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39695" y="3360420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82696" y="2615183"/>
            <a:ext cx="0" cy="2212848"/>
          </a:xfrm>
          <a:custGeom>
            <a:avLst/>
            <a:gdLst/>
            <a:ahLst/>
            <a:cxnLst/>
            <a:rect l="l" t="t" r="r" b="b"/>
            <a:pathLst>
              <a:path h="2212848">
                <a:moveTo>
                  <a:pt x="0" y="2212848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55264" y="3360420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43166" y="2624327"/>
            <a:ext cx="0" cy="3182112"/>
          </a:xfrm>
          <a:custGeom>
            <a:avLst/>
            <a:gdLst/>
            <a:ahLst/>
            <a:cxnLst/>
            <a:rect l="l" t="t" r="r" b="b"/>
            <a:pathLst>
              <a:path h="3182112">
                <a:moveTo>
                  <a:pt x="0" y="3182112"/>
                </a:moveTo>
                <a:lnTo>
                  <a:pt x="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6776" y="3511296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9695" y="3511296"/>
            <a:ext cx="292608" cy="0"/>
          </a:xfrm>
          <a:custGeom>
            <a:avLst/>
            <a:gdLst/>
            <a:ahLst/>
            <a:cxnLst/>
            <a:rect l="l" t="t" r="r" b="b"/>
            <a:pathLst>
              <a:path w="292608">
                <a:moveTo>
                  <a:pt x="0" y="0"/>
                </a:moveTo>
                <a:lnTo>
                  <a:pt x="292608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55264" y="3511296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6776" y="3657600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9695" y="3657600"/>
            <a:ext cx="292608" cy="0"/>
          </a:xfrm>
          <a:custGeom>
            <a:avLst/>
            <a:gdLst/>
            <a:ahLst/>
            <a:cxnLst/>
            <a:rect l="l" t="t" r="r" b="b"/>
            <a:pathLst>
              <a:path w="292608">
                <a:moveTo>
                  <a:pt x="0" y="0"/>
                </a:moveTo>
                <a:lnTo>
                  <a:pt x="292608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55264" y="3657600"/>
            <a:ext cx="310896" cy="0"/>
          </a:xfrm>
          <a:custGeom>
            <a:avLst/>
            <a:gdLst/>
            <a:ahLst/>
            <a:cxnLst/>
            <a:rect l="l" t="t" r="r" b="b"/>
            <a:pathLst>
              <a:path w="310896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21407" y="3847338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78123" y="3847338"/>
            <a:ext cx="306324" cy="0"/>
          </a:xfrm>
          <a:custGeom>
            <a:avLst/>
            <a:gdLst/>
            <a:ahLst/>
            <a:cxnLst/>
            <a:rect l="l" t="t" r="r" b="b"/>
            <a:pathLst>
              <a:path w="30632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22860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1407" y="3986784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78123" y="3989070"/>
            <a:ext cx="306324" cy="0"/>
          </a:xfrm>
          <a:custGeom>
            <a:avLst/>
            <a:gdLst/>
            <a:ahLst/>
            <a:cxnLst/>
            <a:rect l="l" t="t" r="r" b="b"/>
            <a:pathLst>
              <a:path w="30632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21407" y="4126229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0991" y="4267961"/>
            <a:ext cx="850392" cy="0"/>
          </a:xfrm>
          <a:custGeom>
            <a:avLst/>
            <a:gdLst/>
            <a:ahLst/>
            <a:cxnLst/>
            <a:rect l="l" t="t" r="r" b="b"/>
            <a:pathLst>
              <a:path w="850392">
                <a:moveTo>
                  <a:pt x="0" y="0"/>
                </a:moveTo>
                <a:lnTo>
                  <a:pt x="850392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21407" y="4402835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40096" y="4405121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50991" y="4256532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1691639"/>
                </a:moveTo>
                <a:lnTo>
                  <a:pt x="0" y="0"/>
                </a:lnTo>
              </a:path>
            </a:pathLst>
          </a:custGeom>
          <a:ln w="2743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89953" y="4256532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1691639"/>
                </a:moveTo>
                <a:lnTo>
                  <a:pt x="0" y="0"/>
                </a:lnTo>
              </a:path>
            </a:pathLst>
          </a:custGeom>
          <a:ln w="2743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73952" y="4405121"/>
            <a:ext cx="854964" cy="0"/>
          </a:xfrm>
          <a:custGeom>
            <a:avLst/>
            <a:gdLst/>
            <a:ahLst/>
            <a:cxnLst/>
            <a:rect l="l" t="t" r="r" b="b"/>
            <a:pathLst>
              <a:path w="854964">
                <a:moveTo>
                  <a:pt x="0" y="0"/>
                </a:moveTo>
                <a:lnTo>
                  <a:pt x="854964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84647" y="4539996"/>
            <a:ext cx="480060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0" y="0"/>
                </a:moveTo>
                <a:lnTo>
                  <a:pt x="480060" y="0"/>
                </a:lnTo>
              </a:path>
            </a:pathLst>
          </a:custGeom>
          <a:ln w="13716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78523" y="4542282"/>
            <a:ext cx="594359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59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18488" y="4688585"/>
            <a:ext cx="553212" cy="0"/>
          </a:xfrm>
          <a:custGeom>
            <a:avLst/>
            <a:gdLst/>
            <a:ahLst/>
            <a:cxnLst/>
            <a:rect l="l" t="t" r="r" b="b"/>
            <a:pathLst>
              <a:path w="553212">
                <a:moveTo>
                  <a:pt x="0" y="0"/>
                </a:moveTo>
                <a:lnTo>
                  <a:pt x="553212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21407" y="4679441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97779" y="4526279"/>
            <a:ext cx="0" cy="1220724"/>
          </a:xfrm>
          <a:custGeom>
            <a:avLst/>
            <a:gdLst/>
            <a:ahLst/>
            <a:cxnLst/>
            <a:rect l="l" t="t" r="r" b="b"/>
            <a:pathLst>
              <a:path h="1220724">
                <a:moveTo>
                  <a:pt x="0" y="1220724"/>
                </a:moveTo>
                <a:lnTo>
                  <a:pt x="0" y="0"/>
                </a:lnTo>
              </a:path>
            </a:pathLst>
          </a:custGeom>
          <a:ln w="45720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74920" y="4690871"/>
            <a:ext cx="201167" cy="0"/>
          </a:xfrm>
          <a:custGeom>
            <a:avLst/>
            <a:gdLst/>
            <a:ahLst/>
            <a:cxnLst/>
            <a:rect l="l" t="t" r="r" b="b"/>
            <a:pathLst>
              <a:path w="201167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40096" y="4681728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78523" y="4679441"/>
            <a:ext cx="850392" cy="0"/>
          </a:xfrm>
          <a:custGeom>
            <a:avLst/>
            <a:gdLst/>
            <a:ahLst/>
            <a:cxnLst/>
            <a:rect l="l" t="t" r="r" b="b"/>
            <a:pathLst>
              <a:path w="850392">
                <a:moveTo>
                  <a:pt x="0" y="0"/>
                </a:moveTo>
                <a:lnTo>
                  <a:pt x="850392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36876" y="4821173"/>
            <a:ext cx="854963" cy="0"/>
          </a:xfrm>
          <a:custGeom>
            <a:avLst/>
            <a:gdLst/>
            <a:ahLst/>
            <a:cxnLst/>
            <a:rect l="l" t="t" r="r" b="b"/>
            <a:pathLst>
              <a:path w="854963">
                <a:moveTo>
                  <a:pt x="0" y="0"/>
                </a:moveTo>
                <a:lnTo>
                  <a:pt x="854963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74920" y="4818888"/>
            <a:ext cx="196595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40096" y="4821173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73952" y="4821173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74920" y="4956047"/>
            <a:ext cx="196595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40096" y="4958334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73952" y="4960620"/>
            <a:ext cx="864107" cy="0"/>
          </a:xfrm>
          <a:custGeom>
            <a:avLst/>
            <a:gdLst/>
            <a:ahLst/>
            <a:cxnLst/>
            <a:rect l="l" t="t" r="r" b="b"/>
            <a:pathLst>
              <a:path w="864107">
                <a:moveTo>
                  <a:pt x="0" y="0"/>
                </a:moveTo>
                <a:lnTo>
                  <a:pt x="864107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56632" y="5097779"/>
            <a:ext cx="301751" cy="0"/>
          </a:xfrm>
          <a:custGeom>
            <a:avLst/>
            <a:gdLst/>
            <a:ahLst/>
            <a:cxnLst/>
            <a:rect l="l" t="t" r="r" b="b"/>
            <a:pathLst>
              <a:path w="301751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40096" y="5097779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73952" y="5100065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74920" y="5321808"/>
            <a:ext cx="68579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58384" y="5321808"/>
            <a:ext cx="283463" cy="0"/>
          </a:xfrm>
          <a:custGeom>
            <a:avLst/>
            <a:gdLst/>
            <a:ahLst/>
            <a:cxnLst/>
            <a:rect l="l" t="t" r="r" b="b"/>
            <a:pathLst>
              <a:path w="283463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64808" y="5321808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74920" y="5394959"/>
            <a:ext cx="201167" cy="0"/>
          </a:xfrm>
          <a:custGeom>
            <a:avLst/>
            <a:gdLst/>
            <a:ahLst/>
            <a:cxnLst/>
            <a:rect l="l" t="t" r="r" b="b"/>
            <a:pathLst>
              <a:path w="201167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40096" y="5378958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78523" y="5378958"/>
            <a:ext cx="850392" cy="0"/>
          </a:xfrm>
          <a:custGeom>
            <a:avLst/>
            <a:gdLst/>
            <a:ahLst/>
            <a:cxnLst/>
            <a:rect l="l" t="t" r="r" b="b"/>
            <a:pathLst>
              <a:path w="850392">
                <a:moveTo>
                  <a:pt x="0" y="0"/>
                </a:moveTo>
                <a:lnTo>
                  <a:pt x="850392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73952" y="5657850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36776" y="5724144"/>
            <a:ext cx="1929384" cy="0"/>
          </a:xfrm>
          <a:custGeom>
            <a:avLst/>
            <a:gdLst/>
            <a:ahLst/>
            <a:cxnLst/>
            <a:rect l="l" t="t" r="r" b="b"/>
            <a:pathLst>
              <a:path w="1929384">
                <a:moveTo>
                  <a:pt x="0" y="0"/>
                </a:moveTo>
                <a:lnTo>
                  <a:pt x="192938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66159" y="5724144"/>
            <a:ext cx="1540764" cy="0"/>
          </a:xfrm>
          <a:custGeom>
            <a:avLst/>
            <a:gdLst/>
            <a:ahLst/>
            <a:cxnLst/>
            <a:rect l="l" t="t" r="r" b="b"/>
            <a:pathLst>
              <a:path w="1540764">
                <a:moveTo>
                  <a:pt x="0" y="0"/>
                </a:moveTo>
                <a:lnTo>
                  <a:pt x="1540764" y="0"/>
                </a:lnTo>
              </a:path>
            </a:pathLst>
          </a:custGeom>
          <a:ln w="4572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64808" y="5724144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84064" y="4521708"/>
            <a:ext cx="0" cy="1298447"/>
          </a:xfrm>
          <a:custGeom>
            <a:avLst/>
            <a:gdLst/>
            <a:ahLst/>
            <a:cxnLst/>
            <a:rect l="l" t="t" r="r" b="b"/>
            <a:pathLst>
              <a:path h="1298447">
                <a:moveTo>
                  <a:pt x="0" y="1298447"/>
                </a:moveTo>
                <a:lnTo>
                  <a:pt x="0" y="0"/>
                </a:lnTo>
              </a:path>
            </a:pathLst>
          </a:custGeom>
          <a:ln w="41148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37276" y="5939028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79908" y="129793"/>
            <a:ext cx="742632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70" dirty="0" smtClean="0">
                <a:latin typeface="Arial"/>
                <a:cs typeface="Arial"/>
              </a:rPr>
              <a:t>11-15 </a:t>
            </a:r>
            <a:r>
              <a:rPr sz="1750" b="1" spc="-120" dirty="0" smtClean="0">
                <a:latin typeface="Arial"/>
                <a:cs typeface="Arial"/>
              </a:rPr>
              <a:t> </a:t>
            </a:r>
            <a:r>
              <a:rPr sz="1750" b="1" spc="-90" dirty="0" smtClean="0">
                <a:latin typeface="Arial"/>
                <a:cs typeface="Arial"/>
              </a:rPr>
              <a:t>A</a:t>
            </a:r>
            <a:r>
              <a:rPr sz="1750" b="1" spc="6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16-bit-wide</a:t>
            </a:r>
            <a:r>
              <a:rPr sz="1750" spc="160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port</a:t>
            </a:r>
            <a:r>
              <a:rPr sz="1750" spc="25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decoded</a:t>
            </a:r>
            <a:r>
              <a:rPr sz="1750" spc="80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at</a:t>
            </a:r>
            <a:r>
              <a:rPr sz="1750" spc="185" dirty="0" smtClean="0">
                <a:latin typeface="Arial"/>
                <a:cs typeface="Arial"/>
              </a:rPr>
              <a:t> </a:t>
            </a:r>
            <a:r>
              <a:rPr sz="1650" spc="5" dirty="0" smtClean="0">
                <a:latin typeface="Arial"/>
                <a:cs typeface="Arial"/>
              </a:rPr>
              <a:t>1/0</a:t>
            </a:r>
            <a:r>
              <a:rPr sz="1650" spc="10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addresses</a:t>
            </a:r>
            <a:r>
              <a:rPr sz="1750" spc="150" dirty="0" smtClean="0">
                <a:latin typeface="Arial"/>
                <a:cs typeface="Arial"/>
              </a:rPr>
              <a:t> </a:t>
            </a:r>
            <a:r>
              <a:rPr sz="1750" spc="10" dirty="0" smtClean="0">
                <a:latin typeface="Arial"/>
                <a:cs typeface="Arial"/>
              </a:rPr>
              <a:t>64H</a:t>
            </a:r>
            <a:r>
              <a:rPr sz="1750" spc="85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and</a:t>
            </a:r>
            <a:r>
              <a:rPr sz="1750" spc="-10" dirty="0" smtClean="0">
                <a:latin typeface="Arial"/>
                <a:cs typeface="Arial"/>
              </a:rPr>
              <a:t> 65H.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38860" y="871728"/>
            <a:ext cx="511809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4B4B4B"/>
                </a:solidFill>
                <a:latin typeface="Times New Roman"/>
                <a:cs typeface="Times New Roman"/>
              </a:rPr>
              <a:t>00</a:t>
            </a:r>
            <a:r>
              <a:rPr sz="1200" spc="-135" dirty="0" smtClean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200" spc="530" dirty="0" smtClean="0">
                <a:solidFill>
                  <a:srgbClr val="797979"/>
                </a:solidFill>
                <a:latin typeface="Times New Roman"/>
                <a:cs typeface="Times New Roman"/>
              </a:rPr>
              <a:t>-</a:t>
            </a:r>
            <a:r>
              <a:rPr sz="1200" spc="50" dirty="0" smtClean="0">
                <a:solidFill>
                  <a:srgbClr val="4B4B4B"/>
                </a:solidFill>
                <a:latin typeface="Times New Roman"/>
                <a:cs typeface="Times New Roman"/>
              </a:rPr>
              <a:t>07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47435" y="910844"/>
            <a:ext cx="909319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 smtClean="0">
                <a:solidFill>
                  <a:srgbClr val="4B4B4B"/>
                </a:solidFill>
                <a:latin typeface="Arial"/>
                <a:cs typeface="Arial"/>
              </a:rPr>
              <a:t>U2  </a:t>
            </a:r>
            <a:r>
              <a:rPr sz="1000" spc="-9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10" dirty="0" smtClean="0">
                <a:solidFill>
                  <a:srgbClr val="646464"/>
                </a:solidFill>
                <a:latin typeface="Arial"/>
                <a:cs typeface="Arial"/>
              </a:rPr>
              <a:t>74HCT244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459483" y="4544059"/>
            <a:ext cx="38925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 smtClean="0">
                <a:solidFill>
                  <a:srgbClr val="4B4B4B"/>
                </a:solidFill>
                <a:latin typeface="Arial"/>
                <a:cs typeface="Arial"/>
              </a:rPr>
              <a:t>v</a:t>
            </a:r>
            <a:r>
              <a:rPr sz="1300" spc="40" dirty="0" smtClean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275" i="1" spc="157" baseline="3267" dirty="0" smtClean="0">
                <a:solidFill>
                  <a:srgbClr val="4B4B4B"/>
                </a:solidFill>
                <a:latin typeface="Times New Roman"/>
                <a:cs typeface="Times New Roman"/>
              </a:rPr>
              <a:t>Ci"</a:t>
            </a:r>
            <a:endParaRPr sz="1275" baseline="3267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98796" y="1186941"/>
            <a:ext cx="20447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 smtClean="0">
                <a:solidFill>
                  <a:srgbClr val="646464"/>
                </a:solidFill>
                <a:latin typeface="Times New Roman"/>
                <a:cs typeface="Times New Roman"/>
              </a:rPr>
              <a:t>r'k._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418835" y="1178814"/>
            <a:ext cx="16065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55" dirty="0" smtClean="0">
                <a:solidFill>
                  <a:srgbClr val="4B4B4B"/>
                </a:solidFill>
                <a:latin typeface="Arial"/>
                <a:cs typeface="Arial"/>
              </a:rPr>
              <a:t>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711444" y="1285537"/>
            <a:ext cx="205104" cy="112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3495" algn="just">
              <a:lnSpc>
                <a:spcPct val="91900"/>
              </a:lnSpc>
            </a:pPr>
            <a:r>
              <a:rPr sz="950" spc="190" dirty="0" smtClean="0">
                <a:solidFill>
                  <a:srgbClr val="797979"/>
                </a:solidFill>
                <a:latin typeface="Arial"/>
                <a:cs typeface="Arial"/>
              </a:rPr>
              <a:t>Yl</a:t>
            </a:r>
            <a:r>
              <a:rPr sz="950" spc="12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50" spc="60" dirty="0" smtClean="0">
                <a:solidFill>
                  <a:srgbClr val="797979"/>
                </a:solidFill>
                <a:latin typeface="Arial"/>
                <a:cs typeface="Arial"/>
              </a:rPr>
              <a:t>Y2</a:t>
            </a:r>
            <a:r>
              <a:rPr sz="950" spc="2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50" spc="10" dirty="0" smtClean="0">
                <a:solidFill>
                  <a:srgbClr val="797979"/>
                </a:solidFill>
                <a:latin typeface="Arial"/>
                <a:cs typeface="Arial"/>
              </a:rPr>
              <a:t>Y3</a:t>
            </a:r>
            <a:endParaRPr sz="1050">
              <a:latin typeface="Arial"/>
              <a:cs typeface="Arial"/>
            </a:endParaRPr>
          </a:p>
          <a:p>
            <a:pPr marL="12700" marR="24130" algn="just">
              <a:lnSpc>
                <a:spcPts val="1105"/>
              </a:lnSpc>
            </a:pPr>
            <a:r>
              <a:rPr sz="1200" spc="-285" dirty="0" smtClean="0">
                <a:solidFill>
                  <a:srgbClr val="797979"/>
                </a:solidFill>
                <a:latin typeface="Courier New"/>
                <a:cs typeface="Courier New"/>
              </a:rPr>
              <a:t>Y.S</a:t>
            </a:r>
            <a:endParaRPr sz="1200">
              <a:latin typeface="Courier New"/>
              <a:cs typeface="Courier New"/>
            </a:endParaRPr>
          </a:p>
          <a:p>
            <a:pPr marL="12700" marR="12700" algn="just">
              <a:lnSpc>
                <a:spcPts val="1120"/>
              </a:lnSpc>
            </a:pPr>
            <a:r>
              <a:rPr sz="1200" spc="-15" dirty="0" smtClean="0">
                <a:solidFill>
                  <a:srgbClr val="797979"/>
                </a:solidFill>
                <a:latin typeface="Courier New"/>
                <a:cs typeface="Courier New"/>
              </a:rPr>
              <a:t>Y5</a:t>
            </a:r>
            <a:endParaRPr sz="1200">
              <a:latin typeface="Courier New"/>
              <a:cs typeface="Courier New"/>
            </a:endParaRPr>
          </a:p>
          <a:p>
            <a:pPr marL="12700" marR="19050" algn="just">
              <a:lnSpc>
                <a:spcPts val="1080"/>
              </a:lnSpc>
              <a:spcBef>
                <a:spcPts val="10"/>
              </a:spcBef>
            </a:pPr>
            <a:r>
              <a:rPr sz="1050" spc="30" dirty="0" smtClean="0">
                <a:solidFill>
                  <a:srgbClr val="8C8C8C"/>
                </a:solidFill>
                <a:latin typeface="Arial"/>
                <a:cs typeface="Arial"/>
              </a:rPr>
              <a:t>Y6</a:t>
            </a:r>
            <a:r>
              <a:rPr sz="1050" spc="10" dirty="0" smtClean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050" spc="-10" dirty="0" smtClean="0">
                <a:solidFill>
                  <a:srgbClr val="797979"/>
                </a:solidFill>
                <a:latin typeface="Arial"/>
                <a:cs typeface="Arial"/>
              </a:rPr>
              <a:t>Y7</a:t>
            </a:r>
            <a:r>
              <a:rPr sz="1050" spc="-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50" spc="-30" dirty="0" smtClean="0">
                <a:solidFill>
                  <a:srgbClr val="8C8C8C"/>
                </a:solidFill>
                <a:latin typeface="Arial"/>
                <a:cs typeface="Arial"/>
              </a:rPr>
              <a:t>YB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132067" y="1263822"/>
            <a:ext cx="328930" cy="156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1445" marR="35560" indent="-5080" algn="ctr">
              <a:lnSpc>
                <a:spcPct val="90600"/>
              </a:lnSpc>
            </a:pPr>
            <a:r>
              <a:rPr sz="1200" spc="30" dirty="0" smtClean="0">
                <a:solidFill>
                  <a:srgbClr val="646464"/>
                </a:solidFill>
                <a:latin typeface="Courier New"/>
                <a:cs typeface="Courier New"/>
              </a:rPr>
              <a:t>A</a:t>
            </a:r>
            <a:r>
              <a:rPr sz="1200" spc="-320" dirty="0" smtClean="0">
                <a:solidFill>
                  <a:srgbClr val="8C8C8C"/>
                </a:solidFill>
                <a:latin typeface="Courier New"/>
                <a:cs typeface="Courier New"/>
              </a:rPr>
              <a:t>l </a:t>
            </a:r>
            <a:r>
              <a:rPr sz="1050" spc="-35" dirty="0" smtClean="0">
                <a:solidFill>
                  <a:srgbClr val="797979"/>
                </a:solidFill>
                <a:latin typeface="Times New Roman"/>
                <a:cs typeface="Times New Roman"/>
              </a:rPr>
              <a:t>A2</a:t>
            </a:r>
            <a:r>
              <a:rPr sz="1050" spc="-15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1100" spc="-145" dirty="0" smtClean="0">
                <a:solidFill>
                  <a:srgbClr val="797979"/>
                </a:solidFill>
                <a:latin typeface="Times New Roman"/>
                <a:cs typeface="Times New Roman"/>
              </a:rPr>
              <a:t>A.3</a:t>
            </a:r>
            <a:r>
              <a:rPr sz="1100" spc="-75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950" spc="15" dirty="0" smtClean="0">
                <a:solidFill>
                  <a:srgbClr val="797979"/>
                </a:solidFill>
                <a:latin typeface="Arial"/>
                <a:cs typeface="Arial"/>
              </a:rPr>
              <a:t>A4</a:t>
            </a:r>
            <a:r>
              <a:rPr sz="950" spc="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50" spc="-55" dirty="0" smtClean="0">
                <a:solidFill>
                  <a:srgbClr val="797979"/>
                </a:solidFill>
                <a:latin typeface="Arial"/>
                <a:cs typeface="Arial"/>
              </a:rPr>
              <a:t>AS</a:t>
            </a:r>
            <a:r>
              <a:rPr sz="950" spc="-2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50" spc="-45" dirty="0" smtClean="0">
                <a:solidFill>
                  <a:srgbClr val="797979"/>
                </a:solidFill>
                <a:latin typeface="Times New Roman"/>
                <a:cs typeface="Times New Roman"/>
              </a:rPr>
              <a:t>AS</a:t>
            </a:r>
            <a:r>
              <a:rPr sz="1050" spc="-20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950" spc="15" dirty="0" smtClean="0">
                <a:solidFill>
                  <a:srgbClr val="797979"/>
                </a:solidFill>
                <a:latin typeface="Arial"/>
                <a:cs typeface="Arial"/>
              </a:rPr>
              <a:t>A7</a:t>
            </a:r>
            <a:r>
              <a:rPr sz="950" spc="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i="1" spc="-120" dirty="0" smtClean="0">
                <a:solidFill>
                  <a:srgbClr val="797979"/>
                </a:solidFill>
                <a:latin typeface="Arial"/>
                <a:cs typeface="Arial"/>
              </a:rPr>
              <a:t>AB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 algn="ctr">
              <a:lnSpc>
                <a:spcPct val="100000"/>
              </a:lnSpc>
            </a:pPr>
            <a:r>
              <a:rPr sz="1050" spc="130" dirty="0" smtClean="0">
                <a:solidFill>
                  <a:srgbClr val="797979"/>
                </a:solidFill>
                <a:latin typeface="Times New Roman"/>
                <a:cs typeface="Times New Roman"/>
              </a:rPr>
              <a:t>1?</a:t>
            </a:r>
            <a:r>
              <a:rPr sz="1050" spc="120" dirty="0" smtClean="0">
                <a:solidFill>
                  <a:srgbClr val="797979"/>
                </a:solidFill>
                <a:latin typeface="Times New Roman"/>
                <a:cs typeface="Times New Roman"/>
              </a:rPr>
              <a:t>)g</a:t>
            </a:r>
            <a:endParaRPr sz="10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1100" spc="405" dirty="0" smtClean="0">
                <a:solidFill>
                  <a:srgbClr val="797979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575552" y="1189735"/>
            <a:ext cx="1047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65" dirty="0" smtClean="0">
                <a:solidFill>
                  <a:srgbClr val="646464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409691" y="1307846"/>
            <a:ext cx="17907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5" dirty="0" smtClean="0">
                <a:solidFill>
                  <a:srgbClr val="4B4B4B"/>
                </a:solidFill>
                <a:latin typeface="Times New Roman"/>
                <a:cs typeface="Times New Roman"/>
              </a:rPr>
              <a:t>16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575552" y="1330452"/>
            <a:ext cx="9144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343434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094223" y="1370076"/>
            <a:ext cx="21717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200" dirty="0" smtClean="0">
                <a:solidFill>
                  <a:srgbClr val="4B4B4B"/>
                </a:solidFill>
                <a:latin typeface="Times New Roman"/>
                <a:cs typeface="Times New Roman"/>
              </a:rPr>
              <a:t>t\</a:t>
            </a:r>
            <a:r>
              <a:rPr sz="2100" spc="-335" dirty="0" smtClean="0">
                <a:solidFill>
                  <a:srgbClr val="4B4B4B"/>
                </a:solidFill>
                <a:latin typeface="Times New Roman"/>
                <a:cs typeface="Times New Roman"/>
              </a:rPr>
              <a:t>.</a:t>
            </a:r>
            <a:r>
              <a:rPr sz="2100" spc="-55" dirty="0" smtClean="0">
                <a:solidFill>
                  <a:srgbClr val="8C8C8C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418835" y="1465834"/>
            <a:ext cx="16319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14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575552" y="1454150"/>
            <a:ext cx="10604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55" dirty="0" smtClean="0">
                <a:solidFill>
                  <a:srgbClr val="4B4B4B"/>
                </a:solidFill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094223" y="1597659"/>
            <a:ext cx="486409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sz="1100" spc="5" dirty="0" smtClean="0">
                <a:solidFill>
                  <a:srgbClr val="4B4B4B"/>
                </a:solidFill>
                <a:latin typeface="Times New Roman"/>
                <a:cs typeface="Times New Roman"/>
              </a:rPr>
              <a:t>!'\</a:t>
            </a:r>
            <a:r>
              <a:rPr sz="1100" spc="-235" dirty="0" smtClean="0">
                <a:solidFill>
                  <a:srgbClr val="4B4B4B"/>
                </a:solidFill>
                <a:latin typeface="Times New Roman"/>
                <a:cs typeface="Times New Roman"/>
              </a:rPr>
              <a:t>:</a:t>
            </a:r>
            <a:r>
              <a:rPr sz="1100" spc="-45" dirty="0" smtClean="0">
                <a:solidFill>
                  <a:srgbClr val="8C8C8C"/>
                </a:solidFill>
                <a:latin typeface="Times New Roman"/>
                <a:cs typeface="Times New Roman"/>
              </a:rPr>
              <a:t>.,	</a:t>
            </a:r>
            <a:r>
              <a:rPr sz="1350" spc="52" baseline="3086" dirty="0" smtClean="0">
                <a:solidFill>
                  <a:srgbClr val="4B4B4B"/>
                </a:solidFill>
                <a:latin typeface="Arial"/>
                <a:cs typeface="Arial"/>
              </a:rPr>
              <a:t>12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575552" y="1604009"/>
            <a:ext cx="1047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40" dirty="0" smtClean="0">
                <a:solidFill>
                  <a:srgbClr val="4B4B4B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094223" y="1735835"/>
            <a:ext cx="22606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90" dirty="0" smtClean="0">
                <a:solidFill>
                  <a:srgbClr val="646464"/>
                </a:solidFill>
                <a:latin typeface="Arial"/>
                <a:cs typeface="Arial"/>
              </a:rPr>
              <a:t>[\;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473700" y="1747520"/>
            <a:ext cx="9969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 smtClean="0">
                <a:solidFill>
                  <a:srgbClr val="4B4B4B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593840" y="1744726"/>
            <a:ext cx="16573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850" spc="-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950" spc="6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094223" y="1820417"/>
            <a:ext cx="21082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 smtClean="0">
                <a:solidFill>
                  <a:srgbClr val="4B4B4B"/>
                </a:solidFill>
                <a:latin typeface="Arial"/>
                <a:cs typeface="Arial"/>
              </a:rPr>
              <a:t>[</a:t>
            </a:r>
            <a:r>
              <a:rPr sz="1200" spc="65" dirty="0" smtClean="0">
                <a:solidFill>
                  <a:srgbClr val="4B4B4B"/>
                </a:solidFill>
                <a:latin typeface="Arial"/>
                <a:cs typeface="Arial"/>
              </a:rPr>
              <a:t>)</a:t>
            </a:r>
            <a:r>
              <a:rPr sz="1200" spc="-225" dirty="0" smtClean="0">
                <a:solidFill>
                  <a:srgbClr val="4B4B4B"/>
                </a:solidFill>
                <a:latin typeface="Arial"/>
                <a:cs typeface="Arial"/>
              </a:rPr>
              <a:t>:</a:t>
            </a:r>
            <a:r>
              <a:rPr sz="1650" spc="-170" dirty="0" smtClean="0">
                <a:solidFill>
                  <a:srgbClr val="8C8C8C"/>
                </a:solidFill>
                <a:latin typeface="Times New Roman"/>
                <a:cs typeface="Times New Roman"/>
              </a:rPr>
              <a:t>..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73700" y="1886458"/>
            <a:ext cx="107314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14" dirty="0" smtClean="0">
                <a:solidFill>
                  <a:srgbClr val="646464"/>
                </a:solidFill>
                <a:latin typeface="Times New Roman"/>
                <a:cs typeface="Times New Roman"/>
              </a:rPr>
              <a:t>7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35"/>
              </a:lnSpc>
            </a:pPr>
            <a:r>
              <a:rPr sz="1050" spc="114" dirty="0" smtClean="0">
                <a:solidFill>
                  <a:srgbClr val="4B4B4B"/>
                </a:solidFill>
                <a:latin typeface="Times New Roman"/>
                <a:cs typeface="Times New Roman"/>
              </a:rPr>
              <a:t>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89268" y="1878329"/>
            <a:ext cx="16637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 smtClean="0">
                <a:solidFill>
                  <a:srgbClr val="4B4B4B"/>
                </a:solidFill>
                <a:latin typeface="Arial"/>
                <a:cs typeface="Arial"/>
              </a:rPr>
              <a:t>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094223" y="2039365"/>
            <a:ext cx="22352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95" dirty="0" smtClean="0">
                <a:solidFill>
                  <a:srgbClr val="646464"/>
                </a:solidFill>
                <a:latin typeface="Times New Roman"/>
                <a:cs typeface="Times New Roman"/>
              </a:rPr>
              <a:t>lb</a:t>
            </a:r>
            <a:r>
              <a:rPr sz="1150" spc="-320" dirty="0" smtClean="0">
                <a:solidFill>
                  <a:srgbClr val="646464"/>
                </a:solidFill>
                <a:latin typeface="Times New Roman"/>
                <a:cs typeface="Times New Roman"/>
              </a:rPr>
              <a:t>_</a:t>
            </a:r>
            <a:r>
              <a:rPr sz="1150" spc="-5" dirty="0" smtClean="0">
                <a:solidFill>
                  <a:srgbClr val="8C8C8C"/>
                </a:solidFill>
                <a:latin typeface="Times New Roman"/>
                <a:cs typeface="Times New Roman"/>
              </a:rPr>
              <a:t>'-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589268" y="2028190"/>
            <a:ext cx="16827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85" dirty="0" smtClean="0">
                <a:solidFill>
                  <a:srgbClr val="4B4B4B"/>
                </a:solidFill>
                <a:latin typeface="Times New Roman"/>
                <a:cs typeface="Times New Roman"/>
              </a:rPr>
              <a:t>15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226811" y="2161794"/>
            <a:ext cx="34671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9079" algn="l"/>
              </a:tabLst>
            </a:pPr>
            <a:r>
              <a:rPr sz="1050" spc="-204" dirty="0" smtClean="0">
                <a:solidFill>
                  <a:srgbClr val="8C8C8C"/>
                </a:solidFill>
                <a:latin typeface="Times New Roman"/>
                <a:cs typeface="Times New Roman"/>
              </a:rPr>
              <a:t>.,_	</a:t>
            </a:r>
            <a:r>
              <a:rPr sz="1000" spc="25" dirty="0" smtClean="0">
                <a:solidFill>
                  <a:srgbClr val="646464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589268" y="2165350"/>
            <a:ext cx="16446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0" dirty="0" smtClean="0">
                <a:solidFill>
                  <a:srgbClr val="4B4B4B"/>
                </a:solidFill>
                <a:latin typeface="Times New Roman"/>
                <a:cs typeface="Times New Roman"/>
              </a:rPr>
              <a:t>17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437892" y="2307082"/>
            <a:ext cx="1739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00" dirty="0" smtClean="0">
                <a:solidFill>
                  <a:srgbClr val="4B4B4B"/>
                </a:solidFill>
                <a:latin typeface="Times New Roman"/>
                <a:cs typeface="Times New Roman"/>
              </a:rPr>
              <a:t>Ul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712211" y="2302509"/>
            <a:ext cx="104521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 smtClean="0">
                <a:solidFill>
                  <a:srgbClr val="4B4B4B"/>
                </a:solidFill>
                <a:latin typeface="Arial"/>
                <a:cs typeface="Arial"/>
              </a:rPr>
              <a:t>GAL22V10</a:t>
            </a:r>
            <a:r>
              <a:rPr sz="950" spc="90" dirty="0" smtClean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950" spc="15" dirty="0" smtClean="0">
                <a:solidFill>
                  <a:srgbClr val="797979"/>
                </a:solidFill>
                <a:latin typeface="Arial"/>
                <a:cs typeface="Arial"/>
              </a:rPr>
              <a:t>/</a:t>
            </a:r>
            <a:r>
              <a:rPr sz="950" spc="-15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50" spc="35" dirty="0" smtClean="0">
                <a:solidFill>
                  <a:srgbClr val="4B4B4B"/>
                </a:solidFill>
                <a:latin typeface="Arial"/>
                <a:cs typeface="Arial"/>
              </a:rPr>
              <a:t>LCC</a:t>
            </a:r>
            <a:endParaRPr sz="9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589268" y="2214371"/>
            <a:ext cx="11938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65" dirty="0" smtClean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273300" y="2585973"/>
            <a:ext cx="10541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00" dirty="0" smtClean="0">
                <a:solidFill>
                  <a:srgbClr val="4B4B4B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375152" y="2455417"/>
            <a:ext cx="394335" cy="62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500" spc="262" baseline="2777" dirty="0" smtClean="0">
                <a:solidFill>
                  <a:srgbClr val="4B4B4B"/>
                </a:solidFill>
                <a:latin typeface="Times New Roman"/>
                <a:cs typeface="Times New Roman"/>
              </a:rPr>
              <a:t>i7   </a:t>
            </a:r>
            <a:r>
              <a:rPr sz="1500" spc="-82" baseline="2777" dirty="0" smtClean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2050" spc="-245" dirty="0" smtClean="0">
                <a:solidFill>
                  <a:srgbClr val="9E9E9E"/>
                </a:solidFill>
                <a:latin typeface="Times New Roman"/>
                <a:cs typeface="Times New Roman"/>
              </a:rPr>
              <a:t>...</a:t>
            </a:r>
            <a:endParaRPr sz="2050">
              <a:latin typeface="Times New Roman"/>
              <a:cs typeface="Times New Roman"/>
            </a:endParaRPr>
          </a:p>
          <a:p>
            <a:pPr marR="13970" algn="r">
              <a:lnSpc>
                <a:spcPct val="100000"/>
              </a:lnSpc>
              <a:spcBef>
                <a:spcPts val="155"/>
              </a:spcBef>
            </a:pPr>
            <a:r>
              <a:rPr sz="800" spc="135" dirty="0" smtClean="0">
                <a:solidFill>
                  <a:srgbClr val="9E9E9E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115"/>
              </a:spcBef>
            </a:pPr>
            <a:r>
              <a:rPr sz="950" spc="85" dirty="0" smtClean="0">
                <a:solidFill>
                  <a:srgbClr val="9E9E9E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584695" y="2585973"/>
            <a:ext cx="1720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 smtClean="0">
                <a:solidFill>
                  <a:srgbClr val="4B4B4B"/>
                </a:solidFill>
                <a:latin typeface="Arial"/>
                <a:cs typeface="Arial"/>
              </a:rPr>
              <a:t>19</a:t>
            </a:r>
            <a:endParaRPr sz="9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268727" y="2723134"/>
            <a:ext cx="112395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14" dirty="0" smtClean="0">
                <a:solidFill>
                  <a:srgbClr val="4B4B4B"/>
                </a:solidFill>
                <a:latin typeface="Times New Roman"/>
                <a:cs typeface="Times New Roman"/>
              </a:rPr>
              <a:t>4</a:t>
            </a:r>
            <a:endParaRPr sz="950">
              <a:latin typeface="Times New Roman"/>
              <a:cs typeface="Times New Roman"/>
            </a:endParaRPr>
          </a:p>
          <a:p>
            <a:pPr marL="17145">
              <a:lnSpc>
                <a:spcPts val="1090"/>
              </a:lnSpc>
            </a:pPr>
            <a:r>
              <a:rPr sz="1000" spc="145" dirty="0" smtClean="0">
                <a:solidFill>
                  <a:srgbClr val="4B4B4B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023107" y="2792729"/>
            <a:ext cx="7048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-235" dirty="0" smtClean="0">
                <a:solidFill>
                  <a:srgbClr val="797979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375152" y="2716784"/>
            <a:ext cx="182880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20" dirty="0" smtClean="0">
                <a:solidFill>
                  <a:srgbClr val="4B4B4B"/>
                </a:solidFill>
                <a:latin typeface="Times New Roman"/>
                <a:cs typeface="Times New Roman"/>
              </a:rPr>
              <a:t>18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sz="950" spc="60" dirty="0" smtClean="0">
                <a:solidFill>
                  <a:srgbClr val="4B4B4B"/>
                </a:solidFill>
                <a:latin typeface="Arial"/>
                <a:cs typeface="Arial"/>
              </a:rPr>
              <a:t>19</a:t>
            </a:r>
            <a:endParaRPr sz="9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268727" y="2993897"/>
            <a:ext cx="10668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10" dirty="0" smtClean="0">
                <a:solidFill>
                  <a:srgbClr val="4B4B4B"/>
                </a:solidFill>
                <a:latin typeface="Times New Roman"/>
                <a:cs typeface="Times New Roman"/>
              </a:rPr>
              <a:t>6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370579" y="2993897"/>
            <a:ext cx="1682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5" dirty="0" smtClean="0">
                <a:solidFill>
                  <a:srgbClr val="4B4B4B"/>
                </a:solidFill>
                <a:latin typeface="Times New Roman"/>
                <a:cs typeface="Times New Roman"/>
              </a:rPr>
              <a:t>20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268727" y="3143758"/>
            <a:ext cx="117475" cy="29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950" spc="65" dirty="0" smtClean="0">
                <a:solidFill>
                  <a:srgbClr val="4B4B4B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sz="1000" spc="225" dirty="0" smtClean="0">
                <a:solidFill>
                  <a:srgbClr val="4B4B4B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370579" y="3131058"/>
            <a:ext cx="184785" cy="32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0" dirty="0" smtClean="0">
                <a:solidFill>
                  <a:srgbClr val="4B4B4B"/>
                </a:solidFill>
                <a:latin typeface="Times New Roman"/>
                <a:cs typeface="Times New Roman"/>
              </a:rPr>
              <a:t>21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90"/>
              </a:lnSpc>
            </a:pPr>
            <a:r>
              <a:rPr sz="1100" spc="-35" dirty="0" smtClean="0">
                <a:solidFill>
                  <a:srgbClr val="4B4B4B"/>
                </a:solidFill>
                <a:latin typeface="Courier New"/>
                <a:cs typeface="Courier New"/>
              </a:rPr>
              <a:t>23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209292" y="3418078"/>
            <a:ext cx="1720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 smtClean="0">
                <a:solidFill>
                  <a:srgbClr val="646464"/>
                </a:solidFill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370579" y="3399028"/>
            <a:ext cx="176530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 smtClean="0">
                <a:solidFill>
                  <a:srgbClr val="4B4B4B"/>
                </a:solidFill>
                <a:latin typeface="Courier New"/>
                <a:cs typeface="Courier New"/>
              </a:rPr>
              <a:t>24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635755" y="3332226"/>
            <a:ext cx="136525" cy="290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55" dirty="0" smtClean="0">
                <a:solidFill>
                  <a:srgbClr val="9E9E9E"/>
                </a:solidFill>
                <a:latin typeface="Times New Roman"/>
                <a:cs typeface="Times New Roman"/>
              </a:rPr>
              <a:t>J</a:t>
            </a:r>
            <a:endParaRPr sz="1050">
              <a:latin typeface="Times New Roman"/>
              <a:cs typeface="Times New Roman"/>
            </a:endParaRPr>
          </a:p>
          <a:p>
            <a:pPr marL="67310">
              <a:lnSpc>
                <a:spcPts val="930"/>
              </a:lnSpc>
            </a:pPr>
            <a:r>
              <a:rPr sz="850" spc="155" dirty="0" smtClean="0">
                <a:solidFill>
                  <a:srgbClr val="9E9E9E"/>
                </a:solidFill>
                <a:latin typeface="Times New Roman"/>
                <a:cs typeface="Times New Roman"/>
              </a:rPr>
              <a:t>]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209292" y="3559809"/>
            <a:ext cx="1651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 smtClean="0">
                <a:solidFill>
                  <a:srgbClr val="646464"/>
                </a:solidFill>
                <a:latin typeface="Arial"/>
                <a:cs typeface="Arial"/>
              </a:rPr>
              <a:t>11</a:t>
            </a:r>
            <a:endParaRPr sz="9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370579" y="3559809"/>
            <a:ext cx="16954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5" dirty="0" smtClean="0">
                <a:solidFill>
                  <a:srgbClr val="4B4B4B"/>
                </a:solidFill>
                <a:latin typeface="Arial"/>
                <a:cs typeface="Arial"/>
              </a:rPr>
              <a:t>25</a:t>
            </a:r>
            <a:endParaRPr sz="9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209292" y="3701542"/>
            <a:ext cx="17335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0" dirty="0" smtClean="0">
                <a:solidFill>
                  <a:srgbClr val="646464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370579" y="3542792"/>
            <a:ext cx="400050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5" dirty="0" smtClean="0">
                <a:solidFill>
                  <a:srgbClr val="4B4B4B"/>
                </a:solidFill>
                <a:latin typeface="Arial"/>
                <a:cs typeface="Arial"/>
              </a:rPr>
              <a:t>26   </a:t>
            </a:r>
            <a:r>
              <a:rPr sz="950" spc="-10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200" spc="-265" dirty="0" smtClean="0">
                <a:solidFill>
                  <a:srgbClr val="9E9E9E"/>
                </a:solidFill>
                <a:latin typeface="Times New Roman"/>
                <a:cs typeface="Times New Roman"/>
              </a:rPr>
              <a:t>...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962404" y="3634485"/>
            <a:ext cx="14160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-210" dirty="0" smtClean="0">
                <a:solidFill>
                  <a:srgbClr val="9E9E9E"/>
                </a:solidFill>
                <a:latin typeface="Arial"/>
                <a:cs typeface="Arial"/>
              </a:rPr>
              <a:t>....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962404" y="3914140"/>
            <a:ext cx="149860" cy="88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spc="70" dirty="0" smtClean="0">
                <a:solidFill>
                  <a:srgbClr val="9E9E9E"/>
                </a:solidFill>
                <a:latin typeface="Arial"/>
                <a:cs typeface="Arial"/>
              </a:rPr>
              <a:t>I"'L</a:t>
            </a:r>
            <a:endParaRPr sz="5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209292" y="3838702"/>
            <a:ext cx="17716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 smtClean="0">
                <a:solidFill>
                  <a:srgbClr val="646464"/>
                </a:solidFill>
                <a:latin typeface="Arial"/>
                <a:cs typeface="Arial"/>
              </a:rPr>
              <a:t>13</a:t>
            </a:r>
            <a:endParaRPr sz="9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70579" y="3765295"/>
            <a:ext cx="43688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30" baseline="2525" dirty="0" smtClean="0">
                <a:solidFill>
                  <a:srgbClr val="4B4B4B"/>
                </a:solidFill>
                <a:latin typeface="Courier New"/>
                <a:cs typeface="Courier New"/>
              </a:rPr>
              <a:t>27</a:t>
            </a:r>
            <a:r>
              <a:rPr sz="1650" spc="-217" baseline="2525" dirty="0" smtClean="0">
                <a:solidFill>
                  <a:srgbClr val="4B4B4B"/>
                </a:solidFill>
                <a:latin typeface="Courier New"/>
                <a:cs typeface="Courier New"/>
              </a:rPr>
              <a:t> </a:t>
            </a:r>
            <a:r>
              <a:rPr sz="1600" spc="270" dirty="0" smtClean="0">
                <a:solidFill>
                  <a:srgbClr val="9E9E9E"/>
                </a:solidFill>
                <a:latin typeface="Arial"/>
                <a:cs typeface="Arial"/>
              </a:rPr>
              <a:t>;;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956494" y="3823461"/>
            <a:ext cx="42481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3225" spc="-1260" baseline="-24547" dirty="0" smtClean="0">
                <a:solidFill>
                  <a:srgbClr val="AEAEAE"/>
                </a:solidFill>
                <a:latin typeface="Times New Roman"/>
                <a:cs typeface="Times New Roman"/>
              </a:rPr>
              <a:t>-</a:t>
            </a:r>
            <a:r>
              <a:rPr sz="1500" spc="-209" baseline="2777" dirty="0" smtClean="0">
                <a:solidFill>
                  <a:srgbClr val="9E9E9E"/>
                </a:solidFill>
                <a:latin typeface="Arial"/>
                <a:cs typeface="Arial"/>
              </a:rPr>
              <a:t>;:::;.	</a:t>
            </a:r>
            <a:r>
              <a:rPr sz="950" spc="45" dirty="0" smtClean="0">
                <a:solidFill>
                  <a:srgbClr val="646464"/>
                </a:solidFill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635755" y="3743705"/>
            <a:ext cx="135255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90" dirty="0" smtClean="0">
                <a:solidFill>
                  <a:srgbClr val="9E9E9E"/>
                </a:solidFill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647435" y="3975861"/>
            <a:ext cx="909319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5" dirty="0" smtClean="0">
                <a:solidFill>
                  <a:srgbClr val="4B4B4B"/>
                </a:solidFill>
                <a:latin typeface="Arial"/>
                <a:cs typeface="Arial"/>
              </a:rPr>
              <a:t>U3  </a:t>
            </a:r>
            <a:r>
              <a:rPr sz="950" spc="-8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950" spc="25" dirty="0" smtClean="0">
                <a:solidFill>
                  <a:srgbClr val="646464"/>
                </a:solidFill>
                <a:latin typeface="Arial"/>
                <a:cs typeface="Arial"/>
              </a:rPr>
              <a:t>74HCT244</a:t>
            </a:r>
            <a:endParaRPr sz="95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970043" y="4248575"/>
            <a:ext cx="78238" cy="308601"/>
          </a:xfrm>
          <a:custGeom>
            <a:avLst/>
            <a:gdLst/>
            <a:ahLst/>
            <a:cxnLst/>
            <a:rect l="l" t="t" r="r" b="b"/>
            <a:pathLst>
              <a:path w="78238" h="308601">
                <a:moveTo>
                  <a:pt x="0" y="0"/>
                </a:moveTo>
                <a:lnTo>
                  <a:pt x="78238" y="0"/>
                </a:lnTo>
                <a:lnTo>
                  <a:pt x="78238" y="308601"/>
                </a:lnTo>
                <a:lnTo>
                  <a:pt x="0" y="308601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953260" y="4122166"/>
            <a:ext cx="116205" cy="421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95" dirty="0" smtClean="0">
                <a:solidFill>
                  <a:srgbClr val="E8E8E8"/>
                </a:solidFill>
                <a:latin typeface="Times New Roman"/>
                <a:cs typeface="Times New Roman"/>
              </a:rPr>
              <a:t>,</a:t>
            </a:r>
            <a:r>
              <a:rPr sz="2775" spc="-22" baseline="-30030" dirty="0" smtClean="0">
                <a:solidFill>
                  <a:srgbClr val="AEAEAE"/>
                </a:solidFill>
                <a:latin typeface="Times New Roman"/>
                <a:cs typeface="Times New Roman"/>
              </a:rPr>
              <a:t>-</a:t>
            </a:r>
            <a:endParaRPr sz="2775" baseline="-3003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970043" y="4255516"/>
            <a:ext cx="117475" cy="302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>
              <a:lnSpc>
                <a:spcPct val="100000"/>
              </a:lnSpc>
            </a:pPr>
            <a:r>
              <a:rPr sz="800" spc="-110" dirty="0" smtClean="0">
                <a:solidFill>
                  <a:srgbClr val="9E9E9E"/>
                </a:solidFill>
                <a:latin typeface="Times New Roman"/>
                <a:cs typeface="Times New Roman"/>
              </a:rPr>
              <a:t>,....,_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268727" y="4259326"/>
            <a:ext cx="10477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95" dirty="0" smtClean="0">
                <a:solidFill>
                  <a:srgbClr val="4B4B4B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409691" y="4246626"/>
            <a:ext cx="18288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90" dirty="0" smtClean="0">
                <a:solidFill>
                  <a:srgbClr val="4B4B4B"/>
                </a:solidFill>
                <a:latin typeface="Times New Roman"/>
                <a:cs typeface="Times New Roman"/>
              </a:rPr>
              <a:t>18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711444" y="4309871"/>
            <a:ext cx="19050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75" dirty="0" smtClean="0">
                <a:solidFill>
                  <a:srgbClr val="797979"/>
                </a:solidFill>
                <a:latin typeface="Courier New"/>
                <a:cs typeface="Courier New"/>
              </a:rPr>
              <a:t>Y1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040"/>
              </a:lnSpc>
            </a:pPr>
            <a:r>
              <a:rPr sz="1000" spc="30" dirty="0" smtClean="0">
                <a:solidFill>
                  <a:srgbClr val="797979"/>
                </a:solidFill>
                <a:latin typeface="Arial"/>
                <a:cs typeface="Arial"/>
              </a:rPr>
              <a:t>Y2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250940" y="4347712"/>
            <a:ext cx="213360" cy="1098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 marR="32384" indent="4445" algn="just">
              <a:lnSpc>
                <a:spcPct val="85400"/>
              </a:lnSpc>
            </a:pPr>
            <a:r>
              <a:rPr sz="1050" spc="-45" dirty="0" smtClean="0">
                <a:solidFill>
                  <a:srgbClr val="797979"/>
                </a:solidFill>
                <a:latin typeface="Times New Roman"/>
                <a:cs typeface="Times New Roman"/>
              </a:rPr>
              <a:t>AI</a:t>
            </a:r>
            <a:r>
              <a:rPr sz="1050" spc="-25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1050" spc="-60" dirty="0" smtClean="0">
                <a:solidFill>
                  <a:srgbClr val="797979"/>
                </a:solidFill>
                <a:latin typeface="Arial"/>
                <a:cs typeface="Arial"/>
              </a:rPr>
              <a:t>A2</a:t>
            </a:r>
            <a:r>
              <a:rPr sz="1050" spc="-3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646464"/>
                </a:solidFill>
                <a:latin typeface="Courier New"/>
                <a:cs typeface="Courier New"/>
              </a:rPr>
              <a:t>A3 </a:t>
            </a:r>
            <a:r>
              <a:rPr sz="1050" spc="-80" dirty="0" smtClean="0">
                <a:solidFill>
                  <a:srgbClr val="797979"/>
                </a:solidFill>
                <a:latin typeface="Times New Roman"/>
                <a:cs typeface="Times New Roman"/>
              </a:rPr>
              <a:t>A4</a:t>
            </a:r>
            <a:r>
              <a:rPr sz="1050" spc="-65" dirty="0" smtClean="0">
                <a:solidFill>
                  <a:srgbClr val="797979"/>
                </a:solidFill>
                <a:latin typeface="Times New Roman"/>
                <a:cs typeface="Times New Roman"/>
              </a:rPr>
              <a:t> AS</a:t>
            </a:r>
            <a:r>
              <a:rPr sz="1050" spc="-35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1100" spc="-70" dirty="0" smtClean="0">
                <a:solidFill>
                  <a:srgbClr val="797979"/>
                </a:solidFill>
                <a:latin typeface="Times New Roman"/>
                <a:cs typeface="Times New Roman"/>
              </a:rPr>
              <a:t>A6</a:t>
            </a:r>
            <a:endParaRPr sz="1100">
              <a:latin typeface="Times New Roman"/>
              <a:cs typeface="Times New Roman"/>
            </a:endParaRPr>
          </a:p>
          <a:p>
            <a:pPr marL="12700" marR="12700" algn="just">
              <a:lnSpc>
                <a:spcPts val="1030"/>
              </a:lnSpc>
            </a:pPr>
            <a:r>
              <a:rPr sz="1200" spc="-40" dirty="0" smtClean="0">
                <a:solidFill>
                  <a:srgbClr val="646464"/>
                </a:solidFill>
                <a:latin typeface="Courier New"/>
                <a:cs typeface="Courier New"/>
              </a:rPr>
              <a:t>A</a:t>
            </a:r>
            <a:r>
              <a:rPr sz="1200" spc="70" dirty="0" smtClean="0">
                <a:solidFill>
                  <a:srgbClr val="8C8C8C"/>
                </a:solidFill>
                <a:latin typeface="Courier New"/>
                <a:cs typeface="Courier New"/>
              </a:rPr>
              <a:t>7</a:t>
            </a:r>
            <a:endParaRPr sz="1200">
              <a:latin typeface="Courier New"/>
              <a:cs typeface="Courier New"/>
            </a:endParaRPr>
          </a:p>
          <a:p>
            <a:pPr marL="17145" marR="41275" algn="just">
              <a:lnSpc>
                <a:spcPts val="855"/>
              </a:lnSpc>
            </a:pPr>
            <a:r>
              <a:rPr sz="800" spc="25" dirty="0" smtClean="0">
                <a:solidFill>
                  <a:srgbClr val="797979"/>
                </a:solidFill>
                <a:latin typeface="Times New Roman"/>
                <a:cs typeface="Times New Roman"/>
              </a:rPr>
              <a:t>AJj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575552" y="4252976"/>
            <a:ext cx="1047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65" dirty="0" smtClean="0">
                <a:solidFill>
                  <a:srgbClr val="4B4B4B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18835" y="4396485"/>
            <a:ext cx="16637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 smtClean="0">
                <a:solidFill>
                  <a:srgbClr val="4B4B4B"/>
                </a:solidFill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575552" y="4390135"/>
            <a:ext cx="10541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30" dirty="0" smtClean="0">
                <a:solidFill>
                  <a:srgbClr val="4B4B4B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191004" y="4525517"/>
            <a:ext cx="17399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55" dirty="0" smtClean="0">
                <a:solidFill>
                  <a:srgbClr val="4B4B4B"/>
                </a:solidFill>
                <a:latin typeface="Times New Roman"/>
                <a:cs typeface="Times New Roman"/>
              </a:rPr>
              <a:t>28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098796" y="4498340"/>
            <a:ext cx="17526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80" dirty="0" smtClean="0">
                <a:solidFill>
                  <a:srgbClr val="4B4B4B"/>
                </a:solidFill>
                <a:latin typeface="Times New Roman"/>
                <a:cs typeface="Times New Roman"/>
              </a:rPr>
              <a:t>[).</a:t>
            </a:r>
            <a:r>
              <a:rPr sz="1300" spc="-120" dirty="0" smtClean="0">
                <a:solidFill>
                  <a:srgbClr val="4B4B4B"/>
                </a:solidFill>
                <a:latin typeface="Times New Roman"/>
                <a:cs typeface="Times New Roman"/>
              </a:rPr>
              <a:t>'</a:t>
            </a:r>
            <a:r>
              <a:rPr sz="1300" spc="-360" dirty="0" smtClean="0">
                <a:solidFill>
                  <a:srgbClr val="9E9E9E"/>
                </a:solidFill>
                <a:latin typeface="Times New Roman"/>
                <a:cs typeface="Times New Roman"/>
              </a:rPr>
              <a:t>•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094223" y="4533645"/>
            <a:ext cx="489584" cy="305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1000"/>
              </a:lnSpc>
            </a:pPr>
            <a:r>
              <a:rPr sz="950" spc="105" dirty="0" smtClean="0">
                <a:solidFill>
                  <a:srgbClr val="4B4B4B"/>
                </a:solidFill>
                <a:latin typeface="Times New Roman"/>
                <a:cs typeface="Times New Roman"/>
              </a:rPr>
              <a:t>14</a:t>
            </a:r>
            <a:endParaRPr sz="950">
              <a:latin typeface="Times New Roman"/>
              <a:cs typeface="Times New Roman"/>
            </a:endParaRPr>
          </a:p>
          <a:p>
            <a:pPr marR="16510" algn="r">
              <a:lnSpc>
                <a:spcPts val="1360"/>
              </a:lnSpc>
              <a:tabLst>
                <a:tab pos="324485" algn="l"/>
              </a:tabLst>
            </a:pPr>
            <a:r>
              <a:rPr sz="2175" i="1" spc="-277" baseline="1915" dirty="0" smtClean="0">
                <a:solidFill>
                  <a:srgbClr val="646464"/>
                </a:solidFill>
                <a:latin typeface="Arial"/>
                <a:cs typeface="Arial"/>
              </a:rPr>
              <a:t>v,...	</a:t>
            </a:r>
            <a:r>
              <a:rPr sz="1100" spc="-80" dirty="0" smtClean="0">
                <a:solidFill>
                  <a:srgbClr val="343434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575552" y="4531867"/>
            <a:ext cx="10604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35" dirty="0" smtClean="0">
                <a:solidFill>
                  <a:srgbClr val="4B4B4B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711444" y="4576064"/>
            <a:ext cx="213995" cy="77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510" algn="just">
              <a:lnSpc>
                <a:spcPts val="1475"/>
              </a:lnSpc>
            </a:pPr>
            <a:r>
              <a:rPr sz="1300" spc="-55" dirty="0" smtClean="0">
                <a:solidFill>
                  <a:srgbClr val="797979"/>
                </a:solidFill>
                <a:latin typeface="Courier New"/>
                <a:cs typeface="Courier New"/>
              </a:rPr>
              <a:t>Y3</a:t>
            </a:r>
            <a:endParaRPr sz="1300">
              <a:latin typeface="Courier New"/>
              <a:cs typeface="Courier New"/>
            </a:endParaRPr>
          </a:p>
          <a:p>
            <a:pPr marL="12700" marR="114935" algn="just">
              <a:lnSpc>
                <a:spcPts val="875"/>
              </a:lnSpc>
            </a:pPr>
            <a:r>
              <a:rPr sz="950" spc="195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endParaRPr sz="950">
              <a:latin typeface="Arial"/>
              <a:cs typeface="Arial"/>
            </a:endParaRPr>
          </a:p>
          <a:p>
            <a:pPr marL="12700" marR="12700" algn="just">
              <a:lnSpc>
                <a:spcPct val="82600"/>
              </a:lnSpc>
              <a:spcBef>
                <a:spcPts val="190"/>
              </a:spcBef>
            </a:pPr>
            <a:r>
              <a:rPr sz="1200" spc="-25" dirty="0" smtClean="0">
                <a:solidFill>
                  <a:srgbClr val="797979"/>
                </a:solidFill>
                <a:latin typeface="Courier New"/>
                <a:cs typeface="Courier New"/>
              </a:rPr>
              <a:t>YS </a:t>
            </a:r>
            <a:r>
              <a:rPr sz="950" spc="25" dirty="0" smtClean="0">
                <a:solidFill>
                  <a:srgbClr val="797979"/>
                </a:solidFill>
                <a:latin typeface="Arial"/>
                <a:cs typeface="Arial"/>
              </a:rPr>
              <a:t>YS</a:t>
            </a:r>
            <a:r>
              <a:rPr sz="950" spc="1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797979"/>
                </a:solidFill>
                <a:latin typeface="Courier New"/>
                <a:cs typeface="Courier New"/>
              </a:rPr>
              <a:t>Y7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575552" y="4667250"/>
            <a:ext cx="113664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4B4B4B"/>
                </a:solidFill>
                <a:latin typeface="Times New Roman"/>
                <a:cs typeface="Times New Roman"/>
              </a:rPr>
              <a:t>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469128" y="4810759"/>
            <a:ext cx="10604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35" dirty="0" smtClean="0">
                <a:solidFill>
                  <a:srgbClr val="4B4B4B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584695" y="4817109"/>
            <a:ext cx="1720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 smtClean="0">
                <a:solidFill>
                  <a:srgbClr val="4B4B4B"/>
                </a:solidFill>
                <a:latin typeface="Arial"/>
                <a:cs typeface="Arial"/>
              </a:rPr>
              <a:t>11</a:t>
            </a:r>
            <a:endParaRPr sz="9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094223" y="4826254"/>
            <a:ext cx="20447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175" dirty="0" smtClean="0">
                <a:solidFill>
                  <a:srgbClr val="646464"/>
                </a:solidFill>
                <a:latin typeface="Times New Roman"/>
                <a:cs typeface="Times New Roman"/>
              </a:rPr>
              <a:t>v;.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473700" y="4954270"/>
            <a:ext cx="1016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 smtClean="0">
                <a:solidFill>
                  <a:srgbClr val="646464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589268" y="4954270"/>
            <a:ext cx="1720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 smtClean="0">
                <a:solidFill>
                  <a:srgbClr val="4B4B4B"/>
                </a:solidFill>
                <a:latin typeface="Arial"/>
                <a:cs typeface="Arial"/>
              </a:rPr>
              <a:t>13</a:t>
            </a:r>
            <a:endParaRPr sz="9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160136" y="5172455"/>
            <a:ext cx="164465" cy="104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405" dirty="0" smtClean="0">
                <a:solidFill>
                  <a:srgbClr val="646464"/>
                </a:solidFill>
                <a:latin typeface="Times New Roman"/>
                <a:cs typeface="Times New Roman"/>
              </a:rPr>
              <a:t>\</a:t>
            </a:r>
            <a:r>
              <a:rPr sz="600" spc="365" dirty="0" smtClean="0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473700" y="5089652"/>
            <a:ext cx="107314" cy="306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5" dirty="0" smtClean="0">
                <a:solidFill>
                  <a:srgbClr val="4B4B4B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15"/>
              </a:lnSpc>
            </a:pPr>
            <a:r>
              <a:rPr sz="1000" spc="25" dirty="0" smtClean="0">
                <a:solidFill>
                  <a:srgbClr val="646464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584695" y="5096002"/>
            <a:ext cx="172720" cy="29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950" spc="85" dirty="0" smtClean="0">
                <a:solidFill>
                  <a:srgbClr val="4B4B4B"/>
                </a:solidFill>
                <a:latin typeface="Times New Roman"/>
                <a:cs typeface="Times New Roman"/>
              </a:rPr>
              <a:t>15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00"/>
              </a:lnSpc>
            </a:pPr>
            <a:r>
              <a:rPr sz="1050" spc="40" dirty="0" smtClean="0">
                <a:solidFill>
                  <a:srgbClr val="4B4B4B"/>
                </a:solidFill>
                <a:latin typeface="Times New Roman"/>
                <a:cs typeface="Times New Roman"/>
              </a:rPr>
              <a:t>17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094223" y="5202428"/>
            <a:ext cx="20383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-10" dirty="0" smtClean="0">
                <a:solidFill>
                  <a:srgbClr val="343434"/>
                </a:solidFill>
                <a:latin typeface="Times New Roman"/>
                <a:cs typeface="Times New Roman"/>
              </a:rPr>
              <a:t>v</a:t>
            </a:r>
            <a:r>
              <a:rPr sz="1300" i="1" spc="-160" dirty="0" smtClean="0">
                <a:solidFill>
                  <a:srgbClr val="9E9E9E"/>
                </a:solidFill>
                <a:latin typeface="Times New Roman"/>
                <a:cs typeface="Times New Roman"/>
              </a:rPr>
              <a:t>.....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711444" y="5239258"/>
            <a:ext cx="18923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-95" dirty="0" smtClean="0">
                <a:solidFill>
                  <a:srgbClr val="797979"/>
                </a:solidFill>
                <a:latin typeface="Times New Roman"/>
                <a:cs typeface="Times New Roman"/>
              </a:rPr>
              <a:t>ve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5094223" y="5297932"/>
            <a:ext cx="151765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i="1" spc="140" dirty="0" smtClean="0">
                <a:solidFill>
                  <a:srgbClr val="343434"/>
                </a:solidFill>
                <a:latin typeface="Arial"/>
                <a:cs typeface="Arial"/>
              </a:rPr>
              <a:t>v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141211" y="5613369"/>
            <a:ext cx="30162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64300"/>
              </a:lnSpc>
            </a:pPr>
            <a:r>
              <a:rPr sz="1400" spc="-195" dirty="0" smtClean="0">
                <a:solidFill>
                  <a:srgbClr val="797979"/>
                </a:solidFill>
                <a:latin typeface="Times New Roman"/>
                <a:cs typeface="Times New Roman"/>
              </a:rPr>
              <a:t>TOE</a:t>
            </a:r>
            <a:r>
              <a:rPr sz="1400" spc="-75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1400" spc="-45" dirty="0" smtClean="0">
                <a:solidFill>
                  <a:srgbClr val="797979"/>
                </a:solidFill>
                <a:latin typeface="Times New Roman"/>
                <a:cs typeface="Times New Roman"/>
              </a:rPr>
              <a:t>20E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598411" y="5515609"/>
            <a:ext cx="55244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589268" y="5649214"/>
            <a:ext cx="16446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70" dirty="0" smtClean="0">
                <a:solidFill>
                  <a:srgbClr val="4B4B4B"/>
                </a:solidFill>
                <a:latin typeface="Times New Roman"/>
                <a:cs typeface="Times New Roman"/>
              </a:rPr>
              <a:t>19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367472" y="2582417"/>
            <a:ext cx="36131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40" dirty="0" smtClean="0">
                <a:solidFill>
                  <a:srgbClr val="646464"/>
                </a:solidFill>
                <a:latin typeface="Times New Roman"/>
                <a:cs typeface="Times New Roman"/>
              </a:rPr>
              <a:t>lORC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459483" y="2736850"/>
            <a:ext cx="17907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 smtClean="0">
                <a:solidFill>
                  <a:srgbClr val="4B4B4B"/>
                </a:solidFill>
                <a:latin typeface="Arial"/>
                <a:cs typeface="Arial"/>
              </a:rPr>
              <a:t>A1</a:t>
            </a:r>
            <a:endParaRPr sz="9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459483" y="2878582"/>
            <a:ext cx="1847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0" dirty="0" smtClean="0">
                <a:solidFill>
                  <a:srgbClr val="4B4B4B"/>
                </a:solidFill>
                <a:latin typeface="Arial"/>
                <a:cs typeface="Arial"/>
              </a:rPr>
              <a:t>A2</a:t>
            </a:r>
            <a:endParaRPr sz="9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459483" y="3015741"/>
            <a:ext cx="1835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0" dirty="0" smtClean="0">
                <a:solidFill>
                  <a:srgbClr val="4B4B4B"/>
                </a:solidFill>
                <a:latin typeface="Arial"/>
                <a:cs typeface="Arial"/>
              </a:rPr>
              <a:t>A3</a:t>
            </a:r>
            <a:endParaRPr sz="9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459483" y="3152902"/>
            <a:ext cx="1847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0" dirty="0" smtClean="0">
                <a:solidFill>
                  <a:srgbClr val="4B4B4B"/>
                </a:solidFill>
                <a:latin typeface="Arial"/>
                <a:cs typeface="Arial"/>
              </a:rPr>
              <a:t>A4</a:t>
            </a:r>
            <a:endParaRPr sz="9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459483" y="3294634"/>
            <a:ext cx="1835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0" dirty="0" smtClean="0">
                <a:solidFill>
                  <a:srgbClr val="4B4B4B"/>
                </a:solidFill>
                <a:latin typeface="Arial"/>
                <a:cs typeface="Arial"/>
              </a:rPr>
              <a:t>A5</a:t>
            </a:r>
            <a:endParaRPr sz="9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459483" y="3442715"/>
            <a:ext cx="18415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4B4B4B"/>
                </a:solidFill>
                <a:latin typeface="Arial"/>
                <a:cs typeface="Arial"/>
              </a:rPr>
              <a:t>AS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459483" y="3573526"/>
            <a:ext cx="1835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0" dirty="0" smtClean="0">
                <a:solidFill>
                  <a:srgbClr val="4B4B4B"/>
                </a:solidFill>
                <a:latin typeface="Arial"/>
                <a:cs typeface="Arial"/>
              </a:rPr>
              <a:t>A7</a:t>
            </a:r>
            <a:endParaRPr sz="9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038860" y="5570220"/>
            <a:ext cx="57912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50" dirty="0" smtClean="0">
                <a:solidFill>
                  <a:srgbClr val="4B4B4B"/>
                </a:solidFill>
                <a:latin typeface="Times New Roman"/>
                <a:cs typeface="Times New Roman"/>
              </a:rPr>
              <a:t>oa-o1s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595107" y="1735582"/>
            <a:ext cx="53657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 smtClean="0">
                <a:solidFill>
                  <a:srgbClr val="4B4B4B"/>
                </a:solidFill>
                <a:latin typeface="Arial"/>
                <a:cs typeface="Arial"/>
              </a:rPr>
              <a:t>Port</a:t>
            </a:r>
            <a:r>
              <a:rPr sz="950" spc="-2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950" spc="60" dirty="0" smtClean="0">
                <a:solidFill>
                  <a:srgbClr val="4B4B4B"/>
                </a:solidFill>
                <a:latin typeface="Arial"/>
                <a:cs typeface="Arial"/>
              </a:rPr>
              <a:t>64H</a:t>
            </a:r>
            <a:endParaRPr sz="9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595107" y="4777994"/>
            <a:ext cx="52705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40" dirty="0" smtClean="0">
                <a:solidFill>
                  <a:srgbClr val="646464"/>
                </a:solidFill>
                <a:latin typeface="Times New Roman"/>
                <a:cs typeface="Times New Roman"/>
              </a:rPr>
              <a:t>Port</a:t>
            </a:r>
            <a:r>
              <a:rPr sz="1150" spc="15" dirty="0" smtClean="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sz="1150" spc="-65" dirty="0" smtClean="0">
                <a:solidFill>
                  <a:srgbClr val="4B4B4B"/>
                </a:solidFill>
                <a:latin typeface="Times New Roman"/>
                <a:cs typeface="Times New Roman"/>
              </a:rPr>
              <a:t>6SH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latin typeface="Arial"/>
                <a:cs typeface="Arial"/>
              </a:rPr>
              <a:t>P</a:t>
            </a:r>
            <a:r>
              <a:rPr sz="800" i="1" spc="-70" dirty="0" smtClean="0"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latin typeface="Arial"/>
                <a:cs typeface="Arial"/>
              </a:rPr>
              <a:t>tium,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latin typeface="Arial"/>
                <a:cs typeface="Arial"/>
              </a:rPr>
              <a:t>a</a:t>
            </a:r>
            <a:r>
              <a:rPr sz="800" i="1" spc="100" dirty="0" smtClean="0"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56" name="object 156"/>
          <p:cNvGraphicFramePr>
            <a:graphicFrameLocks noGrp="1"/>
          </p:cNvGraphicFramePr>
          <p:nvPr/>
        </p:nvGraphicFramePr>
        <p:xfrm>
          <a:off x="2498344" y="2650374"/>
          <a:ext cx="757840" cy="212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453"/>
                <a:gridCol w="314387"/>
              </a:tblGrid>
              <a:tr h="168633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</a:pPr>
                      <a:r>
                        <a:rPr sz="110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3398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050" i="1" spc="-114" dirty="0" smtClean="0">
                          <a:solidFill>
                            <a:srgbClr val="9E9E9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i="1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47193">
                <a:tc>
                  <a:txBody>
                    <a:bodyPr/>
                    <a:lstStyle/>
                    <a:p>
                      <a:pPr marL="25400">
                        <a:lnSpc>
                          <a:spcPts val="1320"/>
                        </a:lnSpc>
                      </a:pPr>
                      <a:r>
                        <a:rPr sz="110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00" spc="-155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75" dirty="0" smtClean="0">
                          <a:solidFill>
                            <a:srgbClr val="9E9E9E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3627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050" i="1" dirty="0" smtClean="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40334">
                <a:tc>
                  <a:txBody>
                    <a:bodyPr/>
                    <a:lstStyle/>
                    <a:p>
                      <a:pPr marL="25400">
                        <a:lnSpc>
                          <a:spcPts val="1300"/>
                        </a:lnSpc>
                      </a:pPr>
                      <a:r>
                        <a:rPr sz="11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50"/>
                        </a:lnSpc>
                      </a:pPr>
                      <a:r>
                        <a:rPr sz="1050" i="1" dirty="0" smtClean="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3627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050" i="1" spc="-65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i="1" spc="-55" dirty="0" smtClean="0">
                          <a:solidFill>
                            <a:srgbClr val="9E9E9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i="1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37887">
                <a:tc>
                  <a:txBody>
                    <a:bodyPr/>
                    <a:lstStyle/>
                    <a:p>
                      <a:pPr marL="25400">
                        <a:lnSpc>
                          <a:spcPts val="1265"/>
                        </a:lnSpc>
                      </a:pPr>
                      <a:r>
                        <a:rPr sz="11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250"/>
                        </a:lnSpc>
                      </a:pPr>
                      <a:r>
                        <a:rPr sz="1050" i="1" dirty="0" smtClean="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9896">
                <a:tc>
                  <a:txBody>
                    <a:bodyPr/>
                    <a:lstStyle/>
                    <a:p>
                      <a:pPr marL="25400" marR="365125" algn="just">
                        <a:lnSpc>
                          <a:spcPct val="91600"/>
                        </a:lnSpc>
                      </a:pPr>
                      <a:r>
                        <a:rPr sz="9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0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05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360"/>
                        </a:lnSpc>
                      </a:pPr>
                      <a:r>
                        <a:rPr sz="1150" dirty="0" smtClean="0">
                          <a:solidFill>
                            <a:srgbClr val="8C8C8C"/>
                          </a:solidFill>
                          <a:latin typeface="Times New Roman"/>
                          <a:cs typeface="Times New Roman"/>
                        </a:rPr>
                        <a:t>110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ts val="1135"/>
                        </a:lnSpc>
                      </a:pPr>
                      <a:r>
                        <a:rPr sz="1150" spc="45" dirty="0" smtClean="0">
                          <a:solidFill>
                            <a:srgbClr val="797979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50" spc="70" dirty="0" smtClean="0">
                          <a:solidFill>
                            <a:srgbClr val="9E9E9E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50" spc="0" dirty="0" smtClean="0">
                          <a:solidFill>
                            <a:srgbClr val="79797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ts val="1060"/>
                        </a:lnSpc>
                      </a:pPr>
                      <a:r>
                        <a:rPr sz="1050" i="1" spc="-4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i="1" spc="-114" dirty="0" smtClean="0">
                          <a:solidFill>
                            <a:srgbClr val="9E9E9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i="1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1386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799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50" spc="-15" dirty="0" smtClean="0">
                          <a:solidFill>
                            <a:srgbClr val="646464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5" dirty="0" smtClean="0">
                          <a:solidFill>
                            <a:srgbClr val="9E9E9E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50" spc="0" dirty="0" smtClean="0">
                          <a:solidFill>
                            <a:srgbClr val="797979"/>
                          </a:solidFill>
                          <a:latin typeface="Times New Roman"/>
                          <a:cs typeface="Times New Roman"/>
                        </a:rPr>
                        <a:t>ClK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2185">
                <a:tc>
                  <a:txBody>
                    <a:bodyPr/>
                    <a:lstStyle/>
                    <a:p>
                      <a:pPr marL="25400">
                        <a:lnSpc>
                          <a:spcPts val="1664"/>
                        </a:lnSpc>
                      </a:pPr>
                      <a:r>
                        <a:rPr sz="1400" dirty="0" smtClean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vee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32</a:t>
            </a:r>
            <a:r>
              <a:rPr sz="4000" b="1" spc="-20" dirty="0" smtClean="0">
                <a:latin typeface="Arial"/>
                <a:cs typeface="Arial"/>
              </a:rPr>
              <a:t>-Bit</a:t>
            </a:r>
            <a:r>
              <a:rPr sz="4000" b="1" spc="-15" dirty="0" smtClean="0">
                <a:latin typeface="Arial"/>
                <a:cs typeface="Arial"/>
              </a:rPr>
              <a:t>-</a:t>
            </a:r>
            <a:r>
              <a:rPr sz="4000" b="1" spc="-85" dirty="0" smtClean="0">
                <a:latin typeface="Arial"/>
                <a:cs typeface="Arial"/>
              </a:rPr>
              <a:t>W</a:t>
            </a:r>
            <a:r>
              <a:rPr sz="4000" b="1" spc="-20" dirty="0" smtClean="0">
                <a:latin typeface="Arial"/>
                <a:cs typeface="Arial"/>
              </a:rPr>
              <a:t>ide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Ports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98510" cy="519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tu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657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EISA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well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VESA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local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any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 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wid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DX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8048</a:t>
            </a:r>
            <a:r>
              <a:rPr sz="3200" spc="-1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DX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cropr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</a:t>
            </a:r>
            <a:r>
              <a:rPr sz="3200" spc="-19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2139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sing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P</a:t>
            </a:r>
            <a:r>
              <a:rPr sz="3200" spc="-2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 to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74</a:t>
            </a:r>
            <a:r>
              <a:rPr sz="3200" spc="0" dirty="0" smtClean="0">
                <a:latin typeface="Arial"/>
                <a:cs typeface="Arial"/>
              </a:rPr>
              <a:t>HC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24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1–1</a:t>
            </a:r>
            <a:r>
              <a:rPr sz="1800" b="1" spc="0" dirty="0" smtClean="0">
                <a:latin typeface="Arial"/>
                <a:cs typeface="Arial"/>
              </a:rPr>
              <a:t>6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32</a:t>
            </a:r>
            <a:r>
              <a:rPr sz="1800" spc="0" dirty="0" smtClean="0">
                <a:latin typeface="Arial"/>
                <a:cs typeface="Arial"/>
              </a:rPr>
              <a:t>-b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t-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6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port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deco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70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73</a:t>
            </a:r>
            <a:r>
              <a:rPr sz="1800" spc="0" dirty="0" smtClean="0">
                <a:latin typeface="Arial"/>
                <a:cs typeface="Arial"/>
              </a:rPr>
              <a:t>H for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5" dirty="0" smtClean="0">
                <a:latin typeface="Arial"/>
                <a:cs typeface="Arial"/>
              </a:rPr>
              <a:t> 80486</a:t>
            </a:r>
            <a:r>
              <a:rPr sz="1800" spc="0" dirty="0" smtClean="0">
                <a:latin typeface="Arial"/>
                <a:cs typeface="Arial"/>
              </a:rPr>
              <a:t>DX</a:t>
            </a:r>
            <a:endParaRPr sz="18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cr</a:t>
            </a:r>
            <a:r>
              <a:rPr sz="1800" spc="-10" dirty="0" smtClean="0">
                <a:latin typeface="Arial"/>
                <a:cs typeface="Arial"/>
              </a:rPr>
              <a:t>op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914400"/>
            <a:ext cx="52705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91632" y="879475"/>
            <a:ext cx="3138170" cy="4872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10" dirty="0" smtClean="0">
                <a:latin typeface="Arial"/>
                <a:cs typeface="Arial"/>
              </a:rPr>
              <a:t>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orts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70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–73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110489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5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por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, 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70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 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32-bit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nput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35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X,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70H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1217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m–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k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624570" cy="3582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 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fo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consecut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nks.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32-bit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orts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0100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–010</a:t>
            </a: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5" dirty="0" smtClean="0">
                <a:latin typeface="Arial"/>
                <a:cs typeface="Arial"/>
              </a:rPr>
              <a:t>pear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ba</a:t>
            </a:r>
            <a:r>
              <a:rPr sz="2800" spc="-15" dirty="0" smtClean="0">
                <a:latin typeface="Arial"/>
                <a:cs typeface="Arial"/>
              </a:rPr>
              <a:t>nks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0" dirty="0" smtClean="0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 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0100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–0103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wab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9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0101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–0104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441690" cy="3122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og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to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co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verter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682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DC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0171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488680" cy="410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 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-wide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2000</a:t>
            </a:r>
            <a:r>
              <a:rPr sz="3200" spc="0" dirty="0" smtClean="0">
                <a:latin typeface="Arial"/>
                <a:cs typeface="Arial"/>
              </a:rPr>
              <a:t>H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200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lu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ated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Figu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0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0" dirty="0" smtClean="0">
                <a:latin typeface="Arial"/>
                <a:cs typeface="Arial"/>
              </a:rPr>
              <a:t>17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1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PLD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Ex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mple</a:t>
            </a:r>
            <a:r>
              <a:rPr sz="2800" spc="6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1–</a:t>
            </a:r>
            <a:r>
              <a:rPr sz="2800" spc="-20" dirty="0" smtClean="0"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endParaRPr sz="3200">
              <a:latin typeface="Arial"/>
              <a:cs typeface="Arial"/>
            </a:endParaRPr>
          </a:p>
          <a:p>
            <a:pPr marR="122047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cross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it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2007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2008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0" y="1248155"/>
            <a:ext cx="3557016" cy="0"/>
          </a:xfrm>
          <a:custGeom>
            <a:avLst/>
            <a:gdLst/>
            <a:ahLst/>
            <a:cxnLst/>
            <a:rect l="l" t="t" r="r" b="b"/>
            <a:pathLst>
              <a:path w="3557016">
                <a:moveTo>
                  <a:pt x="0" y="0"/>
                </a:moveTo>
                <a:lnTo>
                  <a:pt x="3557016" y="0"/>
                </a:lnTo>
              </a:path>
            </a:pathLst>
          </a:custGeom>
          <a:ln w="36576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760" y="998982"/>
            <a:ext cx="3826764" cy="0"/>
          </a:xfrm>
          <a:custGeom>
            <a:avLst/>
            <a:gdLst/>
            <a:ahLst/>
            <a:cxnLst/>
            <a:rect l="l" t="t" r="r" b="b"/>
            <a:pathLst>
              <a:path w="3826764">
                <a:moveTo>
                  <a:pt x="0" y="0"/>
                </a:moveTo>
                <a:lnTo>
                  <a:pt x="3826764" y="0"/>
                </a:lnTo>
              </a:path>
            </a:pathLst>
          </a:custGeom>
          <a:ln w="4114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1808" y="978408"/>
            <a:ext cx="0" cy="1403603"/>
          </a:xfrm>
          <a:custGeom>
            <a:avLst/>
            <a:gdLst/>
            <a:ahLst/>
            <a:cxnLst/>
            <a:rect l="l" t="t" r="r" b="b"/>
            <a:pathLst>
              <a:path h="1403603">
                <a:moveTo>
                  <a:pt x="0" y="1403603"/>
                </a:moveTo>
                <a:lnTo>
                  <a:pt x="0" y="0"/>
                </a:lnTo>
              </a:path>
            </a:pathLst>
          </a:custGeom>
          <a:ln w="36576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3490" y="1229867"/>
            <a:ext cx="0" cy="2633471"/>
          </a:xfrm>
          <a:custGeom>
            <a:avLst/>
            <a:gdLst/>
            <a:ahLst/>
            <a:cxnLst/>
            <a:rect l="l" t="t" r="r" b="b"/>
            <a:pathLst>
              <a:path h="2633471">
                <a:moveTo>
                  <a:pt x="0" y="2633471"/>
                </a:moveTo>
                <a:lnTo>
                  <a:pt x="0" y="0"/>
                </a:lnTo>
              </a:path>
            </a:pathLst>
          </a:custGeom>
          <a:ln w="4114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5584" y="1492758"/>
            <a:ext cx="777239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7239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4728" y="1485900"/>
            <a:ext cx="0" cy="1623060"/>
          </a:xfrm>
          <a:custGeom>
            <a:avLst/>
            <a:gdLst/>
            <a:ahLst/>
            <a:cxnLst/>
            <a:rect l="l" t="t" r="r" b="b"/>
            <a:pathLst>
              <a:path h="1623060">
                <a:moveTo>
                  <a:pt x="0" y="1623060"/>
                </a:moveTo>
                <a:lnTo>
                  <a:pt x="0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9107" y="1618488"/>
            <a:ext cx="672084" cy="0"/>
          </a:xfrm>
          <a:custGeom>
            <a:avLst/>
            <a:gdLst/>
            <a:ahLst/>
            <a:cxnLst/>
            <a:rect l="l" t="t" r="r" b="b"/>
            <a:pathLst>
              <a:path w="672084">
                <a:moveTo>
                  <a:pt x="0" y="0"/>
                </a:moveTo>
                <a:lnTo>
                  <a:pt x="672084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0819" y="1668779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457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0819" y="1796795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3680" y="1485900"/>
            <a:ext cx="0" cy="1627631"/>
          </a:xfrm>
          <a:custGeom>
            <a:avLst/>
            <a:gdLst/>
            <a:ahLst/>
            <a:cxnLst/>
            <a:rect l="l" t="t" r="r" b="b"/>
            <a:pathLst>
              <a:path h="1627631">
                <a:moveTo>
                  <a:pt x="0" y="1627632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9107" y="1986533"/>
            <a:ext cx="896112" cy="0"/>
          </a:xfrm>
          <a:custGeom>
            <a:avLst/>
            <a:gdLst/>
            <a:ahLst/>
            <a:cxnLst/>
            <a:rect l="l" t="t" r="r" b="b"/>
            <a:pathLst>
              <a:path w="896112">
                <a:moveTo>
                  <a:pt x="0" y="0"/>
                </a:moveTo>
                <a:lnTo>
                  <a:pt x="896112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79107" y="2109977"/>
            <a:ext cx="672084" cy="0"/>
          </a:xfrm>
          <a:custGeom>
            <a:avLst/>
            <a:gdLst/>
            <a:ahLst/>
            <a:cxnLst/>
            <a:rect l="l" t="t" r="r" b="b"/>
            <a:pathLst>
              <a:path w="672084">
                <a:moveTo>
                  <a:pt x="0" y="0"/>
                </a:moveTo>
                <a:lnTo>
                  <a:pt x="672084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36108" y="2237994"/>
            <a:ext cx="393191" cy="0"/>
          </a:xfrm>
          <a:custGeom>
            <a:avLst/>
            <a:gdLst/>
            <a:ahLst/>
            <a:cxnLst/>
            <a:rect l="l" t="t" r="r" b="b"/>
            <a:pathLst>
              <a:path w="393191">
                <a:moveTo>
                  <a:pt x="0" y="0"/>
                </a:moveTo>
                <a:lnTo>
                  <a:pt x="393191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9107" y="2237994"/>
            <a:ext cx="772668" cy="0"/>
          </a:xfrm>
          <a:custGeom>
            <a:avLst/>
            <a:gdLst/>
            <a:ahLst/>
            <a:cxnLst/>
            <a:rect l="l" t="t" r="r" b="b"/>
            <a:pathLst>
              <a:path w="772668">
                <a:moveTo>
                  <a:pt x="0" y="0"/>
                </a:moveTo>
                <a:lnTo>
                  <a:pt x="772668" y="0"/>
                </a:lnTo>
              </a:path>
            </a:pathLst>
          </a:custGeom>
          <a:ln w="22860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0819" y="2290572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0819" y="2418588"/>
            <a:ext cx="672083" cy="0"/>
          </a:xfrm>
          <a:custGeom>
            <a:avLst/>
            <a:gdLst/>
            <a:ahLst/>
            <a:cxnLst/>
            <a:rect l="l" t="t" r="r" b="b"/>
            <a:pathLst>
              <a:path w="672083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1728" y="2731770"/>
            <a:ext cx="1161288" cy="0"/>
          </a:xfrm>
          <a:custGeom>
            <a:avLst/>
            <a:gdLst/>
            <a:ahLst/>
            <a:cxnLst/>
            <a:rect l="l" t="t" r="r" b="b"/>
            <a:pathLst>
              <a:path w="1161288">
                <a:moveTo>
                  <a:pt x="0" y="0"/>
                </a:moveTo>
                <a:lnTo>
                  <a:pt x="1161288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8585" y="2715767"/>
            <a:ext cx="0" cy="393191"/>
          </a:xfrm>
          <a:custGeom>
            <a:avLst/>
            <a:gdLst/>
            <a:ahLst/>
            <a:cxnLst/>
            <a:rect l="l" t="t" r="r" b="b"/>
            <a:pathLst>
              <a:path h="393191">
                <a:moveTo>
                  <a:pt x="0" y="393191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7792" y="2978657"/>
            <a:ext cx="777240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6108" y="2978657"/>
            <a:ext cx="393191" cy="0"/>
          </a:xfrm>
          <a:custGeom>
            <a:avLst/>
            <a:gdLst/>
            <a:ahLst/>
            <a:cxnLst/>
            <a:rect l="l" t="t" r="r" b="b"/>
            <a:pathLst>
              <a:path w="393191">
                <a:moveTo>
                  <a:pt x="0" y="0"/>
                </a:moveTo>
                <a:lnTo>
                  <a:pt x="393191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2767" y="3102101"/>
            <a:ext cx="1348739" cy="0"/>
          </a:xfrm>
          <a:custGeom>
            <a:avLst/>
            <a:gdLst/>
            <a:ahLst/>
            <a:cxnLst/>
            <a:rect l="l" t="t" r="r" b="b"/>
            <a:pathLst>
              <a:path w="1348739">
                <a:moveTo>
                  <a:pt x="0" y="0"/>
                </a:moveTo>
                <a:lnTo>
                  <a:pt x="1348739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16935" y="2971800"/>
            <a:ext cx="0" cy="2235708"/>
          </a:xfrm>
          <a:custGeom>
            <a:avLst/>
            <a:gdLst/>
            <a:ahLst/>
            <a:cxnLst/>
            <a:rect l="l" t="t" r="r" b="b"/>
            <a:pathLst>
              <a:path h="2235708">
                <a:moveTo>
                  <a:pt x="0" y="2235708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5888" y="2971800"/>
            <a:ext cx="0" cy="2235708"/>
          </a:xfrm>
          <a:custGeom>
            <a:avLst/>
            <a:gdLst/>
            <a:ahLst/>
            <a:cxnLst/>
            <a:rect l="l" t="t" r="r" b="b"/>
            <a:pathLst>
              <a:path h="2235708">
                <a:moveTo>
                  <a:pt x="0" y="2235708"/>
                </a:moveTo>
                <a:lnTo>
                  <a:pt x="0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66744" y="3104388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7903" y="3225545"/>
            <a:ext cx="1403604" cy="0"/>
          </a:xfrm>
          <a:custGeom>
            <a:avLst/>
            <a:gdLst/>
            <a:ahLst/>
            <a:cxnLst/>
            <a:rect l="l" t="t" r="r" b="b"/>
            <a:pathLst>
              <a:path w="1403603">
                <a:moveTo>
                  <a:pt x="0" y="0"/>
                </a:moveTo>
                <a:lnTo>
                  <a:pt x="1403604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6744" y="3225545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1055" y="3353561"/>
            <a:ext cx="1330452" cy="0"/>
          </a:xfrm>
          <a:custGeom>
            <a:avLst/>
            <a:gdLst/>
            <a:ahLst/>
            <a:cxnLst/>
            <a:rect l="l" t="t" r="r" b="b"/>
            <a:pathLst>
              <a:path w="1330452">
                <a:moveTo>
                  <a:pt x="0" y="0"/>
                </a:moveTo>
                <a:lnTo>
                  <a:pt x="1330452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8585" y="3214116"/>
            <a:ext cx="0" cy="2121407"/>
          </a:xfrm>
          <a:custGeom>
            <a:avLst/>
            <a:gdLst/>
            <a:ahLst/>
            <a:cxnLst/>
            <a:rect l="l" t="t" r="r" b="b"/>
            <a:pathLst>
              <a:path h="2121407">
                <a:moveTo>
                  <a:pt x="0" y="2121407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2475" y="3472434"/>
            <a:ext cx="1399032" cy="0"/>
          </a:xfrm>
          <a:custGeom>
            <a:avLst/>
            <a:gdLst/>
            <a:ahLst/>
            <a:cxnLst/>
            <a:rect l="l" t="t" r="r" b="b"/>
            <a:pathLst>
              <a:path w="1399032">
                <a:moveTo>
                  <a:pt x="0" y="0"/>
                </a:moveTo>
                <a:lnTo>
                  <a:pt x="1399032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9344" y="3714750"/>
            <a:ext cx="1312164" cy="0"/>
          </a:xfrm>
          <a:custGeom>
            <a:avLst/>
            <a:gdLst/>
            <a:ahLst/>
            <a:cxnLst/>
            <a:rect l="l" t="t" r="r" b="b"/>
            <a:pathLst>
              <a:path w="1312164">
                <a:moveTo>
                  <a:pt x="0" y="0"/>
                </a:moveTo>
                <a:lnTo>
                  <a:pt x="1312164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2475" y="3842765"/>
            <a:ext cx="1399032" cy="0"/>
          </a:xfrm>
          <a:custGeom>
            <a:avLst/>
            <a:gdLst/>
            <a:ahLst/>
            <a:cxnLst/>
            <a:rect l="l" t="t" r="r" b="b"/>
            <a:pathLst>
              <a:path w="1399032">
                <a:moveTo>
                  <a:pt x="0" y="0"/>
                </a:moveTo>
                <a:lnTo>
                  <a:pt x="1399032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2223" y="3922776"/>
            <a:ext cx="1115568" cy="0"/>
          </a:xfrm>
          <a:custGeom>
            <a:avLst/>
            <a:gdLst/>
            <a:ahLst/>
            <a:cxnLst/>
            <a:rect l="l" t="t" r="r" b="b"/>
            <a:pathLst>
              <a:path w="1115568">
                <a:moveTo>
                  <a:pt x="0" y="0"/>
                </a:moveTo>
                <a:lnTo>
                  <a:pt x="1115568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9521" y="3826764"/>
            <a:ext cx="0" cy="1147572"/>
          </a:xfrm>
          <a:custGeom>
            <a:avLst/>
            <a:gdLst/>
            <a:ahLst/>
            <a:cxnLst/>
            <a:rect l="l" t="t" r="r" b="b"/>
            <a:pathLst>
              <a:path h="1147572">
                <a:moveTo>
                  <a:pt x="0" y="1147572"/>
                </a:moveTo>
                <a:lnTo>
                  <a:pt x="0" y="0"/>
                </a:lnTo>
              </a:path>
            </a:pathLst>
          </a:custGeom>
          <a:ln w="41148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73935" y="4089653"/>
            <a:ext cx="1147571" cy="0"/>
          </a:xfrm>
          <a:custGeom>
            <a:avLst/>
            <a:gdLst/>
            <a:ahLst/>
            <a:cxnLst/>
            <a:rect l="l" t="t" r="r" b="b"/>
            <a:pathLst>
              <a:path w="1147571">
                <a:moveTo>
                  <a:pt x="0" y="0"/>
                </a:moveTo>
                <a:lnTo>
                  <a:pt x="1147571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66744" y="4215384"/>
            <a:ext cx="649223" cy="0"/>
          </a:xfrm>
          <a:custGeom>
            <a:avLst/>
            <a:gdLst/>
            <a:ahLst/>
            <a:cxnLst/>
            <a:rect l="l" t="t" r="r" b="b"/>
            <a:pathLst>
              <a:path w="649223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15584" y="4089653"/>
            <a:ext cx="777239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7239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54480" y="4217670"/>
            <a:ext cx="1367027" cy="0"/>
          </a:xfrm>
          <a:custGeom>
            <a:avLst/>
            <a:gdLst/>
            <a:ahLst/>
            <a:cxnLst/>
            <a:rect l="l" t="t" r="r" b="b"/>
            <a:pathLst>
              <a:path w="1367027">
                <a:moveTo>
                  <a:pt x="0" y="0"/>
                </a:moveTo>
                <a:lnTo>
                  <a:pt x="1367027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36108" y="4215384"/>
            <a:ext cx="393191" cy="0"/>
          </a:xfrm>
          <a:custGeom>
            <a:avLst/>
            <a:gdLst/>
            <a:ahLst/>
            <a:cxnLst/>
            <a:rect l="l" t="t" r="r" b="b"/>
            <a:pathLst>
              <a:path w="393191">
                <a:moveTo>
                  <a:pt x="0" y="0"/>
                </a:moveTo>
                <a:lnTo>
                  <a:pt x="393191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24728" y="4078223"/>
            <a:ext cx="0" cy="1632203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1632203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83680" y="4073652"/>
            <a:ext cx="0" cy="1641348"/>
          </a:xfrm>
          <a:custGeom>
            <a:avLst/>
            <a:gdLst/>
            <a:ahLst/>
            <a:cxnLst/>
            <a:rect l="l" t="t" r="r" b="b"/>
            <a:pathLst>
              <a:path h="1641348">
                <a:moveTo>
                  <a:pt x="0" y="1641348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9107" y="4217670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92223" y="4407408"/>
            <a:ext cx="1115568" cy="0"/>
          </a:xfrm>
          <a:custGeom>
            <a:avLst/>
            <a:gdLst/>
            <a:ahLst/>
            <a:cxnLst/>
            <a:rect l="l" t="t" r="r" b="b"/>
            <a:pathLst>
              <a:path w="1115568">
                <a:moveTo>
                  <a:pt x="0" y="0"/>
                </a:moveTo>
                <a:lnTo>
                  <a:pt x="1115568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53028" y="4407408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4572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46220" y="4407408"/>
            <a:ext cx="123443" cy="0"/>
          </a:xfrm>
          <a:custGeom>
            <a:avLst/>
            <a:gdLst/>
            <a:ahLst/>
            <a:cxnLst/>
            <a:rect l="l" t="t" r="r" b="b"/>
            <a:pathLst>
              <a:path w="123443">
                <a:moveTo>
                  <a:pt x="0" y="0"/>
                </a:moveTo>
                <a:lnTo>
                  <a:pt x="123443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09109" y="4201667"/>
            <a:ext cx="0" cy="1632204"/>
          </a:xfrm>
          <a:custGeom>
            <a:avLst/>
            <a:gdLst/>
            <a:ahLst/>
            <a:cxnLst/>
            <a:rect l="l" t="t" r="r" b="b"/>
            <a:pathLst>
              <a:path h="1632204">
                <a:moveTo>
                  <a:pt x="0" y="1632204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31535" y="4464558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9964" y="4407408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22475" y="4464558"/>
            <a:ext cx="1399032" cy="0"/>
          </a:xfrm>
          <a:custGeom>
            <a:avLst/>
            <a:gdLst/>
            <a:ahLst/>
            <a:cxnLst/>
            <a:rect l="l" t="t" r="r" b="b"/>
            <a:pathLst>
              <a:path w="1399032">
                <a:moveTo>
                  <a:pt x="0" y="0"/>
                </a:moveTo>
                <a:lnTo>
                  <a:pt x="1399032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66744" y="4464558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85665" y="4352544"/>
            <a:ext cx="0" cy="1362455"/>
          </a:xfrm>
          <a:custGeom>
            <a:avLst/>
            <a:gdLst/>
            <a:ahLst/>
            <a:cxnLst/>
            <a:rect l="l" t="t" r="r" b="b"/>
            <a:pathLst>
              <a:path h="1362455">
                <a:moveTo>
                  <a:pt x="0" y="1362455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9107" y="4464558"/>
            <a:ext cx="1014984" cy="0"/>
          </a:xfrm>
          <a:custGeom>
            <a:avLst/>
            <a:gdLst/>
            <a:ahLst/>
            <a:cxnLst/>
            <a:rect l="l" t="t" r="r" b="b"/>
            <a:pathLst>
              <a:path w="1014984">
                <a:moveTo>
                  <a:pt x="0" y="0"/>
                </a:moveTo>
                <a:lnTo>
                  <a:pt x="1014984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17903" y="4583429"/>
            <a:ext cx="1403604" cy="0"/>
          </a:xfrm>
          <a:custGeom>
            <a:avLst/>
            <a:gdLst/>
            <a:ahLst/>
            <a:cxnLst/>
            <a:rect l="l" t="t" r="r" b="b"/>
            <a:pathLst>
              <a:path w="1403603">
                <a:moveTo>
                  <a:pt x="0" y="0"/>
                </a:moveTo>
                <a:lnTo>
                  <a:pt x="1403604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55364" y="4457700"/>
            <a:ext cx="0" cy="1019555"/>
          </a:xfrm>
          <a:custGeom>
            <a:avLst/>
            <a:gdLst/>
            <a:ahLst/>
            <a:cxnLst/>
            <a:rect l="l" t="t" r="r" b="b"/>
            <a:pathLst>
              <a:path h="1019555">
                <a:moveTo>
                  <a:pt x="0" y="1019555"/>
                </a:moveTo>
                <a:lnTo>
                  <a:pt x="0" y="0"/>
                </a:lnTo>
              </a:path>
            </a:pathLst>
          </a:custGeom>
          <a:ln w="914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74535" y="4583429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9964" y="4777740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08760" y="483489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>
                <a:moveTo>
                  <a:pt x="0" y="0"/>
                </a:moveTo>
                <a:lnTo>
                  <a:pt x="141732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79107" y="4834890"/>
            <a:ext cx="1014984" cy="0"/>
          </a:xfrm>
          <a:custGeom>
            <a:avLst/>
            <a:gdLst/>
            <a:ahLst/>
            <a:cxnLst/>
            <a:rect l="l" t="t" r="r" b="b"/>
            <a:pathLst>
              <a:path w="1014984">
                <a:moveTo>
                  <a:pt x="0" y="0"/>
                </a:moveTo>
                <a:lnTo>
                  <a:pt x="1014984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69964" y="4905755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14950" y="4882896"/>
            <a:ext cx="0" cy="86867"/>
          </a:xfrm>
          <a:custGeom>
            <a:avLst/>
            <a:gdLst/>
            <a:ahLst/>
            <a:cxnLst/>
            <a:rect l="l" t="t" r="r" b="b"/>
            <a:pathLst>
              <a:path h="86867">
                <a:moveTo>
                  <a:pt x="0" y="86867"/>
                </a:moveTo>
                <a:lnTo>
                  <a:pt x="0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79107" y="5081778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6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07792" y="5202935"/>
            <a:ext cx="777240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81728" y="5328665"/>
            <a:ext cx="1152144" cy="0"/>
          </a:xfrm>
          <a:custGeom>
            <a:avLst/>
            <a:gdLst/>
            <a:ahLst/>
            <a:cxnLst/>
            <a:rect l="l" t="t" r="r" b="b"/>
            <a:pathLst>
              <a:path w="1152144">
                <a:moveTo>
                  <a:pt x="0" y="0"/>
                </a:moveTo>
                <a:lnTo>
                  <a:pt x="1152144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73935" y="5575553"/>
            <a:ext cx="2290572" cy="0"/>
          </a:xfrm>
          <a:custGeom>
            <a:avLst/>
            <a:gdLst/>
            <a:ahLst/>
            <a:cxnLst/>
            <a:rect l="l" t="t" r="r" b="b"/>
            <a:pathLst>
              <a:path w="2290572">
                <a:moveTo>
                  <a:pt x="0" y="0"/>
                </a:moveTo>
                <a:lnTo>
                  <a:pt x="2290572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53078" y="5436108"/>
            <a:ext cx="0" cy="150875"/>
          </a:xfrm>
          <a:custGeom>
            <a:avLst/>
            <a:gdLst/>
            <a:ahLst/>
            <a:cxnLst/>
            <a:rect l="l" t="t" r="r" b="b"/>
            <a:pathLst>
              <a:path h="150875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40679" y="5575553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15584" y="5701284"/>
            <a:ext cx="777239" cy="0"/>
          </a:xfrm>
          <a:custGeom>
            <a:avLst/>
            <a:gdLst/>
            <a:ahLst/>
            <a:cxnLst/>
            <a:rect l="l" t="t" r="r" b="b"/>
            <a:pathLst>
              <a:path w="777240">
                <a:moveTo>
                  <a:pt x="0" y="0"/>
                </a:moveTo>
                <a:lnTo>
                  <a:pt x="777239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13332" y="5701284"/>
            <a:ext cx="2679192" cy="0"/>
          </a:xfrm>
          <a:custGeom>
            <a:avLst/>
            <a:gdLst/>
            <a:ahLst/>
            <a:cxnLst/>
            <a:rect l="l" t="t" r="r" b="b"/>
            <a:pathLst>
              <a:path w="2679192">
                <a:moveTo>
                  <a:pt x="0" y="0"/>
                </a:moveTo>
                <a:lnTo>
                  <a:pt x="2679192" y="0"/>
                </a:lnTo>
              </a:path>
            </a:pathLst>
          </a:custGeom>
          <a:ln w="2743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08760" y="5822441"/>
            <a:ext cx="2811779" cy="0"/>
          </a:xfrm>
          <a:custGeom>
            <a:avLst/>
            <a:gdLst/>
            <a:ahLst/>
            <a:cxnLst/>
            <a:rect l="l" t="t" r="r" b="b"/>
            <a:pathLst>
              <a:path w="2811779">
                <a:moveTo>
                  <a:pt x="0" y="0"/>
                </a:moveTo>
                <a:lnTo>
                  <a:pt x="2811779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61620" y="120497"/>
            <a:ext cx="8083550" cy="56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5200"/>
              </a:lnSpc>
            </a:pPr>
            <a:r>
              <a:rPr sz="1750" spc="70" dirty="0" smtClean="0">
                <a:latin typeface="Arial"/>
                <a:cs typeface="Arial"/>
              </a:rPr>
              <a:t>Figure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85" dirty="0" smtClean="0">
                <a:latin typeface="Arial"/>
                <a:cs typeface="Arial"/>
              </a:rPr>
              <a:t>11-17 </a:t>
            </a:r>
            <a:r>
              <a:rPr sz="1750" spc="-210" dirty="0" smtClean="0">
                <a:latin typeface="Arial"/>
                <a:cs typeface="Arial"/>
              </a:rPr>
              <a:t> </a:t>
            </a:r>
            <a:r>
              <a:rPr sz="1750" spc="-25" dirty="0" smtClean="0">
                <a:latin typeface="Arial"/>
                <a:cs typeface="Arial"/>
              </a:rPr>
              <a:t>A</a:t>
            </a:r>
            <a:r>
              <a:rPr sz="1750" spc="85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Pentium</a:t>
            </a:r>
            <a:r>
              <a:rPr sz="1700" spc="90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4</a:t>
            </a:r>
            <a:r>
              <a:rPr sz="1750" spc="105" dirty="0" smtClean="0">
                <a:latin typeface="Arial"/>
                <a:cs typeface="Arial"/>
              </a:rPr>
              <a:t> </a:t>
            </a:r>
            <a:r>
              <a:rPr sz="1700" spc="20" dirty="0" smtClean="0">
                <a:latin typeface="Arial"/>
                <a:cs typeface="Arial"/>
              </a:rPr>
              <a:t>interfaced</a:t>
            </a:r>
            <a:r>
              <a:rPr sz="1700" spc="45" dirty="0" smtClean="0">
                <a:latin typeface="Arial"/>
                <a:cs typeface="Arial"/>
              </a:rPr>
              <a:t> </a:t>
            </a:r>
            <a:r>
              <a:rPr sz="1700" spc="40" dirty="0" smtClean="0">
                <a:latin typeface="Arial"/>
                <a:cs typeface="Arial"/>
              </a:rPr>
              <a:t>to</a:t>
            </a:r>
            <a:r>
              <a:rPr sz="1700" spc="100" dirty="0" smtClean="0">
                <a:latin typeface="Arial"/>
                <a:cs typeface="Arial"/>
              </a:rPr>
              <a:t> </a:t>
            </a:r>
            <a:r>
              <a:rPr sz="1700" spc="35" dirty="0" smtClean="0">
                <a:latin typeface="Arial"/>
                <a:cs typeface="Arial"/>
              </a:rPr>
              <a:t>a</a:t>
            </a:r>
            <a:r>
              <a:rPr sz="1700" spc="125" dirty="0" smtClean="0">
                <a:latin typeface="Arial"/>
                <a:cs typeface="Arial"/>
              </a:rPr>
              <a:t> </a:t>
            </a:r>
            <a:r>
              <a:rPr sz="1700" spc="20" dirty="0" smtClean="0">
                <a:latin typeface="Arial"/>
                <a:cs typeface="Arial"/>
              </a:rPr>
              <a:t>16-bit-wide</a:t>
            </a:r>
            <a:r>
              <a:rPr sz="1700" spc="17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1/0</a:t>
            </a:r>
            <a:r>
              <a:rPr sz="1700" spc="20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port</a:t>
            </a:r>
            <a:r>
              <a:rPr sz="1700" spc="40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at</a:t>
            </a:r>
            <a:r>
              <a:rPr sz="1700" spc="8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port</a:t>
            </a:r>
            <a:r>
              <a:rPr sz="1700" spc="5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addresses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50" dirty="0" smtClean="0">
                <a:latin typeface="Arial"/>
                <a:cs typeface="Arial"/>
              </a:rPr>
              <a:t>2000H</a:t>
            </a:r>
            <a:r>
              <a:rPr sz="1700" spc="100" dirty="0" smtClean="0">
                <a:latin typeface="Arial"/>
                <a:cs typeface="Arial"/>
              </a:rPr>
              <a:t> </a:t>
            </a:r>
            <a:r>
              <a:rPr sz="1700" spc="45" dirty="0" smtClean="0">
                <a:latin typeface="Arial"/>
                <a:cs typeface="Arial"/>
              </a:rPr>
              <a:t>and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35" dirty="0" smtClean="0">
                <a:latin typeface="Arial"/>
                <a:cs typeface="Arial"/>
              </a:rPr>
              <a:t>2001</a:t>
            </a:r>
            <a:r>
              <a:rPr sz="1700" spc="-305" dirty="0" smtClean="0">
                <a:latin typeface="Arial"/>
                <a:cs typeface="Arial"/>
              </a:rPr>
              <a:t> </a:t>
            </a:r>
            <a:r>
              <a:rPr sz="1700" spc="5" dirty="0" smtClean="0">
                <a:latin typeface="Arial"/>
                <a:cs typeface="Arial"/>
              </a:rPr>
              <a:t>H.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55395" y="869696"/>
            <a:ext cx="631825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5890">
              <a:lnSpc>
                <a:spcPct val="100000"/>
              </a:lnSpc>
            </a:pPr>
            <a:r>
              <a:rPr sz="1000" spc="290" dirty="0" smtClean="0">
                <a:solidFill>
                  <a:srgbClr val="666666"/>
                </a:solidFill>
                <a:latin typeface="Times New Roman"/>
                <a:cs typeface="Times New Roman"/>
              </a:rPr>
              <a:t>00-07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spc="125" dirty="0" smtClean="0">
                <a:solidFill>
                  <a:srgbClr val="4F4F4F"/>
                </a:solidFill>
                <a:latin typeface="Times New Roman"/>
                <a:cs typeface="Times New Roman"/>
              </a:rPr>
              <a:t>08</a:t>
            </a:r>
            <a:r>
              <a:rPr sz="1000" spc="1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00" spc="20" dirty="0" smtClean="0">
                <a:solidFill>
                  <a:srgbClr val="858585"/>
                </a:solidFill>
                <a:latin typeface="Times New Roman"/>
                <a:cs typeface="Times New Roman"/>
              </a:rPr>
              <a:t>••</a:t>
            </a:r>
            <a:r>
              <a:rPr sz="1000" spc="5" dirty="0" smtClean="0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sz="1000" spc="65" dirty="0" smtClean="0">
                <a:solidFill>
                  <a:srgbClr val="666666"/>
                </a:solidFill>
                <a:latin typeface="Times New Roman"/>
                <a:cs typeface="Times New Roman"/>
              </a:rPr>
              <a:t>01</a:t>
            </a:r>
            <a:r>
              <a:rPr sz="1000" spc="-160" dirty="0" smtClean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450" spc="65" dirty="0" smtClean="0">
                <a:solidFill>
                  <a:srgbClr val="666666"/>
                </a:solidFill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49172" y="3005581"/>
            <a:ext cx="265430" cy="1119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8740" algn="just">
              <a:lnSpc>
                <a:spcPct val="84500"/>
              </a:lnSpc>
            </a:pPr>
            <a:r>
              <a:rPr sz="1000" spc="20" dirty="0" smtClean="0">
                <a:solidFill>
                  <a:srgbClr val="666666"/>
                </a:solidFill>
                <a:latin typeface="Arial"/>
                <a:cs typeface="Arial"/>
              </a:rPr>
              <a:t>A3</a:t>
            </a:r>
            <a:r>
              <a:rPr sz="1000" spc="1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50" spc="55" dirty="0" smtClean="0">
                <a:solidFill>
                  <a:srgbClr val="4F4F4F"/>
                </a:solidFill>
                <a:latin typeface="Arial"/>
                <a:cs typeface="Arial"/>
              </a:rPr>
              <a:t>A4</a:t>
            </a:r>
            <a:r>
              <a:rPr sz="950" spc="2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50" spc="-45" dirty="0" smtClean="0">
                <a:solidFill>
                  <a:srgbClr val="4F4F4F"/>
                </a:solidFill>
                <a:latin typeface="Arial"/>
                <a:cs typeface="Arial"/>
              </a:rPr>
              <a:t>A</a:t>
            </a:r>
            <a:r>
              <a:rPr sz="950" spc="-17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50" spc="-65" dirty="0" smtClean="0">
                <a:solidFill>
                  <a:srgbClr val="757575"/>
                </a:solidFill>
                <a:latin typeface="Arial"/>
                <a:cs typeface="Arial"/>
              </a:rPr>
              <a:t>S</a:t>
            </a:r>
            <a:r>
              <a:rPr sz="950" spc="-30" dirty="0" smtClean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950" spc="75" dirty="0" smtClean="0">
                <a:solidFill>
                  <a:srgbClr val="4F4F4F"/>
                </a:solidFill>
                <a:latin typeface="Arial"/>
                <a:cs typeface="Arial"/>
              </a:rPr>
              <a:t>A6</a:t>
            </a:r>
            <a:r>
              <a:rPr sz="950" spc="3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50" spc="40" dirty="0" smtClean="0">
                <a:solidFill>
                  <a:srgbClr val="4F4F4F"/>
                </a:solidFill>
                <a:latin typeface="Arial"/>
                <a:cs typeface="Arial"/>
              </a:rPr>
              <a:t>A</a:t>
            </a:r>
            <a:r>
              <a:rPr sz="950" spc="110" dirty="0" smtClean="0">
                <a:solidFill>
                  <a:srgbClr val="757575"/>
                </a:solidFill>
                <a:latin typeface="Arial"/>
                <a:cs typeface="Arial"/>
              </a:rPr>
              <a:t>7</a:t>
            </a:r>
            <a:r>
              <a:rPr sz="950" spc="55" dirty="0" smtClean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950" spc="50" dirty="0" smtClean="0">
                <a:solidFill>
                  <a:srgbClr val="4F4F4F"/>
                </a:solidFill>
                <a:latin typeface="Arial"/>
                <a:cs typeface="Arial"/>
              </a:rPr>
              <a:t>A8</a:t>
            </a:r>
            <a:r>
              <a:rPr sz="950" spc="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00" spc="5" dirty="0" smtClean="0">
                <a:solidFill>
                  <a:srgbClr val="666666"/>
                </a:solidFill>
                <a:latin typeface="Arial"/>
                <a:cs typeface="Arial"/>
              </a:rPr>
              <a:t>A9</a:t>
            </a:r>
            <a:endParaRPr sz="1000">
              <a:latin typeface="Arial"/>
              <a:cs typeface="Arial"/>
            </a:endParaRPr>
          </a:p>
          <a:p>
            <a:pPr marL="12700" marR="12700" algn="just">
              <a:lnSpc>
                <a:spcPts val="890"/>
              </a:lnSpc>
            </a:pPr>
            <a:r>
              <a:rPr sz="900" spc="105" dirty="0" smtClean="0">
                <a:solidFill>
                  <a:srgbClr val="4F4F4F"/>
                </a:solidFill>
                <a:latin typeface="Times New Roman"/>
                <a:cs typeface="Times New Roman"/>
              </a:rPr>
              <a:t>AlO</a:t>
            </a:r>
            <a:endParaRPr sz="900">
              <a:latin typeface="Times New Roman"/>
              <a:cs typeface="Times New Roman"/>
            </a:endParaRPr>
          </a:p>
          <a:p>
            <a:pPr marL="17145" marR="40640" algn="just">
              <a:lnSpc>
                <a:spcPts val="980"/>
              </a:lnSpc>
            </a:pPr>
            <a:r>
              <a:rPr sz="1000" spc="114" dirty="0" smtClean="0">
                <a:solidFill>
                  <a:srgbClr val="4F4F4F"/>
                </a:solidFill>
                <a:latin typeface="Times New Roman"/>
                <a:cs typeface="Times New Roman"/>
              </a:rPr>
              <a:t>All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61235" y="3464559"/>
            <a:ext cx="1085850" cy="2400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  <a:tabLst>
                <a:tab pos="946150" algn="l"/>
              </a:tabLst>
            </a:pPr>
            <a:r>
              <a:rPr sz="1425" u="sng" spc="-7" baseline="-11695" dirty="0" smtClean="0">
                <a:solidFill>
                  <a:srgbClr val="757575"/>
                </a:solidFill>
                <a:latin typeface="Arial"/>
                <a:cs typeface="Arial"/>
              </a:rPr>
              <a:t> 	</a:t>
            </a:r>
            <a:r>
              <a:rPr sz="800" spc="120" dirty="0" smtClean="0">
                <a:solidFill>
                  <a:srgbClr val="858585"/>
                </a:solidFill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  <a:p>
            <a:pPr marR="13970" algn="r">
              <a:lnSpc>
                <a:spcPct val="100000"/>
              </a:lnSpc>
              <a:spcBef>
                <a:spcPts val="55"/>
              </a:spcBef>
            </a:pPr>
            <a:r>
              <a:rPr sz="650" spc="114" dirty="0" smtClean="0">
                <a:solidFill>
                  <a:srgbClr val="858585"/>
                </a:solidFill>
                <a:latin typeface="Arial"/>
                <a:cs typeface="Arial"/>
              </a:rPr>
              <a:t>tj</a:t>
            </a:r>
            <a:endParaRPr sz="6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49172" y="4094733"/>
            <a:ext cx="25717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5" dirty="0" smtClean="0">
                <a:solidFill>
                  <a:srgbClr val="4F4F4F"/>
                </a:solidFill>
                <a:latin typeface="Arial"/>
                <a:cs typeface="Arial"/>
              </a:rPr>
              <a:t>A12</a:t>
            </a:r>
            <a:endParaRPr sz="9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53744" y="4219955"/>
            <a:ext cx="27114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70" dirty="0" smtClean="0">
                <a:solidFill>
                  <a:srgbClr val="4F4F4F"/>
                </a:solidFill>
                <a:latin typeface="Arial"/>
                <a:cs typeface="Arial"/>
              </a:rPr>
              <a:t>A</a:t>
            </a:r>
            <a:r>
              <a:rPr sz="900" spc="75" dirty="0" smtClean="0">
                <a:solidFill>
                  <a:srgbClr val="4F4F4F"/>
                </a:solidFill>
                <a:latin typeface="Arial"/>
                <a:cs typeface="Arial"/>
              </a:rPr>
              <a:t>1</a:t>
            </a:r>
            <a:r>
              <a:rPr sz="900" spc="170" dirty="0" smtClean="0">
                <a:solidFill>
                  <a:srgbClr val="757575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49172" y="4343400"/>
            <a:ext cx="263525" cy="278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>
              <a:lnSpc>
                <a:spcPct val="100000"/>
              </a:lnSpc>
            </a:pPr>
            <a:r>
              <a:rPr sz="900" spc="50" dirty="0" smtClean="0">
                <a:solidFill>
                  <a:srgbClr val="4F4F4F"/>
                </a:solidFill>
                <a:latin typeface="Arial"/>
                <a:cs typeface="Arial"/>
              </a:rPr>
              <a:t>A14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9"/>
              </a:lnSpc>
            </a:pPr>
            <a:r>
              <a:rPr sz="950" spc="55" dirty="0" smtClean="0">
                <a:solidFill>
                  <a:srgbClr val="4F4F4F"/>
                </a:solidFill>
                <a:latin typeface="Arial"/>
                <a:cs typeface="Arial"/>
              </a:rPr>
              <a:t>A15</a:t>
            </a:r>
            <a:endParaRPr sz="9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30300" y="4711954"/>
            <a:ext cx="3740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i="1" spc="-40" dirty="0" smtClean="0">
                <a:solidFill>
                  <a:srgbClr val="4F4F4F"/>
                </a:solidFill>
                <a:latin typeface="Arial"/>
                <a:cs typeface="Arial"/>
              </a:rPr>
              <a:t>M</a:t>
            </a:r>
            <a:r>
              <a:rPr sz="950" i="1" spc="155" dirty="0" smtClean="0">
                <a:solidFill>
                  <a:srgbClr val="858585"/>
                </a:solidFill>
                <a:latin typeface="Arial"/>
                <a:cs typeface="Arial"/>
              </a:rPr>
              <a:t>l</a:t>
            </a:r>
            <a:r>
              <a:rPr sz="950" i="1" spc="-165" dirty="0" smtClean="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sz="950" i="1" spc="-90" dirty="0" smtClean="0">
                <a:solidFill>
                  <a:srgbClr val="4F4F4F"/>
                </a:solidFill>
                <a:latin typeface="Arial"/>
                <a:cs typeface="Arial"/>
              </a:rPr>
              <a:t>tJ</a:t>
            </a:r>
            <a:r>
              <a:rPr sz="950" i="1" spc="-35" dirty="0" smtClean="0">
                <a:solidFill>
                  <a:srgbClr val="757575"/>
                </a:solidFill>
                <a:latin typeface="Arial"/>
                <a:cs typeface="Arial"/>
              </a:rPr>
              <a:t>IO</a:t>
            </a:r>
            <a:endParaRPr sz="9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30300" y="5452617"/>
            <a:ext cx="346075" cy="441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</a:pPr>
            <a:r>
              <a:rPr sz="950" spc="-45" dirty="0" smtClean="0">
                <a:solidFill>
                  <a:srgbClr val="666666"/>
                </a:solidFill>
                <a:latin typeface="Arial"/>
                <a:cs typeface="Arial"/>
              </a:rPr>
              <a:t>W</a:t>
            </a:r>
            <a:r>
              <a:rPr sz="950" spc="235" dirty="0" smtClean="0">
                <a:solidFill>
                  <a:srgbClr val="858585"/>
                </a:solidFill>
                <a:latin typeface="Arial"/>
                <a:cs typeface="Arial"/>
              </a:rPr>
              <a:t>/</a:t>
            </a:r>
            <a:r>
              <a:rPr sz="950" spc="-35" dirty="0" smtClean="0">
                <a:solidFill>
                  <a:srgbClr val="666666"/>
                </a:solidFill>
                <a:latin typeface="Arial"/>
                <a:cs typeface="Arial"/>
              </a:rPr>
              <a:t>#R</a:t>
            </a:r>
            <a:endParaRPr sz="950">
              <a:latin typeface="Arial"/>
              <a:cs typeface="Arial"/>
            </a:endParaRPr>
          </a:p>
          <a:p>
            <a:pPr marL="21590">
              <a:lnSpc>
                <a:spcPts val="944"/>
              </a:lnSpc>
            </a:pPr>
            <a:r>
              <a:rPr sz="1050" i="1" spc="-40" dirty="0" smtClean="0">
                <a:solidFill>
                  <a:srgbClr val="666666"/>
                </a:solidFill>
                <a:latin typeface="Times New Roman"/>
                <a:cs typeface="Times New Roman"/>
              </a:rPr>
              <a:t>trB£0</a:t>
            </a:r>
            <a:endParaRPr sz="1050">
              <a:latin typeface="Times New Roman"/>
              <a:cs typeface="Times New Roman"/>
            </a:endParaRPr>
          </a:p>
          <a:p>
            <a:pPr marL="21590">
              <a:lnSpc>
                <a:spcPts val="1210"/>
              </a:lnSpc>
            </a:pPr>
            <a:r>
              <a:rPr sz="1400" spc="-280" dirty="0" smtClean="0">
                <a:solidFill>
                  <a:srgbClr val="666666"/>
                </a:solidFill>
                <a:latin typeface="Courier New"/>
                <a:cs typeface="Courier New"/>
              </a:rPr>
              <a:t>•BEl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812028" y="1217167"/>
            <a:ext cx="16510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65" dirty="0" smtClean="0">
                <a:solidFill>
                  <a:srgbClr val="858585"/>
                </a:solidFill>
                <a:latin typeface="Times New Roman"/>
                <a:cs typeface="Times New Roman"/>
              </a:rPr>
              <a:t>U2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313679" y="1569211"/>
            <a:ext cx="45085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1000" spc="580" dirty="0" smtClean="0">
                <a:solidFill>
                  <a:srgbClr val="3B3B3B"/>
                </a:solidFill>
                <a:latin typeface="Times New Roman"/>
                <a:cs typeface="Times New Roman"/>
              </a:rPr>
              <a:t>"	</a:t>
            </a:r>
            <a:r>
              <a:rPr sz="1000" spc="110" dirty="0" smtClean="0">
                <a:solidFill>
                  <a:srgbClr val="858585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76035" y="1541779"/>
            <a:ext cx="182245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85"/>
              </a:lnSpc>
            </a:pPr>
            <a:r>
              <a:rPr sz="1000" spc="60" dirty="0" smtClean="0">
                <a:solidFill>
                  <a:srgbClr val="858585"/>
                </a:solidFill>
                <a:latin typeface="Arial"/>
                <a:cs typeface="Arial"/>
              </a:rPr>
              <a:t>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90"/>
              </a:lnSpc>
            </a:pPr>
            <a:r>
              <a:rPr sz="1000" spc="245" dirty="0" smtClean="0">
                <a:solidFill>
                  <a:srgbClr val="858585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51523" y="1537208"/>
            <a:ext cx="199390" cy="784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0" dirty="0" smtClean="0">
                <a:solidFill>
                  <a:srgbClr val="757575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  <a:p>
            <a:pPr marL="17145">
              <a:lnSpc>
                <a:spcPts val="990"/>
              </a:lnSpc>
            </a:pPr>
            <a:r>
              <a:rPr sz="1000" spc="110" dirty="0" smtClean="0">
                <a:solidFill>
                  <a:srgbClr val="757575"/>
                </a:solidFill>
                <a:latin typeface="Times New Roman"/>
                <a:cs typeface="Times New Roman"/>
              </a:rPr>
              <a:t>01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969"/>
              </a:lnSpc>
            </a:pPr>
            <a:r>
              <a:rPr sz="1000" i="1" spc="145" dirty="0" smtClean="0">
                <a:solidFill>
                  <a:srgbClr val="757575"/>
                </a:solidFill>
                <a:latin typeface="Times New Roman"/>
                <a:cs typeface="Times New Roman"/>
              </a:rPr>
              <a:t>02</a:t>
            </a:r>
            <a:endParaRPr sz="1000">
              <a:latin typeface="Times New Roman"/>
              <a:cs typeface="Times New Roman"/>
            </a:endParaRPr>
          </a:p>
          <a:p>
            <a:pPr marL="17145">
              <a:lnSpc>
                <a:spcPts val="990"/>
              </a:lnSpc>
            </a:pPr>
            <a:r>
              <a:rPr sz="1000" spc="165" dirty="0" smtClean="0">
                <a:solidFill>
                  <a:srgbClr val="757575"/>
                </a:solidFill>
                <a:latin typeface="Times New Roman"/>
                <a:cs typeface="Times New Roman"/>
              </a:rPr>
              <a:t>03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4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950" spc="120" dirty="0" smtClean="0">
                <a:solidFill>
                  <a:srgbClr val="858585"/>
                </a:solidFill>
                <a:latin typeface="Arial"/>
                <a:cs typeface="Arial"/>
              </a:rPr>
              <a:t>05</a:t>
            </a:r>
            <a:endParaRPr sz="9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57847" y="1474978"/>
            <a:ext cx="9017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i="1" spc="30" dirty="0" smtClean="0">
                <a:solidFill>
                  <a:srgbClr val="858585"/>
                </a:solidFill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62419" y="1624584"/>
            <a:ext cx="9906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95" dirty="0" smtClean="0">
                <a:solidFill>
                  <a:srgbClr val="757575"/>
                </a:solidFill>
                <a:latin typeface="Arial"/>
                <a:cs typeface="Arial"/>
              </a:rPr>
              <a:t>!</a:t>
            </a:r>
            <a:r>
              <a:rPr sz="600" spc="114" dirty="0" smtClean="0">
                <a:solidFill>
                  <a:srgbClr val="757575"/>
                </a:solidFill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644131" y="1736344"/>
            <a:ext cx="10922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30" dirty="0" smtClean="0">
                <a:solidFill>
                  <a:srgbClr val="858585"/>
                </a:solidFill>
                <a:latin typeface="Times New Roman"/>
                <a:cs typeface="Times New Roman"/>
              </a:rPr>
              <a:t>&amp;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76035" y="1788667"/>
            <a:ext cx="17653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95" dirty="0" smtClean="0">
                <a:solidFill>
                  <a:srgbClr val="858585"/>
                </a:solidFill>
                <a:latin typeface="Times New Roman"/>
                <a:cs typeface="Times New Roman"/>
              </a:rPr>
              <a:t>02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653276" y="1847088"/>
            <a:ext cx="178435" cy="275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75"/>
              </a:lnSpc>
            </a:pPr>
            <a:r>
              <a:rPr sz="900" spc="185" dirty="0" smtClean="0">
                <a:solidFill>
                  <a:srgbClr val="757575"/>
                </a:solidFill>
                <a:latin typeface="Times New Roman"/>
                <a:cs typeface="Times New Roman"/>
              </a:rPr>
              <a:t>9</a:t>
            </a:r>
            <a:endParaRPr sz="900">
              <a:latin typeface="Times New Roman"/>
              <a:cs typeface="Times New Roman"/>
            </a:endParaRPr>
          </a:p>
          <a:p>
            <a:pPr marL="21590">
              <a:lnSpc>
                <a:spcPts val="1000"/>
              </a:lnSpc>
            </a:pPr>
            <a:r>
              <a:rPr sz="1000" spc="65" dirty="0" smtClean="0">
                <a:solidFill>
                  <a:srgbClr val="757575"/>
                </a:solidFill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313679" y="1956308"/>
            <a:ext cx="75184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425" dirty="0" smtClean="0">
                <a:solidFill>
                  <a:srgbClr val="3B3B3B"/>
                </a:solidFill>
                <a:latin typeface="Times New Roman"/>
                <a:cs typeface="Times New Roman"/>
              </a:rPr>
              <a:t>""13</a:t>
            </a:r>
            <a:r>
              <a:rPr sz="1300" spc="40" dirty="0" smtClean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500" spc="217" baseline="33333" dirty="0" smtClean="0">
                <a:solidFill>
                  <a:srgbClr val="858585"/>
                </a:solidFill>
                <a:latin typeface="Times New Roman"/>
                <a:cs typeface="Times New Roman"/>
              </a:rPr>
              <a:t>03</a:t>
            </a:r>
            <a:endParaRPr sz="1500" baseline="33333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313679" y="2069591"/>
            <a:ext cx="7429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 smtClean="0">
                <a:solidFill>
                  <a:srgbClr val="3B3B3B"/>
                </a:solidFill>
                <a:latin typeface="Times New Roman"/>
                <a:cs typeface="Times New Roman"/>
              </a:rPr>
              <a:t>f'\</a:t>
            </a:r>
            <a:r>
              <a:rPr sz="1100" spc="-165" dirty="0" smtClean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200" spc="875" dirty="0" smtClean="0">
                <a:solidFill>
                  <a:srgbClr val="4F4F4F"/>
                </a:solidFill>
                <a:latin typeface="Times New Roman"/>
                <a:cs typeface="Times New Roman"/>
              </a:rPr>
              <a:t>1T</a:t>
            </a:r>
            <a:r>
              <a:rPr sz="1200" spc="-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575" spc="120" baseline="26455" dirty="0" smtClean="0">
                <a:solidFill>
                  <a:srgbClr val="858585"/>
                </a:solidFill>
                <a:latin typeface="Times New Roman"/>
                <a:cs typeface="Times New Roman"/>
              </a:rPr>
              <a:t>04</a:t>
            </a:r>
            <a:endParaRPr sz="1575" baseline="26455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662419" y="2087626"/>
            <a:ext cx="169545" cy="276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60" dirty="0" smtClean="0">
                <a:solidFill>
                  <a:srgbClr val="757575"/>
                </a:solidFill>
                <a:latin typeface="Courier New"/>
                <a:cs typeface="Courier New"/>
              </a:rPr>
              <a:t>1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ts val="940"/>
              </a:lnSpc>
            </a:pPr>
            <a:r>
              <a:rPr sz="800" spc="35" dirty="0" smtClean="0">
                <a:solidFill>
                  <a:srgbClr val="757575"/>
                </a:solidFill>
                <a:latin typeface="Arial"/>
                <a:cs typeface="Arial"/>
              </a:rPr>
              <a:t>1&amp;</a:t>
            </a:r>
            <a:endParaRPr sz="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13679" y="2169159"/>
            <a:ext cx="73723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90" dirty="0" smtClean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sz="2000" spc="-140" dirty="0" smtClean="0">
                <a:solidFill>
                  <a:srgbClr val="4F4F4F"/>
                </a:solidFill>
                <a:latin typeface="Arial"/>
                <a:cs typeface="Arial"/>
              </a:rPr>
              <a:t>'</a:t>
            </a:r>
            <a:r>
              <a:rPr sz="2000" spc="-260" dirty="0" smtClean="0">
                <a:solidFill>
                  <a:srgbClr val="757575"/>
                </a:solidFill>
                <a:latin typeface="Arial"/>
                <a:cs typeface="Arial"/>
              </a:rPr>
              <a:t>-Te-</a:t>
            </a:r>
            <a:r>
              <a:rPr sz="2000" spc="114" dirty="0" smtClean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1500" spc="-37" baseline="61111" dirty="0" smtClean="0">
                <a:solidFill>
                  <a:srgbClr val="858585"/>
                </a:solidFill>
                <a:latin typeface="Times New Roman"/>
                <a:cs typeface="Times New Roman"/>
              </a:rPr>
              <a:t>D5</a:t>
            </a:r>
            <a:endParaRPr sz="1500" baseline="61111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662419" y="2347214"/>
            <a:ext cx="14859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90" dirty="0" smtClean="0">
                <a:solidFill>
                  <a:srgbClr val="757575"/>
                </a:solidFill>
                <a:latin typeface="Arial"/>
                <a:cs typeface="Arial"/>
              </a:rPr>
              <a:t>"1</a:t>
            </a:r>
            <a:endParaRPr sz="8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09691" y="2371852"/>
            <a:ext cx="416559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85" dirty="0" smtClean="0">
                <a:solidFill>
                  <a:srgbClr val="4F4F4F"/>
                </a:solidFill>
                <a:latin typeface="Times New Roman"/>
                <a:cs typeface="Times New Roman"/>
              </a:rPr>
              <a:t>,,---.....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597144" y="2581402"/>
            <a:ext cx="151765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240" dirty="0" smtClean="0">
                <a:solidFill>
                  <a:srgbClr val="757575"/>
                </a:solidFill>
                <a:latin typeface="Courier New"/>
                <a:cs typeface="Courier New"/>
              </a:rPr>
              <a:t>'11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04235" y="2704846"/>
            <a:ext cx="1835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5" dirty="0" smtClean="0">
                <a:solidFill>
                  <a:srgbClr val="979797"/>
                </a:solidFill>
                <a:latin typeface="Arial"/>
                <a:cs typeface="Arial"/>
              </a:rPr>
              <a:t>IJ1</a:t>
            </a:r>
            <a:endParaRPr sz="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61152" y="2628391"/>
            <a:ext cx="131445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220" dirty="0" smtClean="0">
                <a:solidFill>
                  <a:srgbClr val="666666"/>
                </a:solidFill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748788" y="2956305"/>
            <a:ext cx="10033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i="1" spc="-50" dirty="0" smtClean="0">
                <a:solidFill>
                  <a:srgbClr val="858585"/>
                </a:solidFill>
                <a:latin typeface="Times New Roman"/>
                <a:cs typeface="Times New Roman"/>
              </a:rPr>
              <a:t>'2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750055" y="2958084"/>
            <a:ext cx="15875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 smtClean="0">
                <a:solidFill>
                  <a:srgbClr val="858585"/>
                </a:solidFill>
                <a:latin typeface="Times New Roman"/>
                <a:cs typeface="Times New Roman"/>
              </a:rPr>
              <a:t>':S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175252" y="2986278"/>
            <a:ext cx="189230" cy="266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">
              <a:lnSpc>
                <a:spcPts val="844"/>
              </a:lnSpc>
            </a:pPr>
            <a:r>
              <a:rPr sz="750" spc="-40" dirty="0" smtClean="0">
                <a:solidFill>
                  <a:srgbClr val="666666"/>
                </a:solidFill>
                <a:latin typeface="Arial"/>
                <a:cs typeface="Arial"/>
              </a:rPr>
              <a:t>Q{l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sz="1200" spc="-10" dirty="0" smtClean="0">
                <a:solidFill>
                  <a:srgbClr val="4F4F4F"/>
                </a:solidFill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95391" y="2810002"/>
            <a:ext cx="363220" cy="56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50" spc="509" dirty="0" smtClean="0">
                <a:solidFill>
                  <a:srgbClr val="666666"/>
                </a:solidFill>
                <a:latin typeface="Arial"/>
                <a:cs typeface="Arial"/>
              </a:rPr>
              <a:t>+</a:t>
            </a:r>
            <a:endParaRPr sz="36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748788" y="3079750"/>
            <a:ext cx="10350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35" dirty="0" smtClean="0">
                <a:solidFill>
                  <a:srgbClr val="858585"/>
                </a:solidFill>
                <a:latin typeface="Times New Roman"/>
                <a:cs typeface="Times New Roman"/>
              </a:rPr>
              <a:t>3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439159" y="3024885"/>
            <a:ext cx="17843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30" dirty="0" smtClean="0">
                <a:solidFill>
                  <a:srgbClr val="75757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54628" y="3068828"/>
            <a:ext cx="16129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70" dirty="0" smtClean="0">
                <a:solidFill>
                  <a:srgbClr val="858585"/>
                </a:solidFill>
                <a:latin typeface="Courier New"/>
                <a:cs typeface="Courier New"/>
              </a:rPr>
              <a:t>1b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748788" y="3198621"/>
            <a:ext cx="1193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65" dirty="0" smtClean="0">
                <a:solidFill>
                  <a:srgbClr val="666666"/>
                </a:solidFill>
                <a:latin typeface="Courier New"/>
                <a:cs typeface="Courier New"/>
              </a:rPr>
              <a:t>4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34588" y="3152902"/>
            <a:ext cx="18859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 smtClean="0">
                <a:solidFill>
                  <a:srgbClr val="85858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34588" y="3109467"/>
            <a:ext cx="607060" cy="429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20" dirty="0" smtClean="0">
                <a:solidFill>
                  <a:srgbClr val="757575"/>
                </a:solidFill>
                <a:latin typeface="Arial"/>
                <a:cs typeface="Arial"/>
              </a:rPr>
              <a:t>110 </a:t>
            </a:r>
            <a:r>
              <a:rPr sz="950" spc="35" dirty="0" smtClean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3450" spc="-487" baseline="-13285" dirty="0" smtClean="0">
                <a:solidFill>
                  <a:srgbClr val="757575"/>
                </a:solidFill>
                <a:latin typeface="Arial"/>
                <a:cs typeface="Arial"/>
              </a:rPr>
              <a:t>CiE</a:t>
            </a:r>
            <a:endParaRPr sz="3450" baseline="-13285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807455" y="3198621"/>
            <a:ext cx="57848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 smtClean="0">
                <a:solidFill>
                  <a:srgbClr val="858585"/>
                </a:solidFill>
                <a:latin typeface="Arial"/>
                <a:cs typeface="Arial"/>
              </a:rPr>
              <a:t>74HCT37.:0</a:t>
            </a:r>
            <a:endParaRPr sz="9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434588" y="3345434"/>
            <a:ext cx="59436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25" spc="-157" baseline="2923" dirty="0" smtClean="0">
                <a:solidFill>
                  <a:srgbClr val="757575"/>
                </a:solidFill>
                <a:latin typeface="Arial"/>
                <a:cs typeface="Arial"/>
              </a:rPr>
              <a:t>110 </a:t>
            </a:r>
            <a:r>
              <a:rPr sz="1425" spc="-22" baseline="2923" dirty="0" smtClean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1450" spc="140" dirty="0" smtClean="0">
                <a:solidFill>
                  <a:srgbClr val="666666"/>
                </a:solidFill>
                <a:latin typeface="Times New Roman"/>
                <a:cs typeface="Times New Roman"/>
              </a:rPr>
              <a:t>r-;g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434588" y="3509009"/>
            <a:ext cx="60515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25" spc="-157" baseline="17543" dirty="0" smtClean="0">
                <a:solidFill>
                  <a:srgbClr val="757575"/>
                </a:solidFill>
                <a:latin typeface="Arial"/>
                <a:cs typeface="Arial"/>
              </a:rPr>
              <a:t>110 </a:t>
            </a:r>
            <a:r>
              <a:rPr sz="1425" spc="-22" baseline="17543" dirty="0" smtClean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1350" spc="200" dirty="0" smtClean="0">
                <a:solidFill>
                  <a:srgbClr val="666666"/>
                </a:solidFill>
                <a:latin typeface="Arial"/>
                <a:cs typeface="Arial"/>
              </a:rPr>
              <a:t>t:jE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748788" y="3695192"/>
            <a:ext cx="9525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 smtClean="0">
                <a:solidFill>
                  <a:srgbClr val="858585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439159" y="3646678"/>
            <a:ext cx="17843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30" dirty="0" smtClean="0">
                <a:solidFill>
                  <a:srgbClr val="75757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689351" y="3824985"/>
            <a:ext cx="18351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55" dirty="0" smtClean="0">
                <a:solidFill>
                  <a:srgbClr val="757575"/>
                </a:solidFill>
                <a:latin typeface="Times New Roman"/>
                <a:cs typeface="Times New Roman"/>
              </a:rPr>
              <a:t>1Q.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34588" y="3770121"/>
            <a:ext cx="18859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 smtClean="0">
                <a:solidFill>
                  <a:srgbClr val="75757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062220" y="3568445"/>
            <a:ext cx="248285" cy="354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70" dirty="0" smtClean="0">
                <a:solidFill>
                  <a:srgbClr val="262626"/>
                </a:solidFill>
                <a:latin typeface="Times New Roman"/>
                <a:cs typeface="Times New Roman"/>
              </a:rPr>
              <a:t>......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812028" y="3823207"/>
            <a:ext cx="17526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90" dirty="0" smtClean="0">
                <a:solidFill>
                  <a:srgbClr val="858585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689351" y="3939285"/>
            <a:ext cx="14097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270" dirty="0" smtClean="0">
                <a:solidFill>
                  <a:srgbClr val="757575"/>
                </a:solidFill>
                <a:latin typeface="Courier New"/>
                <a:cs typeface="Courier New"/>
              </a:rPr>
              <a:t>1'1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434588" y="3893566"/>
            <a:ext cx="18288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20" dirty="0" smtClean="0">
                <a:solidFill>
                  <a:srgbClr val="85858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434588" y="3743959"/>
            <a:ext cx="588010" cy="534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20" dirty="0" smtClean="0">
                <a:solidFill>
                  <a:srgbClr val="757575"/>
                </a:solidFill>
                <a:latin typeface="Arial"/>
                <a:cs typeface="Arial"/>
              </a:rPr>
              <a:t>110 </a:t>
            </a:r>
            <a:r>
              <a:rPr sz="950" spc="-5" dirty="0" smtClean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4650" spc="-1117" baseline="-7168" dirty="0" smtClean="0">
                <a:solidFill>
                  <a:srgbClr val="757575"/>
                </a:solidFill>
                <a:latin typeface="Times New Roman"/>
                <a:cs typeface="Times New Roman"/>
              </a:rPr>
              <a:t>At=</a:t>
            </a:r>
            <a:endParaRPr sz="4650" baseline="-7168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689351" y="3872992"/>
            <a:ext cx="19431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680" dirty="0" smtClean="0">
                <a:solidFill>
                  <a:srgbClr val="757575"/>
                </a:solidFill>
                <a:latin typeface="Arial"/>
                <a:cs typeface="Arial"/>
              </a:rPr>
              <a:t>,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318252" y="4057395"/>
            <a:ext cx="461645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100" spc="5" dirty="0" smtClean="0">
                <a:solidFill>
                  <a:srgbClr val="3B3B3B"/>
                </a:solidFill>
                <a:latin typeface="Times New Roman"/>
                <a:cs typeface="Times New Roman"/>
              </a:rPr>
              <a:t>f'</a:t>
            </a:r>
            <a:r>
              <a:rPr sz="1100" spc="0" dirty="0" smtClean="0">
                <a:solidFill>
                  <a:srgbClr val="3B3B3B"/>
                </a:solidFill>
                <a:latin typeface="Times New Roman"/>
                <a:cs typeface="Times New Roman"/>
              </a:rPr>
              <a:t>\	</a:t>
            </a:r>
            <a:r>
              <a:rPr sz="1100" spc="70" dirty="0" smtClean="0">
                <a:solidFill>
                  <a:srgbClr val="858585"/>
                </a:solidFill>
                <a:latin typeface="Courier New"/>
                <a:cs typeface="Courier New"/>
              </a:rPr>
              <a:t>3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662419" y="4067302"/>
            <a:ext cx="889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35" dirty="0" smtClean="0">
                <a:solidFill>
                  <a:srgbClr val="858585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434588" y="4145026"/>
            <a:ext cx="188595" cy="398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05" dirty="0" smtClean="0">
                <a:solidFill>
                  <a:srgbClr val="85858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960"/>
              </a:lnSpc>
            </a:pPr>
            <a:r>
              <a:rPr sz="950" spc="-120" dirty="0" smtClean="0">
                <a:solidFill>
                  <a:srgbClr val="85858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950" spc="-105" dirty="0" smtClean="0">
                <a:solidFill>
                  <a:srgbClr val="757575"/>
                </a:solidFill>
                <a:latin typeface="Arial"/>
                <a:cs typeface="Arial"/>
              </a:rPr>
              <a:t>110</a:t>
            </a:r>
            <a:endParaRPr sz="9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736340" y="4208017"/>
            <a:ext cx="18732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65" dirty="0" smtClean="0">
                <a:solidFill>
                  <a:srgbClr val="858585"/>
                </a:solidFill>
                <a:latin typeface="Times New Roman"/>
                <a:cs typeface="Times New Roman"/>
              </a:rPr>
              <a:t>2ti</a:t>
            </a:r>
            <a:endParaRPr sz="850">
              <a:latin typeface="Times New Roman"/>
              <a:cs typeface="Times New Roman"/>
            </a:endParaRPr>
          </a:p>
          <a:p>
            <a:pPr marL="21590">
              <a:lnSpc>
                <a:spcPts val="955"/>
              </a:lnSpc>
            </a:pPr>
            <a:r>
              <a:rPr sz="950" i="1" spc="10" dirty="0" smtClean="0">
                <a:solidFill>
                  <a:srgbClr val="858585"/>
                </a:solidFill>
                <a:latin typeface="Times New Roman"/>
                <a:cs typeface="Times New Roman"/>
              </a:rPr>
              <a:t>'21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431950" y="4065016"/>
            <a:ext cx="401955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3B3B3B"/>
                </a:solidFill>
                <a:latin typeface="Arial"/>
                <a:cs typeface="Arial"/>
              </a:rPr>
              <a:t>-+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653276" y="4215129"/>
            <a:ext cx="10858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ct val="100000"/>
              </a:lnSpc>
            </a:pPr>
            <a:r>
              <a:rPr sz="650" spc="80" dirty="0" smtClean="0">
                <a:solidFill>
                  <a:srgbClr val="858585"/>
                </a:solidFill>
                <a:latin typeface="Arial"/>
                <a:cs typeface="Arial"/>
              </a:rPr>
              <a:t>!</a:t>
            </a:r>
            <a:r>
              <a:rPr sz="650" spc="95" dirty="0" smtClean="0">
                <a:solidFill>
                  <a:srgbClr val="858585"/>
                </a:solidFill>
                <a:latin typeface="Arial"/>
                <a:cs typeface="Arial"/>
              </a:rPr>
              <a:t>)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95" dirty="0" smtClean="0">
                <a:solidFill>
                  <a:srgbClr val="757575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689351" y="4309617"/>
            <a:ext cx="1701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 smtClean="0">
                <a:solidFill>
                  <a:srgbClr val="757575"/>
                </a:solidFill>
                <a:latin typeface="Courier New"/>
                <a:cs typeface="Courier New"/>
              </a:rPr>
              <a:t>14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446267" y="4014978"/>
            <a:ext cx="503555" cy="10013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150" spc="70" dirty="0" smtClean="0">
                <a:solidFill>
                  <a:srgbClr val="757575"/>
                </a:solidFill>
                <a:latin typeface="Courier New"/>
                <a:cs typeface="Courier New"/>
              </a:rPr>
              <a:t>i</a:t>
            </a:r>
            <a:endParaRPr sz="6150">
              <a:latin typeface="Courier New"/>
              <a:cs typeface="Courier New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653276" y="4443983"/>
            <a:ext cx="10668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85" dirty="0" smtClean="0">
                <a:solidFill>
                  <a:srgbClr val="858585"/>
                </a:solidFill>
                <a:latin typeface="Times New Roman"/>
                <a:cs typeface="Times New Roman"/>
              </a:rPr>
              <a:t>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318252" y="4583683"/>
            <a:ext cx="113664" cy="125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-190" dirty="0" smtClean="0">
                <a:solidFill>
                  <a:srgbClr val="4F4F4F"/>
                </a:solidFill>
                <a:latin typeface="Courier New"/>
                <a:cs typeface="Courier New"/>
              </a:rPr>
              <a:t>r'-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601715" y="4583683"/>
            <a:ext cx="132080" cy="125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415" dirty="0" smtClean="0">
                <a:solidFill>
                  <a:srgbClr val="757575"/>
                </a:solidFill>
                <a:latin typeface="Courier New"/>
                <a:cs typeface="Courier New"/>
              </a:rPr>
              <a:t>,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671564" y="4567428"/>
            <a:ext cx="15938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75" dirty="0" smtClean="0">
                <a:solidFill>
                  <a:srgbClr val="757575"/>
                </a:solidFill>
                <a:latin typeface="Times New Roman"/>
                <a:cs typeface="Times New Roman"/>
              </a:rPr>
              <a:t>12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753360" y="4421123"/>
            <a:ext cx="131445" cy="42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75" dirty="0" smtClean="0">
                <a:solidFill>
                  <a:srgbClr val="858585"/>
                </a:solidFill>
                <a:latin typeface="Arial"/>
                <a:cs typeface="Arial"/>
              </a:rPr>
              <a:t>,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968244" y="4764023"/>
            <a:ext cx="316865" cy="410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 smtClean="0">
                <a:solidFill>
                  <a:srgbClr val="757575"/>
                </a:solidFill>
                <a:latin typeface="Arial"/>
                <a:cs typeface="Arial"/>
              </a:rPr>
              <a:t>IIQ.K</a:t>
            </a:r>
            <a:endParaRPr sz="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0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300" spc="-80" dirty="0" smtClean="0">
                <a:solidFill>
                  <a:srgbClr val="757575"/>
                </a:solidFill>
                <a:latin typeface="Arial"/>
                <a:cs typeface="Arial"/>
              </a:rPr>
              <a:t>vee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446267" y="4647692"/>
            <a:ext cx="391160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300" spc="-475" dirty="0" smtClean="0">
                <a:solidFill>
                  <a:srgbClr val="666666"/>
                </a:solidFill>
                <a:latin typeface="Times New Roman"/>
                <a:cs typeface="Times New Roman"/>
              </a:rPr>
              <a:t>-</a:t>
            </a:r>
            <a:r>
              <a:rPr sz="4300" spc="-1170" dirty="0" smtClean="0">
                <a:solidFill>
                  <a:srgbClr val="666666"/>
                </a:solidFill>
                <a:latin typeface="Times New Roman"/>
                <a:cs typeface="Times New Roman"/>
              </a:rPr>
              <a:t>-</a:t>
            </a:r>
            <a:r>
              <a:rPr sz="1350" spc="157" baseline="70987" dirty="0" smtClean="0">
                <a:solidFill>
                  <a:srgbClr val="757575"/>
                </a:solidFill>
                <a:latin typeface="Times New Roman"/>
                <a:cs typeface="Times New Roman"/>
              </a:rPr>
              <a:t>1</a:t>
            </a:r>
            <a:r>
              <a:rPr sz="1350" spc="-480" baseline="70987" dirty="0" smtClean="0">
                <a:solidFill>
                  <a:srgbClr val="757575"/>
                </a:solidFill>
                <a:latin typeface="Times New Roman"/>
                <a:cs typeface="Times New Roman"/>
              </a:rPr>
              <a:t>8</a:t>
            </a:r>
            <a:r>
              <a:rPr sz="4300" spc="-475" dirty="0" smtClean="0">
                <a:solidFill>
                  <a:srgbClr val="666666"/>
                </a:solidFill>
                <a:latin typeface="Times New Roman"/>
                <a:cs typeface="Times New Roman"/>
              </a:rPr>
              <a:t>-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662419" y="4701794"/>
            <a:ext cx="16954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40" dirty="0" smtClean="0">
                <a:solidFill>
                  <a:srgbClr val="757575"/>
                </a:solidFill>
                <a:latin typeface="Times New Roman"/>
                <a:cs typeface="Times New Roman"/>
              </a:rPr>
              <a:t>10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662419" y="4795266"/>
            <a:ext cx="1695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65" dirty="0" smtClean="0">
                <a:solidFill>
                  <a:srgbClr val="757575"/>
                </a:solidFill>
                <a:latin typeface="Courier New"/>
                <a:cs typeface="Courier New"/>
              </a:rPr>
              <a:t>16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748788" y="4925059"/>
            <a:ext cx="9525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 smtClean="0">
                <a:solidFill>
                  <a:srgbClr val="858585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662419" y="4931409"/>
            <a:ext cx="16637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20" dirty="0" smtClean="0">
                <a:solidFill>
                  <a:srgbClr val="757575"/>
                </a:solidFill>
                <a:latin typeface="Courier New"/>
                <a:cs typeface="Courier New"/>
              </a:rPr>
              <a:t>19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17851" y="4944617"/>
            <a:ext cx="26035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10" dirty="0" smtClean="0">
                <a:solidFill>
                  <a:srgbClr val="858585"/>
                </a:solidFill>
                <a:latin typeface="Arial"/>
                <a:cs typeface="Arial"/>
              </a:rPr>
              <a:t>vee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597144" y="5182870"/>
            <a:ext cx="16065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5" dirty="0" smtClean="0">
                <a:solidFill>
                  <a:srgbClr val="757575"/>
                </a:solidFill>
                <a:latin typeface="Times New Roman"/>
                <a:cs typeface="Times New Roman"/>
              </a:rPr>
              <a:t>11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899664" y="5308091"/>
            <a:ext cx="75374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858585"/>
                </a:solidFill>
                <a:latin typeface="Arial"/>
                <a:cs typeface="Arial"/>
              </a:rPr>
              <a:t>CAL26C</a:t>
            </a:r>
            <a:r>
              <a:rPr sz="900" spc="60" dirty="0" smtClean="0">
                <a:solidFill>
                  <a:srgbClr val="858585"/>
                </a:solidFill>
                <a:latin typeface="Arial"/>
                <a:cs typeface="Arial"/>
              </a:rPr>
              <a:t>V</a:t>
            </a:r>
            <a:r>
              <a:rPr sz="900" spc="150" dirty="0" smtClean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r>
              <a:rPr sz="900" spc="5" dirty="0" smtClean="0">
                <a:solidFill>
                  <a:srgbClr val="858585"/>
                </a:solidFill>
                <a:latin typeface="Arial"/>
                <a:cs typeface="Arial"/>
              </a:rPr>
              <a:t>2C</a:t>
            </a:r>
            <a:endParaRPr sz="9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656579" y="5425185"/>
            <a:ext cx="97155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 smtClean="0">
                <a:solidFill>
                  <a:srgbClr val="757575"/>
                </a:solidFill>
                <a:latin typeface="Courier New"/>
                <a:cs typeface="Courier New"/>
              </a:rPr>
              <a:t>1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285251" y="5566346"/>
            <a:ext cx="0" cy="245023"/>
          </a:xfrm>
          <a:custGeom>
            <a:avLst/>
            <a:gdLst/>
            <a:ahLst/>
            <a:cxnLst/>
            <a:rect l="l" t="t" r="r" b="b"/>
            <a:pathLst>
              <a:path h="245023">
                <a:moveTo>
                  <a:pt x="0" y="245023"/>
                </a:moveTo>
                <a:lnTo>
                  <a:pt x="0" y="0"/>
                </a:lnTo>
              </a:path>
            </a:pathLst>
          </a:custGeom>
          <a:ln w="16600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5286247" y="5567426"/>
            <a:ext cx="32194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415" dirty="0" smtClean="0">
                <a:solidFill>
                  <a:srgbClr val="E9E9E9"/>
                </a:solidFill>
                <a:latin typeface="Arial"/>
                <a:cs typeface="Arial"/>
              </a:rPr>
              <a:t>·</a:t>
            </a:r>
            <a:r>
              <a:rPr sz="1450" spc="-145" dirty="0" smtClean="0">
                <a:solidFill>
                  <a:srgbClr val="666666"/>
                </a:solidFill>
                <a:latin typeface="Arial"/>
                <a:cs typeface="Arial"/>
              </a:rPr>
              <a:t>-=:b.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585964" y="1980691"/>
            <a:ext cx="67691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 smtClean="0">
                <a:solidFill>
                  <a:srgbClr val="4F4F4F"/>
                </a:solidFill>
                <a:latin typeface="Times New Roman"/>
                <a:cs typeface="Times New Roman"/>
              </a:rPr>
              <a:t>Port</a:t>
            </a:r>
            <a:r>
              <a:rPr sz="1000" spc="120" dirty="0" smtClean="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sz="1000" spc="-65" dirty="0" smtClean="0">
                <a:solidFill>
                  <a:srgbClr val="757575"/>
                </a:solidFill>
                <a:latin typeface="Times New Roman"/>
                <a:cs typeface="Times New Roman"/>
              </a:rPr>
              <a:t>?OO</a:t>
            </a:r>
            <a:r>
              <a:rPr sz="1000" spc="-40" dirty="0" smtClean="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sz="1000" spc="-130" dirty="0" smtClean="0">
                <a:solidFill>
                  <a:srgbClr val="4F4F4F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713980" y="4588509"/>
            <a:ext cx="68897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0" dirty="0" smtClean="0">
                <a:solidFill>
                  <a:srgbClr val="4F4F4F"/>
                </a:solidFill>
                <a:latin typeface="Arial"/>
                <a:cs typeface="Arial"/>
              </a:rPr>
              <a:t>Port</a:t>
            </a:r>
            <a:r>
              <a:rPr sz="950" spc="8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50" spc="55" dirty="0" smtClean="0">
                <a:solidFill>
                  <a:srgbClr val="666666"/>
                </a:solidFill>
                <a:latin typeface="Arial"/>
                <a:cs typeface="Arial"/>
              </a:rPr>
              <a:t>200</a:t>
            </a:r>
            <a:r>
              <a:rPr sz="950" spc="120" dirty="0" smtClean="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sz="950" spc="0" dirty="0" smtClean="0">
                <a:solidFill>
                  <a:srgbClr val="4F4F4F"/>
                </a:solidFill>
                <a:latin typeface="Arial"/>
                <a:cs typeface="Arial"/>
              </a:rPr>
              <a:t>H</a:t>
            </a:r>
            <a:endParaRPr sz="9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807455" y="5801867"/>
            <a:ext cx="58039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85" dirty="0" smtClean="0">
                <a:solidFill>
                  <a:srgbClr val="858585"/>
                </a:solidFill>
                <a:latin typeface="Times New Roman"/>
                <a:cs typeface="Times New Roman"/>
              </a:rPr>
              <a:t>7</a:t>
            </a:r>
            <a:r>
              <a:rPr sz="900" spc="15" dirty="0" smtClean="0">
                <a:solidFill>
                  <a:srgbClr val="666666"/>
                </a:solidFill>
                <a:latin typeface="Times New Roman"/>
                <a:cs typeface="Times New Roman"/>
              </a:rPr>
              <a:t>4</a:t>
            </a:r>
            <a:r>
              <a:rPr sz="900" spc="85" dirty="0" smtClean="0">
                <a:solidFill>
                  <a:srgbClr val="858585"/>
                </a:solidFill>
                <a:latin typeface="Times New Roman"/>
                <a:cs typeface="Times New Roman"/>
              </a:rPr>
              <a:t>HCIJ74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142232" y="3097482"/>
            <a:ext cx="95326" cy="0"/>
          </a:xfrm>
          <a:custGeom>
            <a:avLst/>
            <a:gdLst/>
            <a:ahLst/>
            <a:cxnLst/>
            <a:rect l="l" t="t" r="r" b="b"/>
            <a:pathLst>
              <a:path w="95326">
                <a:moveTo>
                  <a:pt x="0" y="0"/>
                </a:moveTo>
                <a:lnTo>
                  <a:pt x="95326" y="0"/>
                </a:lnTo>
              </a:path>
            </a:pathLst>
          </a:custGeom>
          <a:ln w="6000">
            <a:solidFill>
              <a:srgbClr val="6565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5863335" y="2251759"/>
          <a:ext cx="727202" cy="870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849"/>
                <a:gridCol w="346494"/>
              </a:tblGrid>
              <a:tr h="18276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5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06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160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43221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858585"/>
                          </a:solidFill>
                          <a:latin typeface="Courier New"/>
                          <a:cs typeface="Courier New"/>
                        </a:rPr>
                        <a:t>07</a:t>
                      </a:r>
                      <a:endParaRPr sz="11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700"/>
                        </a:lnSpc>
                        <a:spcBef>
                          <a:spcPts val="24"/>
                        </a:spcBef>
                      </a:pPr>
                      <a:endParaRPr sz="700"/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CtJ&lt;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07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3716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24221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5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OE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5B5B5B"/>
                      </a:solidFill>
                      <a:prstDash val="solid"/>
                    </a:lnR>
                    <a:lnB w="13716">
                      <a:solidFill>
                        <a:srgbClr val="6B6B6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5863335" y="4112174"/>
          <a:ext cx="695960" cy="1591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784"/>
                <a:gridCol w="320175"/>
              </a:tblGrid>
              <a:tr h="178815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950" dirty="0" smtClean="0">
                          <a:solidFill>
                            <a:srgbClr val="757575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27271">
                <a:tc>
                  <a:txBody>
                    <a:bodyPr/>
                    <a:lstStyle/>
                    <a:p>
                      <a:pPr marL="25400">
                        <a:lnSpc>
                          <a:spcPts val="1295"/>
                        </a:lnSpc>
                      </a:pPr>
                      <a:r>
                        <a:rPr sz="1100" dirty="0" smtClean="0">
                          <a:solidFill>
                            <a:srgbClr val="757575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504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0:2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3443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165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1269">
                <a:tc>
                  <a:txBody>
                    <a:bodyPr/>
                    <a:lstStyle/>
                    <a:p>
                      <a:pPr marL="25400">
                        <a:lnSpc>
                          <a:spcPts val="1140"/>
                        </a:lnSpc>
                      </a:pPr>
                      <a:r>
                        <a:rPr sz="950" dirty="0" smtClean="0">
                          <a:solidFill>
                            <a:srgbClr val="757575"/>
                          </a:solidFill>
                          <a:latin typeface="Arial"/>
                          <a:cs typeface="Arial"/>
                        </a:rPr>
                        <a:t>04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0190">
                <a:tc>
                  <a:txBody>
                    <a:bodyPr/>
                    <a:lstStyle/>
                    <a:p>
                      <a:pPr marL="25400">
                        <a:lnSpc>
                          <a:spcPts val="1125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t:6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125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887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757575"/>
                          </a:solidFill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612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00"/>
                        </a:lnSpc>
                        <a:spcBef>
                          <a:spcPts val="44"/>
                        </a:spcBef>
                      </a:pPr>
                      <a:endParaRPr sz="800"/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CK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800"/>
                        </a:lnSpc>
                        <a:spcBef>
                          <a:spcPts val="14"/>
                        </a:spcBef>
                      </a:pPr>
                      <a:endParaRPr sz="800"/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5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OE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00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018655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7635" algn="l"/>
              </a:tabLst>
            </a:pPr>
            <a:r>
              <a:rPr sz="4000" b="1" spc="-245" dirty="0" smtClean="0">
                <a:latin typeface="Arial"/>
                <a:cs typeface="Arial"/>
              </a:rPr>
              <a:t>1</a:t>
            </a:r>
            <a:r>
              <a:rPr sz="4000" b="1" spc="-30" dirty="0" smtClean="0">
                <a:latin typeface="Arial"/>
                <a:cs typeface="Arial"/>
              </a:rPr>
              <a:t>1–</a:t>
            </a:r>
            <a:r>
              <a:rPr sz="4000" b="1" spc="-25" dirty="0" smtClean="0">
                <a:latin typeface="Arial"/>
                <a:cs typeface="Arial"/>
              </a:rPr>
              <a:t>3	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30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PRO</a:t>
            </a:r>
            <a:r>
              <a:rPr sz="4000" b="1" spc="-50" dirty="0" smtClean="0">
                <a:latin typeface="Arial"/>
                <a:cs typeface="Arial"/>
              </a:rPr>
              <a:t>G</a:t>
            </a:r>
            <a:r>
              <a:rPr sz="4000" b="1" spc="-30" dirty="0" smtClean="0">
                <a:latin typeface="Arial"/>
                <a:cs typeface="Arial"/>
              </a:rPr>
              <a:t>R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50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ABLE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PERIPHE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53313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663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progr</a:t>
            </a:r>
            <a:r>
              <a:rPr sz="3200" b="1" spc="-2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le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riph</a:t>
            </a:r>
            <a:r>
              <a:rPr sz="3200" b="1" spc="-2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ral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rfa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e </a:t>
            </a:r>
            <a:r>
              <a:rPr sz="3200" spc="0" dirty="0" smtClean="0">
                <a:latin typeface="Arial"/>
                <a:cs typeface="Arial"/>
              </a:rPr>
              <a:t>(PPI)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w-cost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 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PPI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gr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ble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81304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(CMOS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wait 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op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 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MHz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577580" cy="3481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69532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sin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15" dirty="0" smtClean="0">
                <a:latin typeface="Arial"/>
                <a:cs typeface="Arial"/>
              </a:rPr>
              <a:t> 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ax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5" dirty="0" smtClean="0">
                <a:latin typeface="Arial"/>
                <a:cs typeface="Arial"/>
              </a:rPr>
              <a:t>mum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4.0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tly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slo</a:t>
            </a:r>
            <a:r>
              <a:rPr sz="3200" spc="-19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, w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it 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 sign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fica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917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 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5" dirty="0" smtClean="0">
                <a:latin typeface="Arial"/>
                <a:cs typeface="Arial"/>
              </a:rPr>
              <a:t>e2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31809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347075" cy="4481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-10" dirty="0" smtClean="0">
                <a:latin typeface="Arial"/>
                <a:cs typeface="Arial"/>
              </a:rPr>
              <a:t>erfa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et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756285" marR="231140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trols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mer 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keyb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ard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"/>
              </a:spcBef>
            </a:pPr>
            <a:endParaRPr sz="650"/>
          </a:p>
          <a:p>
            <a:pPr marL="355600" marR="2768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exp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av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 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el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PC,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825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736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assemb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isual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C++</a:t>
            </a:r>
            <a:r>
              <a:rPr sz="3200" spc="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drivers ava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Ba</a:t>
            </a:r>
            <a:r>
              <a:rPr sz="4000" b="1" spc="-40" dirty="0" smtClean="0">
                <a:latin typeface="Arial"/>
                <a:cs typeface="Arial"/>
              </a:rPr>
              <a:t>s</a:t>
            </a:r>
            <a:r>
              <a:rPr sz="4000" b="1" spc="-20" dirty="0" smtClean="0">
                <a:latin typeface="Arial"/>
                <a:cs typeface="Arial"/>
              </a:rPr>
              <a:t>ic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De</a:t>
            </a:r>
            <a:r>
              <a:rPr sz="4000" b="1" spc="-40" dirty="0" smtClean="0">
                <a:latin typeface="Arial"/>
                <a:cs typeface="Arial"/>
              </a:rPr>
              <a:t>s</a:t>
            </a:r>
            <a:r>
              <a:rPr sz="4000" b="1" spc="-20" dirty="0" smtClean="0">
                <a:latin typeface="Arial"/>
                <a:cs typeface="Arial"/>
              </a:rPr>
              <a:t>cription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of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82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30" dirty="0" smtClean="0">
                <a:latin typeface="Arial"/>
                <a:cs typeface="Arial"/>
              </a:rPr>
              <a:t>55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30565" cy="5008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2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-outs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DIP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surf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ack)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A, B,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C)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gr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6096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port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225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7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29" dirty="0" smtClean="0">
                <a:latin typeface="Arial"/>
                <a:cs typeface="Arial"/>
              </a:rPr>
              <a:t>P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15" dirty="0" smtClean="0">
                <a:latin typeface="Arial"/>
                <a:cs typeface="Arial"/>
              </a:rPr>
              <a:t>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 (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775" spc="15" baseline="-25525" dirty="0" smtClean="0">
                <a:latin typeface="Arial"/>
                <a:cs typeface="Arial"/>
              </a:rPr>
              <a:t>7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PC</a:t>
            </a:r>
            <a:r>
              <a:rPr sz="2775" spc="15" baseline="-25525" dirty="0" smtClean="0">
                <a:latin typeface="Arial"/>
                <a:cs typeface="Arial"/>
              </a:rPr>
              <a:t>4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gro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(P</a:t>
            </a:r>
            <a:r>
              <a:rPr sz="2800" spc="-5" dirty="0" smtClean="0">
                <a:latin typeface="Arial"/>
                <a:cs typeface="Arial"/>
              </a:rPr>
              <a:t>B</a:t>
            </a:r>
            <a:r>
              <a:rPr sz="2775" spc="15" baseline="-25525" dirty="0" smtClean="0">
                <a:latin typeface="Arial"/>
                <a:cs typeface="Arial"/>
              </a:rPr>
              <a:t>7</a:t>
            </a:r>
            <a:r>
              <a:rPr sz="2800" spc="-20" dirty="0" smtClean="0">
                <a:latin typeface="Arial"/>
                <a:cs typeface="Arial"/>
              </a:rPr>
              <a:t>–</a:t>
            </a:r>
            <a:r>
              <a:rPr sz="2800" spc="-30" dirty="0" smtClean="0">
                <a:latin typeface="Arial"/>
                <a:cs typeface="Arial"/>
              </a:rPr>
              <a:t>P</a:t>
            </a:r>
            <a:r>
              <a:rPr sz="2800" spc="-25" dirty="0" smtClean="0">
                <a:latin typeface="Arial"/>
                <a:cs typeface="Arial"/>
              </a:rPr>
              <a:t>B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lf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(P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775" spc="15" baseline="-25525" dirty="0" smtClean="0">
                <a:latin typeface="Arial"/>
                <a:cs typeface="Arial"/>
              </a:rPr>
              <a:t>3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PC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 marL="355600" marR="32893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 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g/writ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961" y="501624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9111" y="1591055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2743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017" y="1435608"/>
            <a:ext cx="0" cy="3813047"/>
          </a:xfrm>
          <a:custGeom>
            <a:avLst/>
            <a:gdLst/>
            <a:ahLst/>
            <a:cxnLst/>
            <a:rect l="l" t="t" r="r" b="b"/>
            <a:pathLst>
              <a:path h="3813047">
                <a:moveTo>
                  <a:pt x="0" y="3813047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3160" y="1449324"/>
            <a:ext cx="1010412" cy="0"/>
          </a:xfrm>
          <a:custGeom>
            <a:avLst/>
            <a:gdLst/>
            <a:ahLst/>
            <a:cxnLst/>
            <a:rect l="l" t="t" r="r" b="b"/>
            <a:pathLst>
              <a:path w="1010412">
                <a:moveTo>
                  <a:pt x="0" y="0"/>
                </a:moveTo>
                <a:lnTo>
                  <a:pt x="1010412" y="0"/>
                </a:lnTo>
              </a:path>
            </a:pathLst>
          </a:custGeom>
          <a:ln w="2743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4428" y="1435608"/>
            <a:ext cx="0" cy="3776471"/>
          </a:xfrm>
          <a:custGeom>
            <a:avLst/>
            <a:gdLst/>
            <a:ahLst/>
            <a:cxnLst/>
            <a:rect l="l" t="t" r="r" b="b"/>
            <a:pathLst>
              <a:path h="3776471">
                <a:moveTo>
                  <a:pt x="0" y="3776471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5284" y="1588769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1664207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0711" y="1664207"/>
            <a:ext cx="205739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1879" y="1664207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1815083"/>
            <a:ext cx="361188" cy="0"/>
          </a:xfrm>
          <a:custGeom>
            <a:avLst/>
            <a:gdLst/>
            <a:ahLst/>
            <a:cxnLst/>
            <a:rect l="l" t="t" r="r" b="b"/>
            <a:pathLst>
              <a:path w="361188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0711" y="1815083"/>
            <a:ext cx="205739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1879" y="1815083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1943100"/>
            <a:ext cx="361188" cy="0"/>
          </a:xfrm>
          <a:custGeom>
            <a:avLst/>
            <a:gdLst/>
            <a:ahLst/>
            <a:cxnLst/>
            <a:rect l="l" t="t" r="r" b="b"/>
            <a:pathLst>
              <a:path w="361188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4572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9423" y="181051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5029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0711" y="1943100"/>
            <a:ext cx="205739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1879" y="1943100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400" y="2084832"/>
            <a:ext cx="214883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457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5707" y="1920239"/>
            <a:ext cx="0" cy="187452"/>
          </a:xfrm>
          <a:custGeom>
            <a:avLst/>
            <a:gdLst/>
            <a:ahLst/>
            <a:cxnLst/>
            <a:rect l="l" t="t" r="r" b="b"/>
            <a:pathLst>
              <a:path h="187452">
                <a:moveTo>
                  <a:pt x="0" y="187452"/>
                </a:moveTo>
                <a:lnTo>
                  <a:pt x="0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1135" y="2084832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0711" y="2084832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02735" y="2084832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914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7400" y="2212848"/>
            <a:ext cx="219456" cy="0"/>
          </a:xfrm>
          <a:custGeom>
            <a:avLst/>
            <a:gdLst/>
            <a:ahLst/>
            <a:cxnLst/>
            <a:rect l="l" t="t" r="r" b="b"/>
            <a:pathLst>
              <a:path w="219456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4572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9423" y="2080260"/>
            <a:ext cx="0" cy="265175"/>
          </a:xfrm>
          <a:custGeom>
            <a:avLst/>
            <a:gdLst/>
            <a:ahLst/>
            <a:cxnLst/>
            <a:rect l="l" t="t" r="r" b="b"/>
            <a:pathLst>
              <a:path h="265175">
                <a:moveTo>
                  <a:pt x="0" y="265175"/>
                </a:moveTo>
                <a:lnTo>
                  <a:pt x="0" y="0"/>
                </a:lnTo>
              </a:path>
            </a:pathLst>
          </a:custGeom>
          <a:ln w="5029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2848" y="2212848"/>
            <a:ext cx="109727" cy="0"/>
          </a:xfrm>
          <a:custGeom>
            <a:avLst/>
            <a:gdLst/>
            <a:ahLst/>
            <a:cxnLst/>
            <a:rect l="l" t="t" r="r" b="b"/>
            <a:pathLst>
              <a:path w="109727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10711" y="2212848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5284" y="2430017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8738" y="1997964"/>
            <a:ext cx="0" cy="448056"/>
          </a:xfrm>
          <a:custGeom>
            <a:avLst/>
            <a:gdLst/>
            <a:ahLst/>
            <a:cxnLst/>
            <a:rect l="l" t="t" r="r" b="b"/>
            <a:pathLst>
              <a:path h="448056">
                <a:moveTo>
                  <a:pt x="0" y="448056"/>
                </a:moveTo>
                <a:lnTo>
                  <a:pt x="0" y="0"/>
                </a:lnTo>
              </a:path>
            </a:pathLst>
          </a:custGeom>
          <a:ln w="3657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39111" y="2427732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49423" y="2340864"/>
            <a:ext cx="0" cy="86867"/>
          </a:xfrm>
          <a:custGeom>
            <a:avLst/>
            <a:gdLst/>
            <a:ahLst/>
            <a:cxnLst/>
            <a:rect l="l" t="t" r="r" b="b"/>
            <a:pathLst>
              <a:path h="86867">
                <a:moveTo>
                  <a:pt x="0" y="86868"/>
                </a:moveTo>
                <a:lnTo>
                  <a:pt x="0" y="0"/>
                </a:lnTo>
              </a:path>
            </a:pathLst>
          </a:custGeom>
          <a:ln w="2743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7400" y="2496311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4572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10711" y="2496311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914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7882" y="2377439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3591" y="2496311"/>
            <a:ext cx="146304" cy="0"/>
          </a:xfrm>
          <a:custGeom>
            <a:avLst/>
            <a:gdLst/>
            <a:ahLst/>
            <a:cxnLst/>
            <a:rect l="l" t="t" r="r" b="b"/>
            <a:pathLst>
              <a:path w="146304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9111" y="2846070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5284" y="2843783"/>
            <a:ext cx="361188" cy="0"/>
          </a:xfrm>
          <a:custGeom>
            <a:avLst/>
            <a:gdLst/>
            <a:ahLst/>
            <a:cxnLst/>
            <a:rect l="l" t="t" r="r" b="b"/>
            <a:pathLst>
              <a:path w="361188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7400" y="2912364"/>
            <a:ext cx="361188" cy="0"/>
          </a:xfrm>
          <a:custGeom>
            <a:avLst/>
            <a:gdLst/>
            <a:ahLst/>
            <a:cxnLst/>
            <a:rect l="l" t="t" r="r" b="b"/>
            <a:pathLst>
              <a:path w="361188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457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10711" y="2912364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15284" y="3118104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9111" y="3262121"/>
            <a:ext cx="397763" cy="0"/>
          </a:xfrm>
          <a:custGeom>
            <a:avLst/>
            <a:gdLst/>
            <a:ahLst/>
            <a:cxnLst/>
            <a:rect l="l" t="t" r="r" b="b"/>
            <a:pathLst>
              <a:path w="397763">
                <a:moveTo>
                  <a:pt x="0" y="0"/>
                </a:moveTo>
                <a:lnTo>
                  <a:pt x="397763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15284" y="3266694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39111" y="3396996"/>
            <a:ext cx="393192" cy="0"/>
          </a:xfrm>
          <a:custGeom>
            <a:avLst/>
            <a:gdLst/>
            <a:ahLst/>
            <a:cxnLst/>
            <a:rect l="l" t="t" r="r" b="b"/>
            <a:pathLst>
              <a:path w="393192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15284" y="3396996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39111" y="3538728"/>
            <a:ext cx="393192" cy="0"/>
          </a:xfrm>
          <a:custGeom>
            <a:avLst/>
            <a:gdLst/>
            <a:ahLst/>
            <a:cxnLst/>
            <a:rect l="l" t="t" r="r" b="b"/>
            <a:pathLst>
              <a:path w="393192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15284" y="3538728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57400" y="3625596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457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10711" y="3625596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10711" y="3749040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15284" y="4094226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15284" y="4229100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15284" y="4370832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15284" y="4507991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15284" y="4649723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5284" y="4789170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15284" y="4928615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10711" y="5010911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3160" y="5202935"/>
            <a:ext cx="1010412" cy="0"/>
          </a:xfrm>
          <a:custGeom>
            <a:avLst/>
            <a:gdLst/>
            <a:ahLst/>
            <a:cxnLst/>
            <a:rect l="l" t="t" r="r" b="b"/>
            <a:pathLst>
              <a:path w="1010412">
                <a:moveTo>
                  <a:pt x="0" y="0"/>
                </a:moveTo>
                <a:lnTo>
                  <a:pt x="1010412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94376" y="1588769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87567" y="1449324"/>
            <a:ext cx="1001267" cy="0"/>
          </a:xfrm>
          <a:custGeom>
            <a:avLst/>
            <a:gdLst/>
            <a:ahLst/>
            <a:cxnLst/>
            <a:rect l="l" t="t" r="r" b="b"/>
            <a:pathLst>
              <a:path w="1001267">
                <a:moveTo>
                  <a:pt x="0" y="0"/>
                </a:moveTo>
                <a:lnTo>
                  <a:pt x="1001267" y="0"/>
                </a:lnTo>
              </a:path>
            </a:pathLst>
          </a:custGeom>
          <a:ln w="2743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93407" y="1435608"/>
            <a:ext cx="0" cy="3785616"/>
          </a:xfrm>
          <a:custGeom>
            <a:avLst/>
            <a:gdLst/>
            <a:ahLst/>
            <a:cxnLst/>
            <a:rect l="l" t="t" r="r" b="b"/>
            <a:pathLst>
              <a:path h="3785616">
                <a:moveTo>
                  <a:pt x="0" y="378561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79692" y="1591055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94376" y="1732788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79692" y="1732788"/>
            <a:ext cx="370331" cy="0"/>
          </a:xfrm>
          <a:custGeom>
            <a:avLst/>
            <a:gdLst/>
            <a:ahLst/>
            <a:cxnLst/>
            <a:rect l="l" t="t" r="r" b="b"/>
            <a:pathLst>
              <a:path w="370331">
                <a:moveTo>
                  <a:pt x="0" y="0"/>
                </a:moveTo>
                <a:lnTo>
                  <a:pt x="370331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4376" y="1867661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79692" y="1869948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664" y="1943100"/>
            <a:ext cx="164592" cy="0"/>
          </a:xfrm>
          <a:custGeom>
            <a:avLst/>
            <a:gdLst/>
            <a:ahLst/>
            <a:cxnLst/>
            <a:rect l="l" t="t" r="r" b="b"/>
            <a:pathLst>
              <a:path w="164592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4572">
            <a:solidFill>
              <a:srgbClr val="A3A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41264" y="1943100"/>
            <a:ext cx="45719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2684" y="1931670"/>
            <a:ext cx="0" cy="22859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859"/>
                </a:moveTo>
                <a:lnTo>
                  <a:pt x="0" y="0"/>
                </a:lnTo>
              </a:path>
            </a:pathLst>
          </a:custGeom>
          <a:ln w="22860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79692" y="1943100"/>
            <a:ext cx="192024" cy="0"/>
          </a:xfrm>
          <a:custGeom>
            <a:avLst/>
            <a:gdLst/>
            <a:ahLst/>
            <a:cxnLst/>
            <a:rect l="l" t="t" r="r" b="b"/>
            <a:pathLst>
              <a:path w="19202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58000" y="1856232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760"/>
                </a:moveTo>
                <a:lnTo>
                  <a:pt x="0" y="0"/>
                </a:lnTo>
              </a:path>
            </a:pathLst>
          </a:custGeom>
          <a:ln w="5029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0568" y="1943100"/>
            <a:ext cx="178307" cy="0"/>
          </a:xfrm>
          <a:custGeom>
            <a:avLst/>
            <a:gdLst/>
            <a:ahLst/>
            <a:cxnLst/>
            <a:rect l="l" t="t" r="r" b="b"/>
            <a:pathLst>
              <a:path w="178307">
                <a:moveTo>
                  <a:pt x="0" y="0"/>
                </a:moveTo>
                <a:lnTo>
                  <a:pt x="178307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41264" y="2075688"/>
            <a:ext cx="146303" cy="0"/>
          </a:xfrm>
          <a:custGeom>
            <a:avLst/>
            <a:gdLst/>
            <a:ahLst/>
            <a:cxnLst/>
            <a:rect l="l" t="t" r="r" b="b"/>
            <a:pathLst>
              <a:path w="146303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12664" y="2075688"/>
            <a:ext cx="164592" cy="0"/>
          </a:xfrm>
          <a:custGeom>
            <a:avLst/>
            <a:gdLst/>
            <a:ahLst/>
            <a:cxnLst/>
            <a:rect l="l" t="t" r="r" b="b"/>
            <a:pathLst>
              <a:path w="164592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457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0547" y="2075688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41264" y="2217420"/>
            <a:ext cx="146303" cy="0"/>
          </a:xfrm>
          <a:custGeom>
            <a:avLst/>
            <a:gdLst/>
            <a:ahLst/>
            <a:cxnLst/>
            <a:rect l="l" t="t" r="r" b="b"/>
            <a:pathLst>
              <a:path w="146303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12664" y="2217420"/>
            <a:ext cx="164592" cy="0"/>
          </a:xfrm>
          <a:custGeom>
            <a:avLst/>
            <a:gdLst/>
            <a:ahLst/>
            <a:cxnLst/>
            <a:rect l="l" t="t" r="r" b="b"/>
            <a:pathLst>
              <a:path w="164592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70547" y="2217420"/>
            <a:ext cx="214883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0568" y="2217420"/>
            <a:ext cx="178307" cy="0"/>
          </a:xfrm>
          <a:custGeom>
            <a:avLst/>
            <a:gdLst/>
            <a:ahLst/>
            <a:cxnLst/>
            <a:rect l="l" t="t" r="r" b="b"/>
            <a:pathLst>
              <a:path w="178307">
                <a:moveTo>
                  <a:pt x="0" y="0"/>
                </a:moveTo>
                <a:lnTo>
                  <a:pt x="178307" y="0"/>
                </a:lnTo>
              </a:path>
            </a:pathLst>
          </a:custGeom>
          <a:ln w="457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41264" y="2425445"/>
            <a:ext cx="164591" cy="0"/>
          </a:xfrm>
          <a:custGeom>
            <a:avLst/>
            <a:gdLst/>
            <a:ahLst/>
            <a:cxnLst/>
            <a:rect l="l" t="t" r="r" b="b"/>
            <a:pathLst>
              <a:path w="164591">
                <a:moveTo>
                  <a:pt x="0" y="0"/>
                </a:moveTo>
                <a:lnTo>
                  <a:pt x="164591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94376" y="242544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79692" y="2425445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12664" y="249631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4572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09259" y="1860804"/>
            <a:ext cx="0" cy="640079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640080"/>
                </a:moveTo>
                <a:lnTo>
                  <a:pt x="0" y="0"/>
                </a:lnTo>
              </a:path>
            </a:pathLst>
          </a:custGeom>
          <a:ln w="6400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70547" y="2496311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09259" y="2496311"/>
            <a:ext cx="0" cy="173736"/>
          </a:xfrm>
          <a:custGeom>
            <a:avLst/>
            <a:gdLst/>
            <a:ahLst/>
            <a:cxnLst/>
            <a:rect l="l" t="t" r="r" b="b"/>
            <a:pathLst>
              <a:path h="173736">
                <a:moveTo>
                  <a:pt x="0" y="173736"/>
                </a:moveTo>
                <a:lnTo>
                  <a:pt x="0" y="0"/>
                </a:lnTo>
              </a:path>
            </a:pathLst>
          </a:custGeom>
          <a:ln w="2743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94376" y="2843783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79692" y="2846070"/>
            <a:ext cx="347472" cy="0"/>
          </a:xfrm>
          <a:custGeom>
            <a:avLst/>
            <a:gdLst/>
            <a:ahLst/>
            <a:cxnLst/>
            <a:rect l="l" t="t" r="r" b="b"/>
            <a:pathLst>
              <a:path w="347472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12664" y="2912364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70547" y="2912364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79692" y="3122676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94376" y="3262121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79692" y="3262121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94376" y="3396996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79692" y="3396996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94376" y="3538728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94426" y="1435608"/>
            <a:ext cx="0" cy="3781043"/>
          </a:xfrm>
          <a:custGeom>
            <a:avLst/>
            <a:gdLst/>
            <a:ahLst/>
            <a:cxnLst/>
            <a:rect l="l" t="t" r="r" b="b"/>
            <a:pathLst>
              <a:path h="3781043">
                <a:moveTo>
                  <a:pt x="0" y="3781043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79692" y="3538728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12664" y="3625596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4572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70547" y="3625596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70547" y="3749040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66944" y="3950208"/>
            <a:ext cx="438911" cy="0"/>
          </a:xfrm>
          <a:custGeom>
            <a:avLst/>
            <a:gdLst/>
            <a:ahLst/>
            <a:cxnLst/>
            <a:rect l="l" t="t" r="r" b="b"/>
            <a:pathLst>
              <a:path w="438911">
                <a:moveTo>
                  <a:pt x="0" y="0"/>
                </a:moveTo>
                <a:lnTo>
                  <a:pt x="438911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66944" y="4094226"/>
            <a:ext cx="438911" cy="0"/>
          </a:xfrm>
          <a:custGeom>
            <a:avLst/>
            <a:gdLst/>
            <a:ahLst/>
            <a:cxnLst/>
            <a:rect l="l" t="t" r="r" b="b"/>
            <a:pathLst>
              <a:path w="438911">
                <a:moveTo>
                  <a:pt x="0" y="0"/>
                </a:moveTo>
                <a:lnTo>
                  <a:pt x="438911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79692" y="4094226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12664" y="4169664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457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70547" y="4169664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70547" y="4306823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79692" y="4507991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79692" y="4649723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79692" y="4791455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79692" y="4928615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70547" y="5010911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87567" y="5202935"/>
            <a:ext cx="1010412" cy="0"/>
          </a:xfrm>
          <a:custGeom>
            <a:avLst/>
            <a:gdLst/>
            <a:ahLst/>
            <a:cxnLst/>
            <a:rect l="l" t="t" r="r" b="b"/>
            <a:pathLst>
              <a:path w="1010411">
                <a:moveTo>
                  <a:pt x="0" y="0"/>
                </a:moveTo>
                <a:lnTo>
                  <a:pt x="1010412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79908" y="134365"/>
            <a:ext cx="7544434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latin typeface="Arial"/>
                <a:cs typeface="Arial"/>
              </a:rPr>
              <a:t>Figure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85" dirty="0" smtClean="0">
                <a:latin typeface="Arial"/>
                <a:cs typeface="Arial"/>
              </a:rPr>
              <a:t>11-18 </a:t>
            </a:r>
            <a:r>
              <a:rPr sz="1750" spc="-140" dirty="0" smtClean="0">
                <a:latin typeface="Arial"/>
                <a:cs typeface="Arial"/>
              </a:rPr>
              <a:t> </a:t>
            </a:r>
            <a:r>
              <a:rPr sz="1700" spc="35" dirty="0" smtClean="0">
                <a:latin typeface="Arial"/>
                <a:cs typeface="Arial"/>
              </a:rPr>
              <a:t>The</a:t>
            </a:r>
            <a:r>
              <a:rPr sz="1700" spc="125" dirty="0" smtClean="0">
                <a:latin typeface="Arial"/>
                <a:cs typeface="Arial"/>
              </a:rPr>
              <a:t> </a:t>
            </a:r>
            <a:r>
              <a:rPr sz="1700" spc="20" dirty="0" smtClean="0">
                <a:latin typeface="Arial"/>
                <a:cs typeface="Arial"/>
              </a:rPr>
              <a:t>pin-out</a:t>
            </a:r>
            <a:r>
              <a:rPr sz="1700" spc="100" dirty="0" smtClean="0">
                <a:latin typeface="Arial"/>
                <a:cs typeface="Arial"/>
              </a:rPr>
              <a:t> </a:t>
            </a:r>
            <a:r>
              <a:rPr sz="1700" spc="5" dirty="0" smtClean="0">
                <a:latin typeface="Arial"/>
                <a:cs typeface="Arial"/>
              </a:rPr>
              <a:t>of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35" dirty="0" smtClean="0">
                <a:latin typeface="Arial"/>
                <a:cs typeface="Arial"/>
              </a:rPr>
              <a:t>the</a:t>
            </a:r>
            <a:r>
              <a:rPr sz="1700" spc="45" dirty="0" smtClean="0">
                <a:latin typeface="Arial"/>
                <a:cs typeface="Arial"/>
              </a:rPr>
              <a:t> </a:t>
            </a:r>
            <a:r>
              <a:rPr sz="1750" spc="10" dirty="0" smtClean="0">
                <a:latin typeface="Arial"/>
                <a:cs typeface="Arial"/>
              </a:rPr>
              <a:t>82C55</a:t>
            </a:r>
            <a:r>
              <a:rPr sz="1750" spc="135" dirty="0" smtClean="0">
                <a:latin typeface="Arial"/>
                <a:cs typeface="Arial"/>
              </a:rPr>
              <a:t> </a:t>
            </a:r>
            <a:r>
              <a:rPr sz="1700" spc="35" dirty="0" smtClean="0">
                <a:latin typeface="Arial"/>
                <a:cs typeface="Arial"/>
              </a:rPr>
              <a:t>peripheral</a:t>
            </a:r>
            <a:r>
              <a:rPr sz="1700" spc="155" dirty="0" smtClean="0">
                <a:latin typeface="Arial"/>
                <a:cs typeface="Arial"/>
              </a:rPr>
              <a:t> </a:t>
            </a:r>
            <a:r>
              <a:rPr sz="1700" spc="20" dirty="0" smtClean="0">
                <a:latin typeface="Arial"/>
                <a:cs typeface="Arial"/>
              </a:rPr>
              <a:t>interface</a:t>
            </a:r>
            <a:r>
              <a:rPr sz="1700" spc="90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adapter</a:t>
            </a:r>
            <a:r>
              <a:rPr sz="1700" spc="215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(</a:t>
            </a:r>
            <a:r>
              <a:rPr sz="1750" spc="-25" dirty="0" smtClean="0">
                <a:latin typeface="Arial"/>
                <a:cs typeface="Arial"/>
              </a:rPr>
              <a:t>PP</a:t>
            </a:r>
            <a:r>
              <a:rPr sz="1750" spc="-280" dirty="0" smtClean="0">
                <a:latin typeface="Arial"/>
                <a:cs typeface="Arial"/>
              </a:rPr>
              <a:t> </a:t>
            </a:r>
            <a:r>
              <a:rPr sz="1700" spc="-229" dirty="0" smtClean="0">
                <a:latin typeface="Arial"/>
                <a:cs typeface="Arial"/>
              </a:rPr>
              <a:t>1)</a:t>
            </a:r>
            <a:r>
              <a:rPr sz="1700" spc="-150" dirty="0" smtClean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703067" y="885190"/>
            <a:ext cx="39878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 smtClean="0">
                <a:solidFill>
                  <a:srgbClr val="7B7B7B"/>
                </a:solidFill>
                <a:latin typeface="Arial"/>
                <a:cs typeface="Arial"/>
              </a:rPr>
              <a:t>82C55</a:t>
            </a:r>
            <a:endParaRPr sz="9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723447" y="885190"/>
            <a:ext cx="9271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05" dirty="0" smtClean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950" spc="4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50" spc="95" dirty="0" smtClean="0">
                <a:solidFill>
                  <a:srgbClr val="666666"/>
                </a:solidFill>
                <a:latin typeface="Arial"/>
                <a:cs typeface="Arial"/>
              </a:rPr>
              <a:t>82C55AJFP</a:t>
            </a:r>
            <a:endParaRPr sz="9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748788" y="1191767"/>
            <a:ext cx="180975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10" dirty="0" smtClean="0">
                <a:solidFill>
                  <a:srgbClr val="7B7B7B"/>
                </a:solidFill>
                <a:latin typeface="Courier New"/>
                <a:cs typeface="Courier New"/>
              </a:rPr>
              <a:t>26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172716" y="1414779"/>
            <a:ext cx="17653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 smtClean="0">
                <a:solidFill>
                  <a:srgbClr val="7B7B7B"/>
                </a:solidFill>
                <a:latin typeface="Times New Roman"/>
                <a:cs typeface="Times New Roman"/>
              </a:rPr>
              <a:t>34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07740" y="1567434"/>
            <a:ext cx="10922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30" dirty="0" smtClean="0">
                <a:solidFill>
                  <a:srgbClr val="7B7B7B"/>
                </a:solidFill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168144" y="1482344"/>
            <a:ext cx="200025" cy="527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50" dirty="0" smtClean="0">
                <a:solidFill>
                  <a:srgbClr val="7B7B7B"/>
                </a:solidFill>
                <a:latin typeface="Courier New"/>
                <a:cs typeface="Courier New"/>
              </a:rPr>
              <a:t>3</a:t>
            </a:r>
            <a:r>
              <a:rPr sz="4200" spc="-1522" baseline="-13888" dirty="0" smtClean="0">
                <a:solidFill>
                  <a:srgbClr val="7B7B7B"/>
                </a:solidFill>
                <a:latin typeface="Arial"/>
                <a:cs typeface="Arial"/>
              </a:rPr>
              <a:t>,</a:t>
            </a:r>
            <a:r>
              <a:rPr sz="1050" spc="55" dirty="0" smtClean="0">
                <a:solidFill>
                  <a:srgbClr val="7B7B7B"/>
                </a:solidFill>
                <a:latin typeface="Courier New"/>
                <a:cs typeface="Courier New"/>
              </a:rPr>
              <a:t>2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508978" y="1475994"/>
            <a:ext cx="14605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30" dirty="0" smtClean="0">
                <a:solidFill>
                  <a:srgbClr val="7B7B7B"/>
                </a:solidFill>
                <a:latin typeface="Times New Roman"/>
                <a:cs typeface="Times New Roman"/>
              </a:rPr>
              <a:t>2</a:t>
            </a:r>
            <a:r>
              <a:rPr sz="4275" spc="187" baseline="-13645" dirty="0" smtClean="0">
                <a:solidFill>
                  <a:srgbClr val="7B7B7B"/>
                </a:solidFill>
                <a:latin typeface="Arial"/>
                <a:cs typeface="Arial"/>
              </a:rPr>
              <a:t>,</a:t>
            </a:r>
            <a:endParaRPr sz="4275" baseline="-13645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503167" y="2116073"/>
            <a:ext cx="11874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10" dirty="0" smtClean="0">
                <a:solidFill>
                  <a:srgbClr val="7B7B7B"/>
                </a:solidFill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505433" y="2406958"/>
            <a:ext cx="0" cy="160532"/>
          </a:xfrm>
          <a:custGeom>
            <a:avLst/>
            <a:gdLst/>
            <a:ahLst/>
            <a:cxnLst/>
            <a:rect l="l" t="t" r="r" b="b"/>
            <a:pathLst>
              <a:path h="160532">
                <a:moveTo>
                  <a:pt x="0" y="160532"/>
                </a:moveTo>
                <a:lnTo>
                  <a:pt x="0" y="0"/>
                </a:lnTo>
              </a:path>
            </a:pathLst>
          </a:custGeom>
          <a:ln w="18691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2483611" y="1507997"/>
            <a:ext cx="221615" cy="158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40" dirty="0" smtClean="0">
                <a:solidFill>
                  <a:srgbClr val="7B7B7B"/>
                </a:solidFill>
                <a:latin typeface="Times New Roman"/>
                <a:cs typeface="Times New Roman"/>
              </a:rPr>
              <a:t>00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sz="1000" spc="155" dirty="0" smtClean="0">
                <a:solidFill>
                  <a:srgbClr val="7B7B7B"/>
                </a:solidFill>
                <a:latin typeface="Arial"/>
                <a:cs typeface="Arial"/>
              </a:rPr>
              <a:t>01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050" spc="145" dirty="0" smtClean="0">
                <a:solidFill>
                  <a:srgbClr val="7B7B7B"/>
                </a:solidFill>
                <a:latin typeface="Times New Roman"/>
                <a:cs typeface="Times New Roman"/>
              </a:rPr>
              <a:t>02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80"/>
              </a:lnSpc>
            </a:pPr>
            <a:r>
              <a:rPr sz="1050" spc="175" dirty="0" smtClean="0">
                <a:solidFill>
                  <a:srgbClr val="7B7B7B"/>
                </a:solidFill>
                <a:latin typeface="Times New Roman"/>
                <a:cs typeface="Times New Roman"/>
              </a:rPr>
              <a:t>03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sz="1000" spc="114" dirty="0" smtClean="0">
                <a:solidFill>
                  <a:srgbClr val="7B7B7B"/>
                </a:solidFill>
                <a:latin typeface="Arial"/>
                <a:cs typeface="Arial"/>
              </a:rPr>
              <a:t>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050" spc="85" dirty="0" smtClean="0">
                <a:solidFill>
                  <a:srgbClr val="7B7B7B"/>
                </a:solidFill>
                <a:latin typeface="Arial"/>
                <a:cs typeface="Arial"/>
              </a:rPr>
              <a:t>05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05"/>
              </a:lnSpc>
            </a:pPr>
            <a:r>
              <a:rPr sz="1000" spc="114" dirty="0" smtClean="0">
                <a:solidFill>
                  <a:srgbClr val="7B7B7B"/>
                </a:solidFill>
                <a:latin typeface="Arial"/>
                <a:cs typeface="Arial"/>
              </a:rPr>
              <a:t>06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0"/>
              </a:lnSpc>
            </a:pPr>
            <a:r>
              <a:rPr sz="1200" spc="50" dirty="0" smtClean="0">
                <a:solidFill>
                  <a:srgbClr val="7B7B7B"/>
                </a:solidFill>
                <a:latin typeface="Courier New"/>
                <a:cs typeface="Courier New"/>
              </a:rPr>
              <a:t>07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ts val="650"/>
              </a:lnSpc>
              <a:spcBef>
                <a:spcPts val="5"/>
              </a:spcBef>
            </a:pPr>
            <a:endParaRPr sz="650"/>
          </a:p>
          <a:p>
            <a:pPr marL="12700">
              <a:lnSpc>
                <a:spcPts val="1545"/>
              </a:lnSpc>
            </a:pPr>
            <a:r>
              <a:rPr sz="1300" spc="-135" dirty="0" smtClean="0">
                <a:solidFill>
                  <a:srgbClr val="666666"/>
                </a:solidFill>
                <a:latin typeface="Courier New"/>
                <a:cs typeface="Courier New"/>
              </a:rPr>
              <a:t>AO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110"/>
              </a:lnSpc>
            </a:pPr>
            <a:r>
              <a:rPr sz="1200" spc="-60" dirty="0" smtClean="0">
                <a:solidFill>
                  <a:srgbClr val="666666"/>
                </a:solidFill>
                <a:latin typeface="Courier New"/>
                <a:cs typeface="Courier New"/>
              </a:rPr>
              <a:t>A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831083" y="1464309"/>
            <a:ext cx="15113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290" dirty="0" smtClean="0">
                <a:solidFill>
                  <a:srgbClr val="7B7B7B"/>
                </a:solidFill>
                <a:latin typeface="Arial"/>
                <a:cs typeface="Arial"/>
              </a:rPr>
              <a:t>u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077972" y="1524975"/>
            <a:ext cx="304800" cy="3636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 marR="12700">
              <a:lnSpc>
                <a:spcPct val="77800"/>
              </a:lnSpc>
            </a:pP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PAO </a:t>
            </a:r>
            <a:r>
              <a:rPr sz="1200" spc="-90" dirty="0" smtClean="0">
                <a:solidFill>
                  <a:srgbClr val="7B7B7B"/>
                </a:solidFill>
                <a:latin typeface="Courier New"/>
                <a:cs typeface="Courier New"/>
              </a:rPr>
              <a:t>PA1 </a:t>
            </a: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PA2 </a:t>
            </a:r>
            <a:r>
              <a:rPr sz="1200" spc="-40" dirty="0" smtClean="0">
                <a:solidFill>
                  <a:srgbClr val="7B7B7B"/>
                </a:solidFill>
                <a:latin typeface="Courier New"/>
                <a:cs typeface="Courier New"/>
              </a:rPr>
              <a:t>PA3 </a:t>
            </a:r>
            <a:r>
              <a:rPr sz="1050" i="1" spc="6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PM</a:t>
            </a:r>
            <a:r>
              <a:rPr sz="1050" i="1" spc="20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PAS PA6 PA7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25"/>
              </a:spcBef>
            </a:pPr>
            <a:endParaRPr sz="1100"/>
          </a:p>
          <a:p>
            <a:pPr marL="30480" marR="12700" algn="just">
              <a:lnSpc>
                <a:spcPct val="85400"/>
              </a:lnSpc>
            </a:pPr>
            <a:r>
              <a:rPr sz="1050" spc="55" dirty="0" smtClean="0">
                <a:solidFill>
                  <a:srgbClr val="7B7B7B"/>
                </a:solidFill>
                <a:latin typeface="Arial"/>
                <a:cs typeface="Arial"/>
              </a:rPr>
              <a:t>P80</a:t>
            </a:r>
            <a:r>
              <a:rPr sz="1050" spc="25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000" spc="65" dirty="0" smtClean="0">
                <a:solidFill>
                  <a:srgbClr val="7B7B7B"/>
                </a:solidFill>
                <a:latin typeface="Arial"/>
                <a:cs typeface="Arial"/>
              </a:rPr>
              <a:t>P81</a:t>
            </a:r>
            <a:r>
              <a:rPr sz="1000" spc="30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P82</a:t>
            </a:r>
            <a:r>
              <a:rPr sz="1150" spc="10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050" spc="15" dirty="0" smtClean="0">
                <a:solidFill>
                  <a:srgbClr val="7B7B7B"/>
                </a:solidFill>
                <a:latin typeface="Arial"/>
                <a:cs typeface="Arial"/>
              </a:rPr>
              <a:t>P83</a:t>
            </a:r>
            <a:r>
              <a:rPr sz="1050" spc="5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7B7B7B"/>
                </a:solidFill>
                <a:latin typeface="Arial"/>
                <a:cs typeface="Arial"/>
              </a:rPr>
              <a:t>PS4</a:t>
            </a:r>
            <a:r>
              <a:rPr sz="1100" spc="-20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050" spc="-60" dirty="0" smtClean="0">
                <a:solidFill>
                  <a:srgbClr val="7B7B7B"/>
                </a:solidFill>
                <a:latin typeface="Arial"/>
                <a:cs typeface="Arial"/>
              </a:rPr>
              <a:t>PBS</a:t>
            </a:r>
            <a:r>
              <a:rPr sz="1050" spc="-25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000" spc="55" dirty="0" smtClean="0">
                <a:solidFill>
                  <a:srgbClr val="7B7B7B"/>
                </a:solidFill>
                <a:latin typeface="Arial"/>
                <a:cs typeface="Arial"/>
              </a:rPr>
              <a:t>P86</a:t>
            </a:r>
            <a:endParaRPr sz="1000">
              <a:latin typeface="Arial"/>
              <a:cs typeface="Arial"/>
            </a:endParaRPr>
          </a:p>
          <a:p>
            <a:pPr marL="30480">
              <a:lnSpc>
                <a:spcPts val="1120"/>
              </a:lnSpc>
            </a:pP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P87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marL="12700" marR="25400" indent="4445">
              <a:lnSpc>
                <a:spcPct val="87800"/>
              </a:lnSpc>
            </a:pPr>
            <a:r>
              <a:rPr sz="1300" spc="-95" dirty="0" smtClean="0">
                <a:solidFill>
                  <a:srgbClr val="7B7B7B"/>
                </a:solidFill>
                <a:latin typeface="Courier New"/>
                <a:cs typeface="Courier New"/>
              </a:rPr>
              <a:t>PCO </a:t>
            </a:r>
            <a:r>
              <a:rPr sz="950" spc="65" dirty="0" smtClean="0">
                <a:solidFill>
                  <a:srgbClr val="7B7B7B"/>
                </a:solidFill>
                <a:latin typeface="Arial"/>
                <a:cs typeface="Arial"/>
              </a:rPr>
              <a:t>PC</a:t>
            </a:r>
            <a:r>
              <a:rPr sz="950" spc="25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050" spc="4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PC2</a:t>
            </a:r>
            <a:r>
              <a:rPr sz="1050" spc="20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050" spc="6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PC3</a:t>
            </a:r>
            <a:r>
              <a:rPr sz="1050" spc="25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100" spc="1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PC4</a:t>
            </a:r>
            <a:r>
              <a:rPr sz="1100" spc="5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050" spc="70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PC5</a:t>
            </a:r>
            <a:r>
              <a:rPr sz="1050" spc="30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950" spc="55" dirty="0" smtClean="0">
                <a:solidFill>
                  <a:srgbClr val="7B7B7B"/>
                </a:solidFill>
                <a:latin typeface="Arial"/>
                <a:cs typeface="Arial"/>
              </a:rPr>
              <a:t>PC6</a:t>
            </a:r>
            <a:r>
              <a:rPr sz="950" spc="20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507740" y="1432052"/>
            <a:ext cx="965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666666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172716" y="1567434"/>
            <a:ext cx="16573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40" dirty="0" smtClean="0">
                <a:solidFill>
                  <a:srgbClr val="7B7B7B"/>
                </a:solidFill>
                <a:latin typeface="Times New Roman"/>
                <a:cs typeface="Times New Roman"/>
              </a:rPr>
              <a:t>JJ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489452" y="2262378"/>
            <a:ext cx="118745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>
              <a:lnSpc>
                <a:spcPct val="100000"/>
              </a:lnSpc>
            </a:pPr>
            <a:r>
              <a:rPr sz="1050" spc="125" dirty="0" smtClean="0">
                <a:solidFill>
                  <a:srgbClr val="7B7B7B"/>
                </a:solidFill>
                <a:latin typeface="Times New Roman"/>
                <a:cs typeface="Times New Roman"/>
              </a:rPr>
              <a:t>J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25"/>
              </a:lnSpc>
            </a:pPr>
            <a:r>
              <a:rPr sz="950" spc="-40" dirty="0" smtClean="0">
                <a:solidFill>
                  <a:srgbClr val="DFDFDF"/>
                </a:solidFill>
                <a:latin typeface="Arial"/>
                <a:cs typeface="Arial"/>
              </a:rPr>
              <a:t>'</a:t>
            </a:r>
            <a:r>
              <a:rPr sz="950" spc="55" dirty="0" smtClean="0">
                <a:solidFill>
                  <a:srgbClr val="7B7B7B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181860" y="2138934"/>
            <a:ext cx="98425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-265" dirty="0" smtClean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1950" spc="-26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177288" y="2397759"/>
            <a:ext cx="9017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i="1" spc="-45" dirty="0" smtClean="0">
                <a:solidFill>
                  <a:srgbClr val="7B7B7B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245867" y="2683002"/>
            <a:ext cx="1047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40" dirty="0" smtClean="0">
                <a:solidFill>
                  <a:srgbClr val="7B7B7B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512311" y="2673858"/>
            <a:ext cx="182880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90" dirty="0" smtClean="0">
                <a:solidFill>
                  <a:srgbClr val="666666"/>
                </a:solidFill>
                <a:latin typeface="Times New Roman"/>
                <a:cs typeface="Times New Roman"/>
              </a:rPr>
              <a:t>18</a:t>
            </a:r>
            <a:endParaRPr sz="1050">
              <a:latin typeface="Times New Roman"/>
              <a:cs typeface="Times New Roman"/>
            </a:endParaRPr>
          </a:p>
          <a:p>
            <a:pPr marL="17145">
              <a:lnSpc>
                <a:spcPts val="1060"/>
              </a:lnSpc>
            </a:pPr>
            <a:r>
              <a:rPr sz="950" spc="110" dirty="0" smtClean="0">
                <a:solidFill>
                  <a:srgbClr val="666666"/>
                </a:solidFill>
                <a:latin typeface="Times New Roman"/>
                <a:cs typeface="Times New Roman"/>
              </a:rPr>
              <a:t>19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245867" y="2760217"/>
            <a:ext cx="11176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10" dirty="0" smtClean="0">
                <a:solidFill>
                  <a:srgbClr val="7B7B7B"/>
                </a:solidFill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507740" y="2952750"/>
            <a:ext cx="173990" cy="321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5" dirty="0" smtClean="0">
                <a:solidFill>
                  <a:srgbClr val="7B7B7B"/>
                </a:solidFill>
                <a:latin typeface="Times New Roman"/>
                <a:cs typeface="Times New Roman"/>
              </a:rPr>
              <a:t>20</a:t>
            </a:r>
            <a:endParaRPr sz="1050">
              <a:latin typeface="Times New Roman"/>
              <a:cs typeface="Times New Roman"/>
            </a:endParaRPr>
          </a:p>
          <a:p>
            <a:pPr marL="17145">
              <a:lnSpc>
                <a:spcPts val="1100"/>
              </a:lnSpc>
            </a:pPr>
            <a:r>
              <a:rPr sz="1150" spc="-125" dirty="0" smtClean="0">
                <a:solidFill>
                  <a:srgbClr val="7B7B7B"/>
                </a:solidFill>
                <a:latin typeface="Courier New"/>
                <a:cs typeface="Courier New"/>
              </a:rPr>
              <a:t>21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177288" y="3088132"/>
            <a:ext cx="758825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</a:pPr>
            <a:r>
              <a:rPr sz="1100" spc="40" dirty="0" smtClean="0">
                <a:solidFill>
                  <a:srgbClr val="7B7B7B"/>
                </a:solidFill>
                <a:latin typeface="Times New Roman"/>
                <a:cs typeface="Times New Roman"/>
              </a:rPr>
              <a:t>35</a:t>
            </a:r>
            <a:endParaRPr sz="1100">
              <a:latin typeface="Times New Roman"/>
              <a:cs typeface="Times New Roman"/>
            </a:endParaRPr>
          </a:p>
          <a:p>
            <a:pPr marL="27305" algn="ctr">
              <a:lnSpc>
                <a:spcPts val="1065"/>
              </a:lnSpc>
              <a:tabLst>
                <a:tab pos="296545" algn="l"/>
              </a:tabLst>
            </a:pPr>
            <a:r>
              <a:rPr sz="950" spc="20" dirty="0" smtClean="0">
                <a:solidFill>
                  <a:srgbClr val="666666"/>
                </a:solidFill>
                <a:latin typeface="Arial"/>
                <a:cs typeface="Arial"/>
              </a:rPr>
              <a:t>-5	</a:t>
            </a:r>
            <a:r>
              <a:rPr sz="1450" spc="20" dirty="0" smtClean="0">
                <a:solidFill>
                  <a:srgbClr val="666666"/>
                </a:solidFill>
                <a:latin typeface="Times New Roman"/>
                <a:cs typeface="Times New Roman"/>
              </a:rPr>
              <a:t>IDET</a:t>
            </a:r>
            <a:endParaRPr sz="1450">
              <a:latin typeface="Times New Roman"/>
              <a:cs typeface="Times New Roman"/>
            </a:endParaRPr>
          </a:p>
          <a:p>
            <a:pPr marL="128270" algn="ctr">
              <a:lnSpc>
                <a:spcPts val="1170"/>
              </a:lnSpc>
            </a:pPr>
            <a:r>
              <a:rPr sz="1250" spc="-155" dirty="0" smtClean="0">
                <a:solidFill>
                  <a:srgbClr val="666666"/>
                </a:solidFill>
                <a:latin typeface="Arial"/>
                <a:cs typeface="Arial"/>
              </a:rPr>
              <a:t>B.Q..</a:t>
            </a:r>
            <a:endParaRPr sz="1250">
              <a:latin typeface="Arial"/>
              <a:cs typeface="Arial"/>
            </a:endParaRPr>
          </a:p>
          <a:p>
            <a:pPr marL="65405" algn="ctr">
              <a:lnSpc>
                <a:spcPct val="100000"/>
              </a:lnSpc>
              <a:spcBef>
                <a:spcPts val="200"/>
              </a:spcBef>
            </a:pPr>
            <a:r>
              <a:rPr sz="1600" spc="60" dirty="0" smtClean="0">
                <a:solidFill>
                  <a:srgbClr val="666666"/>
                </a:solidFill>
                <a:latin typeface="Times New Roman"/>
                <a:cs typeface="Times New Roman"/>
              </a:rPr>
              <a:t>cs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462020" y="3228847"/>
            <a:ext cx="248285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spc="-409" dirty="0" smtClean="0">
                <a:solidFill>
                  <a:srgbClr val="262626"/>
                </a:solidFill>
                <a:latin typeface="Courier New"/>
                <a:cs typeface="Courier New"/>
              </a:rPr>
              <a:t>_</a:t>
            </a:r>
            <a:r>
              <a:rPr sz="1000" i="1" spc="-505" dirty="0" smtClean="0">
                <a:solidFill>
                  <a:srgbClr val="262626"/>
                </a:solidFill>
                <a:latin typeface="Courier New"/>
                <a:cs typeface="Courier New"/>
              </a:rPr>
              <a:t> </a:t>
            </a:r>
            <a:r>
              <a:rPr sz="1000" i="1" spc="-235" dirty="0" smtClean="0">
                <a:solidFill>
                  <a:srgbClr val="666666"/>
                </a:solidFill>
                <a:latin typeface="Courier New"/>
                <a:cs typeface="Courier New"/>
              </a:rPr>
              <a:t>'ll_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172716" y="3368802"/>
            <a:ext cx="18415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7B7B7B"/>
                </a:solidFill>
                <a:latin typeface="Courier New"/>
                <a:cs typeface="Courier New"/>
              </a:rPr>
              <a:t>36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512311" y="3354323"/>
            <a:ext cx="179070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20" dirty="0" smtClean="0">
                <a:solidFill>
                  <a:srgbClr val="7B7B7B"/>
                </a:solidFill>
                <a:latin typeface="Courier New"/>
                <a:cs typeface="Courier New"/>
              </a:rPr>
              <a:t>23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245867" y="3510533"/>
            <a:ext cx="1257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55" dirty="0" smtClean="0">
                <a:solidFill>
                  <a:srgbClr val="7B7B7B"/>
                </a:solidFill>
                <a:latin typeface="Courier New"/>
                <a:cs typeface="Courier New"/>
              </a:rPr>
              <a:t>6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471164" y="3495294"/>
            <a:ext cx="185420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i="1" spc="130" dirty="0" smtClean="0">
                <a:solidFill>
                  <a:srgbClr val="666666"/>
                </a:solidFill>
                <a:latin typeface="Times New Roman"/>
                <a:cs typeface="Times New Roman"/>
              </a:rPr>
              <a:t>M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507740" y="3652266"/>
            <a:ext cx="17399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55" dirty="0" smtClean="0">
                <a:solidFill>
                  <a:srgbClr val="7B7B7B"/>
                </a:solidFill>
                <a:latin typeface="Times New Roman"/>
                <a:cs typeface="Times New Roman"/>
              </a:rPr>
              <a:t>25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507740" y="3932935"/>
            <a:ext cx="192405" cy="32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ct val="100000"/>
              </a:lnSpc>
            </a:pPr>
            <a:r>
              <a:rPr sz="1000" spc="15" dirty="0" smtClean="0">
                <a:solidFill>
                  <a:srgbClr val="666666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250" spc="560" dirty="0" smtClean="0">
                <a:solidFill>
                  <a:srgbClr val="666666"/>
                </a:solidFill>
                <a:latin typeface="Courier New"/>
                <a:cs typeface="Courier New"/>
              </a:rPr>
              <a:t>1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516884" y="4207255"/>
            <a:ext cx="17208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0" dirty="0" smtClean="0">
                <a:solidFill>
                  <a:srgbClr val="666666"/>
                </a:solidFill>
                <a:latin typeface="Times New Roman"/>
                <a:cs typeface="Times New Roman"/>
              </a:rPr>
              <a:t>1.§_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471164" y="4357116"/>
            <a:ext cx="20574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i="1" spc="20" dirty="0" smtClean="0">
                <a:solidFill>
                  <a:srgbClr val="666666"/>
                </a:solidFill>
                <a:latin typeface="Times New Roman"/>
                <a:cs typeface="Times New Roman"/>
              </a:rPr>
              <a:t>_11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507740" y="4490720"/>
            <a:ext cx="19431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65" dirty="0" smtClean="0">
                <a:solidFill>
                  <a:srgbClr val="666666"/>
                </a:solidFill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471164" y="4634229"/>
            <a:ext cx="20002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i="1" spc="-185" dirty="0" smtClean="0">
                <a:solidFill>
                  <a:srgbClr val="666666"/>
                </a:solidFill>
                <a:latin typeface="Arial"/>
                <a:cs typeface="Arial"/>
              </a:rPr>
              <a:t>_12_</a:t>
            </a:r>
            <a:endParaRPr sz="9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517993" y="4730750"/>
            <a:ext cx="25019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300" dirty="0" smtClean="0">
                <a:solidFill>
                  <a:srgbClr val="666666"/>
                </a:solidFill>
                <a:latin typeface="Times New Roman"/>
                <a:cs typeface="Times New Roman"/>
              </a:rPr>
              <a:t>0</a:t>
            </a:r>
            <a:r>
              <a:rPr sz="2175" spc="292" baseline="-26819" dirty="0" smtClean="0">
                <a:solidFill>
                  <a:srgbClr val="7B7B7B"/>
                </a:solidFill>
                <a:latin typeface="Times New Roman"/>
                <a:cs typeface="Times New Roman"/>
              </a:rPr>
              <a:t>z</a:t>
            </a:r>
            <a:endParaRPr sz="2175" baseline="-26819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516884" y="4771390"/>
            <a:ext cx="17907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25" dirty="0" smtClean="0">
                <a:solidFill>
                  <a:srgbClr val="666666"/>
                </a:solidFill>
                <a:latin typeface="Times New Roman"/>
                <a:cs typeface="Times New Roman"/>
              </a:rPr>
              <a:t>11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512311" y="4885944"/>
            <a:ext cx="184785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95" dirty="0" smtClean="0">
                <a:solidFill>
                  <a:srgbClr val="7B7B7B"/>
                </a:solidFill>
                <a:latin typeface="Courier New"/>
                <a:cs typeface="Courier New"/>
              </a:rPr>
              <a:t>10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634488" y="4969002"/>
            <a:ext cx="13652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45" dirty="0" smtClean="0">
                <a:solidFill>
                  <a:srgbClr val="7B7B7B"/>
                </a:solidFill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432552" y="1406652"/>
            <a:ext cx="201295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 smtClean="0">
                <a:solidFill>
                  <a:srgbClr val="7B7B7B"/>
                </a:solidFill>
                <a:latin typeface="Courier New"/>
                <a:cs typeface="Courier New"/>
              </a:rPr>
              <a:t>32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748020" y="1503426"/>
            <a:ext cx="218440" cy="1569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40" dirty="0" smtClean="0">
                <a:solidFill>
                  <a:srgbClr val="7B7B7B"/>
                </a:solidFill>
                <a:latin typeface="Times New Roman"/>
                <a:cs typeface="Times New Roman"/>
              </a:rPr>
              <a:t>00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</a:pPr>
            <a:r>
              <a:rPr sz="1000" spc="155" dirty="0" smtClean="0">
                <a:solidFill>
                  <a:srgbClr val="7B7B7B"/>
                </a:solidFill>
                <a:latin typeface="Arial"/>
                <a:cs typeface="Arial"/>
              </a:rPr>
              <a:t>01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sz="1050" spc="145" dirty="0" smtClean="0">
                <a:solidFill>
                  <a:srgbClr val="7B7B7B"/>
                </a:solidFill>
                <a:latin typeface="Times New Roman"/>
                <a:cs typeface="Times New Roman"/>
              </a:rPr>
              <a:t>02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80"/>
              </a:lnSpc>
            </a:pPr>
            <a:r>
              <a:rPr sz="1050" spc="175" dirty="0" smtClean="0">
                <a:solidFill>
                  <a:srgbClr val="7B7B7B"/>
                </a:solidFill>
                <a:latin typeface="Times New Roman"/>
                <a:cs typeface="Times New Roman"/>
              </a:rPr>
              <a:t>03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sz="1000" spc="114" dirty="0" smtClean="0">
                <a:solidFill>
                  <a:srgbClr val="7B7B7B"/>
                </a:solidFill>
                <a:latin typeface="Arial"/>
                <a:cs typeface="Arial"/>
              </a:rPr>
              <a:t>04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15"/>
              </a:lnSpc>
            </a:pPr>
            <a:r>
              <a:rPr sz="1000" spc="25" dirty="0" smtClean="0">
                <a:solidFill>
                  <a:srgbClr val="7B7B7B"/>
                </a:solidFill>
                <a:latin typeface="Times New Roman"/>
                <a:cs typeface="Times New Roman"/>
              </a:rPr>
              <a:t>OS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15"/>
              </a:lnSpc>
            </a:pPr>
            <a:r>
              <a:rPr sz="1000" spc="114" dirty="0" smtClean="0">
                <a:solidFill>
                  <a:srgbClr val="7B7B7B"/>
                </a:solidFill>
                <a:latin typeface="Arial"/>
                <a:cs typeface="Arial"/>
              </a:rPr>
              <a:t>06</a:t>
            </a:r>
            <a:endParaRPr sz="1000">
              <a:latin typeface="Arial"/>
              <a:cs typeface="Arial"/>
            </a:endParaRPr>
          </a:p>
          <a:p>
            <a:pPr marL="17145">
              <a:lnSpc>
                <a:spcPts val="1120"/>
              </a:lnSpc>
            </a:pPr>
            <a:r>
              <a:rPr sz="1200" spc="20" dirty="0" smtClean="0">
                <a:solidFill>
                  <a:srgbClr val="7B7B7B"/>
                </a:solidFill>
                <a:latin typeface="Courier New"/>
                <a:cs typeface="Courier New"/>
              </a:rPr>
              <a:t>07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ts val="650"/>
              </a:lnSpc>
              <a:spcBef>
                <a:spcPts val="5"/>
              </a:spcBef>
            </a:pPr>
            <a:endParaRPr sz="650"/>
          </a:p>
          <a:p>
            <a:pPr marL="21590">
              <a:lnSpc>
                <a:spcPct val="100000"/>
              </a:lnSpc>
            </a:pPr>
            <a:r>
              <a:rPr sz="1300" spc="-190" dirty="0" smtClean="0">
                <a:solidFill>
                  <a:srgbClr val="666666"/>
                </a:solidFill>
                <a:latin typeface="Courier New"/>
                <a:cs typeface="Courier New"/>
              </a:rPr>
              <a:t>AO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055"/>
              </a:lnSpc>
            </a:pPr>
            <a:r>
              <a:rPr sz="1000" spc="-10" dirty="0" smtClean="0">
                <a:solidFill>
                  <a:srgbClr val="7B7B7B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60667" y="1526621"/>
            <a:ext cx="294005" cy="2377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76900"/>
              </a:lnSpc>
            </a:pP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PAO </a:t>
            </a:r>
            <a:r>
              <a:rPr sz="1200" spc="-90" dirty="0" smtClean="0">
                <a:solidFill>
                  <a:srgbClr val="7B7B7B"/>
                </a:solidFill>
                <a:latin typeface="Courier New"/>
                <a:cs typeface="Courier New"/>
              </a:rPr>
              <a:t>PA1 </a:t>
            </a: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PA2 </a:t>
            </a:r>
            <a:r>
              <a:rPr sz="1200" spc="-40" dirty="0" smtClean="0">
                <a:solidFill>
                  <a:srgbClr val="7B7B7B"/>
                </a:solidFill>
                <a:latin typeface="Courier New"/>
                <a:cs typeface="Courier New"/>
              </a:rPr>
              <a:t>PA3 </a:t>
            </a: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PA4 PAS </a:t>
            </a:r>
            <a:r>
              <a:rPr sz="1150" spc="10" dirty="0" smtClean="0">
                <a:solidFill>
                  <a:srgbClr val="7B7B7B"/>
                </a:solidFill>
                <a:latin typeface="Courier New"/>
                <a:cs typeface="Courier New"/>
              </a:rPr>
              <a:t>PAS </a:t>
            </a:r>
            <a:r>
              <a:rPr sz="1200" spc="-45" dirty="0" smtClean="0">
                <a:solidFill>
                  <a:srgbClr val="7B7B7B"/>
                </a:solidFill>
                <a:latin typeface="Courier New"/>
                <a:cs typeface="Courier New"/>
              </a:rPr>
              <a:t>PA7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ts val="1200"/>
              </a:lnSpc>
              <a:spcBef>
                <a:spcPts val="13"/>
              </a:spcBef>
            </a:pPr>
            <a:endParaRPr sz="1200"/>
          </a:p>
          <a:p>
            <a:pPr marL="12700" marR="19050" algn="just">
              <a:lnSpc>
                <a:spcPct val="75600"/>
              </a:lnSpc>
            </a:pPr>
            <a:r>
              <a:rPr sz="1050" spc="30" dirty="0" smtClean="0">
                <a:solidFill>
                  <a:srgbClr val="7B7B7B"/>
                </a:solidFill>
                <a:latin typeface="Arial"/>
                <a:cs typeface="Arial"/>
              </a:rPr>
              <a:t>P80</a:t>
            </a:r>
            <a:r>
              <a:rPr sz="1050" spc="10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100" spc="50" dirty="0" smtClean="0">
                <a:solidFill>
                  <a:srgbClr val="7B7B7B"/>
                </a:solidFill>
                <a:latin typeface="Times New Roman"/>
                <a:cs typeface="Times New Roman"/>
              </a:rPr>
              <a:t>P81</a:t>
            </a:r>
            <a:r>
              <a:rPr sz="1100" spc="20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300" spc="-95" dirty="0" smtClean="0">
                <a:solidFill>
                  <a:srgbClr val="7B7B7B"/>
                </a:solidFill>
                <a:latin typeface="Courier New"/>
                <a:cs typeface="Courier New"/>
              </a:rPr>
              <a:t>P82</a:t>
            </a:r>
            <a:endParaRPr sz="1300">
              <a:latin typeface="Courier New"/>
              <a:cs typeface="Courier New"/>
            </a:endParaRPr>
          </a:p>
          <a:p>
            <a:pPr marL="12700" marR="33655" algn="just">
              <a:lnSpc>
                <a:spcPts val="1030"/>
              </a:lnSpc>
            </a:pPr>
            <a:r>
              <a:rPr sz="1050" spc="15" dirty="0" smtClean="0">
                <a:solidFill>
                  <a:srgbClr val="7B7B7B"/>
                </a:solidFill>
                <a:latin typeface="Arial"/>
                <a:cs typeface="Arial"/>
              </a:rPr>
              <a:t>P83</a:t>
            </a:r>
            <a:endParaRPr sz="1050">
              <a:latin typeface="Arial"/>
              <a:cs typeface="Arial"/>
            </a:endParaRPr>
          </a:p>
          <a:p>
            <a:pPr marL="12700" marR="34925" algn="just">
              <a:lnSpc>
                <a:spcPct val="84400"/>
              </a:lnSpc>
              <a:spcBef>
                <a:spcPts val="5"/>
              </a:spcBef>
            </a:pPr>
            <a:r>
              <a:rPr sz="1150" spc="3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P84</a:t>
            </a:r>
            <a:r>
              <a:rPr sz="1150" spc="15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150" spc="4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P85</a:t>
            </a:r>
            <a:r>
              <a:rPr sz="1150" spc="20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100" spc="5" dirty="0" smtClean="0">
                <a:solidFill>
                  <a:srgbClr val="7B7B7B"/>
                </a:solidFill>
                <a:latin typeface="Times New Roman"/>
                <a:cs typeface="Times New Roman"/>
              </a:rPr>
              <a:t>PB6</a:t>
            </a:r>
            <a:r>
              <a:rPr sz="1100" spc="0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950" spc="35" dirty="0" smtClean="0">
                <a:solidFill>
                  <a:srgbClr val="7B7B7B"/>
                </a:solidFill>
                <a:latin typeface="Arial"/>
                <a:cs typeface="Arial"/>
              </a:rPr>
              <a:t>PS7</a:t>
            </a:r>
            <a:endParaRPr sz="9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767576" y="1425702"/>
            <a:ext cx="19367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0" dirty="0" smtClean="0">
                <a:solidFill>
                  <a:srgbClr val="666666"/>
                </a:solidFill>
                <a:latin typeface="Courier New"/>
                <a:cs typeface="Courier New"/>
              </a:rPr>
              <a:t>43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427979" y="1581911"/>
            <a:ext cx="185420" cy="306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ct val="100000"/>
              </a:lnSpc>
            </a:pPr>
            <a:r>
              <a:rPr sz="900" spc="190" dirty="0" smtClean="0">
                <a:solidFill>
                  <a:srgbClr val="7B7B7B"/>
                </a:solidFill>
                <a:latin typeface="Times New Roman"/>
                <a:cs typeface="Times New Roman"/>
              </a:rPr>
              <a:t>J1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sz="1150" spc="-80" dirty="0" smtClean="0">
                <a:solidFill>
                  <a:srgbClr val="7B7B7B"/>
                </a:solidFill>
                <a:latin typeface="Times New Roman"/>
                <a:cs typeface="Times New Roman"/>
              </a:rPr>
              <a:t>:30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772147" y="1558290"/>
            <a:ext cx="19558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35" dirty="0" smtClean="0">
                <a:solidFill>
                  <a:srgbClr val="666666"/>
                </a:solidFill>
                <a:latin typeface="Courier New"/>
                <a:cs typeface="Courier New"/>
              </a:rPr>
              <a:t>41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767576" y="1700021"/>
            <a:ext cx="18415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7B7B7B"/>
                </a:solidFill>
                <a:latin typeface="Courier New"/>
                <a:cs typeface="Courier New"/>
              </a:rPr>
              <a:t>41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537708" y="1852676"/>
            <a:ext cx="7239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 smtClean="0">
                <a:solidFill>
                  <a:srgbClr val="666666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767576" y="1841753"/>
            <a:ext cx="13398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20" dirty="0" smtClean="0">
                <a:solidFill>
                  <a:srgbClr val="666666"/>
                </a:solidFill>
                <a:latin typeface="Courier New"/>
                <a:cs typeface="Courier New"/>
              </a:rPr>
              <a:t>4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523991" y="2287778"/>
            <a:ext cx="84455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7B7B7B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145"/>
              </a:lnSpc>
            </a:pPr>
            <a:r>
              <a:rPr sz="1000" spc="-210" dirty="0" smtClean="0">
                <a:solidFill>
                  <a:srgbClr val="7B7B7B"/>
                </a:solidFill>
                <a:latin typeface="Arial"/>
                <a:cs typeface="Arial"/>
              </a:rPr>
              <a:t>:&gt;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817868" y="2270505"/>
            <a:ext cx="1289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25" dirty="0" smtClean="0">
                <a:solidFill>
                  <a:srgbClr val="7B7B7B"/>
                </a:solidFill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15"/>
              </a:lnSpc>
            </a:pPr>
            <a:r>
              <a:rPr sz="950" spc="-125" dirty="0" smtClean="0">
                <a:solidFill>
                  <a:srgbClr val="7B7B7B"/>
                </a:solidFill>
                <a:latin typeface="Arial"/>
                <a:cs typeface="Arial"/>
              </a:rPr>
              <a:t>15</a:t>
            </a:r>
            <a:endParaRPr sz="9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510276" y="2673858"/>
            <a:ext cx="109855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65" dirty="0" smtClean="0">
                <a:solidFill>
                  <a:srgbClr val="7B7B7B"/>
                </a:solidFill>
                <a:latin typeface="Times New Roman"/>
                <a:cs typeface="Times New Roman"/>
              </a:rPr>
              <a:t>4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60"/>
              </a:lnSpc>
            </a:pPr>
            <a:r>
              <a:rPr sz="950" spc="185" dirty="0" smtClean="0">
                <a:solidFill>
                  <a:srgbClr val="7B7B7B"/>
                </a:solidFill>
                <a:latin typeface="Times New Roman"/>
                <a:cs typeface="Times New Roman"/>
              </a:rPr>
              <a:t>3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776719" y="2673858"/>
            <a:ext cx="179070" cy="309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75" dirty="0" smtClean="0">
                <a:solidFill>
                  <a:srgbClr val="666666"/>
                </a:solidFill>
                <a:latin typeface="Times New Roman"/>
                <a:cs typeface="Times New Roman"/>
              </a:rPr>
              <a:t>14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80"/>
              </a:lnSpc>
            </a:pPr>
            <a:r>
              <a:rPr sz="1050" spc="-85" dirty="0" smtClean="0">
                <a:solidFill>
                  <a:srgbClr val="666666"/>
                </a:solidFill>
                <a:latin typeface="Times New Roman"/>
                <a:cs typeface="Times New Roman"/>
              </a:rPr>
              <a:t>'1'5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772147" y="2929128"/>
            <a:ext cx="186690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90" dirty="0" smtClean="0">
                <a:solidFill>
                  <a:srgbClr val="666666"/>
                </a:solidFill>
                <a:latin typeface="Courier New"/>
                <a:cs typeface="Courier New"/>
              </a:rPr>
              <a:t>16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432552" y="3089909"/>
            <a:ext cx="2019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60" dirty="0" smtClean="0">
                <a:solidFill>
                  <a:srgbClr val="666666"/>
                </a:solidFill>
                <a:latin typeface="Courier New"/>
                <a:cs typeface="Courier New"/>
              </a:rPr>
              <a:t>44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781292" y="3089909"/>
            <a:ext cx="17780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70" dirty="0" smtClean="0">
                <a:solidFill>
                  <a:srgbClr val="666666"/>
                </a:solidFill>
                <a:latin typeface="Times New Roman"/>
                <a:cs typeface="Times New Roman"/>
              </a:rPr>
              <a:t>18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460356" y="3253485"/>
            <a:ext cx="1581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70" dirty="0" smtClean="0">
                <a:solidFill>
                  <a:srgbClr val="666666"/>
                </a:solidFill>
                <a:latin typeface="Arial"/>
                <a:cs typeface="Arial"/>
              </a:rPr>
              <a:t>J</a:t>
            </a:r>
            <a:endParaRPr sz="9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748020" y="3124200"/>
            <a:ext cx="24447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210" dirty="0" smtClean="0">
                <a:solidFill>
                  <a:srgbClr val="666666"/>
                </a:solidFill>
                <a:latin typeface="Arial"/>
                <a:cs typeface="Arial"/>
              </a:rPr>
              <a:t>Ri5'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753859" y="3148838"/>
            <a:ext cx="19494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i="1" spc="-195" dirty="0" smtClean="0">
                <a:solidFill>
                  <a:srgbClr val="666666"/>
                </a:solidFill>
                <a:latin typeface="Times New Roman"/>
                <a:cs typeface="Times New Roman"/>
              </a:rPr>
              <a:t>.,.-g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441696" y="3373373"/>
            <a:ext cx="16700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30" dirty="0" smtClean="0">
                <a:solidFill>
                  <a:srgbClr val="7B7B7B"/>
                </a:solidFill>
                <a:latin typeface="Times New Roman"/>
                <a:cs typeface="Times New Roman"/>
              </a:rPr>
              <a:t>34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748020" y="3326638"/>
            <a:ext cx="29083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5" dirty="0" smtClean="0">
                <a:solidFill>
                  <a:srgbClr val="7B7B7B"/>
                </a:solidFill>
                <a:latin typeface="Arial"/>
                <a:cs typeface="Arial"/>
              </a:rPr>
              <a:t>RST</a:t>
            </a:r>
            <a:endParaRPr sz="9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772147" y="3368802"/>
            <a:ext cx="19050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 smtClean="0">
                <a:solidFill>
                  <a:srgbClr val="7B7B7B"/>
                </a:solidFill>
                <a:latin typeface="Courier New"/>
                <a:cs typeface="Courier New"/>
              </a:rPr>
              <a:t>10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514847" y="3250691"/>
            <a:ext cx="445770" cy="527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70"/>
              </a:lnSpc>
            </a:pPr>
            <a:r>
              <a:rPr sz="2700" spc="260" dirty="0" smtClean="0">
                <a:solidFill>
                  <a:srgbClr val="7B7B7B"/>
                </a:solidFill>
                <a:latin typeface="Arial"/>
                <a:cs typeface="Arial"/>
              </a:rPr>
              <a:t>,</a:t>
            </a:r>
            <a:endParaRPr sz="2700">
              <a:latin typeface="Arial"/>
              <a:cs typeface="Arial"/>
            </a:endParaRPr>
          </a:p>
          <a:p>
            <a:pPr marL="245745">
              <a:lnSpc>
                <a:spcPts val="1185"/>
              </a:lnSpc>
            </a:pPr>
            <a:r>
              <a:rPr sz="1550" spc="80" dirty="0" smtClean="0">
                <a:solidFill>
                  <a:srgbClr val="7B7B7B"/>
                </a:solidFill>
                <a:latin typeface="Times New Roman"/>
                <a:cs typeface="Times New Roman"/>
              </a:rPr>
              <a:t>cs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776719" y="3491483"/>
            <a:ext cx="180975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10" dirty="0" smtClean="0">
                <a:solidFill>
                  <a:srgbClr val="7B7B7B"/>
                </a:solidFill>
                <a:latin typeface="Courier New"/>
                <a:cs typeface="Courier New"/>
              </a:rPr>
              <a:t>21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767576" y="3652266"/>
            <a:ext cx="17399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55" dirty="0" smtClean="0">
                <a:solidFill>
                  <a:srgbClr val="7B7B7B"/>
                </a:solidFill>
                <a:latin typeface="Times New Roman"/>
                <a:cs typeface="Times New Roman"/>
              </a:rPr>
              <a:t>23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400547" y="3776726"/>
            <a:ext cx="221615" cy="321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340">
              <a:lnSpc>
                <a:spcPct val="100000"/>
              </a:lnSpc>
            </a:pPr>
            <a:r>
              <a:rPr sz="1150" spc="30" dirty="0" smtClean="0">
                <a:solidFill>
                  <a:srgbClr val="7B7B7B"/>
                </a:solidFill>
                <a:latin typeface="Times New Roman"/>
                <a:cs typeface="Times New Roman"/>
              </a:rPr>
              <a:t>17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060"/>
              </a:lnSpc>
            </a:pPr>
            <a:r>
              <a:rPr sz="1050" spc="-190" dirty="0" smtClean="0">
                <a:solidFill>
                  <a:srgbClr val="666666"/>
                </a:solidFill>
                <a:latin typeface="Times New Roman"/>
                <a:cs typeface="Times New Roman"/>
              </a:rPr>
              <a:t>_1_4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748020" y="3820921"/>
            <a:ext cx="29273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80" dirty="0" smtClean="0">
                <a:solidFill>
                  <a:srgbClr val="7B7B7B"/>
                </a:solidFill>
                <a:latin typeface="Arial"/>
                <a:cs typeface="Arial"/>
              </a:rPr>
              <a:t>vee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763004" y="3932935"/>
            <a:ext cx="11112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14" dirty="0" smtClean="0">
                <a:solidFill>
                  <a:srgbClr val="7B7B7B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432552" y="4089145"/>
            <a:ext cx="213360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204" dirty="0" smtClean="0">
                <a:solidFill>
                  <a:srgbClr val="7B7B7B"/>
                </a:solidFill>
                <a:latin typeface="Times New Roman"/>
                <a:cs typeface="Times New Roman"/>
              </a:rPr>
              <a:t>Jj!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748020" y="3962654"/>
            <a:ext cx="304800" cy="374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565"/>
              </a:lnSpc>
            </a:pPr>
            <a:r>
              <a:rPr sz="1450" spc="-50" dirty="0" smtClean="0">
                <a:solidFill>
                  <a:srgbClr val="7B7B7B"/>
                </a:solidFill>
                <a:latin typeface="Arial"/>
                <a:cs typeface="Arial"/>
              </a:rPr>
              <a:t>vee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450" spc="-50" dirty="0" smtClean="0">
                <a:solidFill>
                  <a:srgbClr val="666666"/>
                </a:solidFill>
                <a:latin typeface="Arial"/>
                <a:cs typeface="Arial"/>
              </a:rPr>
              <a:t>vee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342379" y="4012214"/>
            <a:ext cx="299085" cy="115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>
              <a:lnSpc>
                <a:spcPct val="84600"/>
              </a:lnSpc>
            </a:pPr>
            <a:r>
              <a:rPr sz="1300" spc="-95" dirty="0" smtClean="0">
                <a:solidFill>
                  <a:srgbClr val="7B7B7B"/>
                </a:solidFill>
                <a:latin typeface="Courier New"/>
                <a:cs typeface="Courier New"/>
              </a:rPr>
              <a:t>PCO </a:t>
            </a:r>
            <a:r>
              <a:rPr sz="1100" spc="40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</a:t>
            </a:r>
            <a:r>
              <a:rPr sz="1100" spc="15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050" spc="60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PC2</a:t>
            </a:r>
            <a:r>
              <a:rPr sz="1050" spc="25" dirty="0" smtClean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150" spc="5" dirty="0" smtClean="0">
                <a:solidFill>
                  <a:srgbClr val="7B7B7B"/>
                </a:solidFill>
                <a:latin typeface="Courier New"/>
                <a:cs typeface="Courier New"/>
              </a:rPr>
              <a:t>PC3 </a:t>
            </a:r>
            <a:r>
              <a:rPr sz="1000" spc="35" dirty="0" smtClean="0">
                <a:solidFill>
                  <a:srgbClr val="7B7B7B"/>
                </a:solidFill>
                <a:latin typeface="Arial"/>
                <a:cs typeface="Arial"/>
              </a:rPr>
              <a:t>PC4</a:t>
            </a:r>
            <a:r>
              <a:rPr sz="1000" spc="15" dirty="0" smtClean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1050" spc="70" dirty="0" smtClean="0">
                <a:solidFill>
                  <a:srgbClr val="7B7B7B"/>
                </a:solidFill>
                <a:latin typeface="Times New Roman"/>
                <a:cs typeface="Times New Roman"/>
              </a:rPr>
              <a:t>PC5</a:t>
            </a:r>
            <a:endParaRPr sz="1050">
              <a:latin typeface="Times New Roman"/>
              <a:cs typeface="Times New Roman"/>
            </a:endParaRPr>
          </a:p>
          <a:p>
            <a:pPr marL="17145">
              <a:lnSpc>
                <a:spcPts val="1115"/>
              </a:lnSpc>
            </a:pPr>
            <a:r>
              <a:rPr sz="1300" spc="-80" dirty="0" smtClean="0">
                <a:solidFill>
                  <a:srgbClr val="7B7B7B"/>
                </a:solidFill>
                <a:latin typeface="Courier New"/>
                <a:cs typeface="Courier New"/>
              </a:rPr>
              <a:t>PCS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065"/>
              </a:lnSpc>
            </a:pPr>
            <a:r>
              <a:rPr sz="1150" spc="25" dirty="0" smtClean="0">
                <a:solidFill>
                  <a:srgbClr val="7B7B7B"/>
                </a:solidFill>
                <a:latin typeface="Courier New"/>
                <a:cs typeface="Courier New"/>
              </a:rPr>
              <a:t>PC7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772147" y="3835145"/>
            <a:ext cx="204470" cy="53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690" dirty="0" smtClean="0">
                <a:solidFill>
                  <a:srgbClr val="7B7B7B"/>
                </a:solidFill>
                <a:latin typeface="Courier New"/>
                <a:cs typeface="Courier New"/>
              </a:rPr>
              <a:t>1</a:t>
            </a:r>
            <a:r>
              <a:rPr sz="4275" spc="-284" baseline="-13645" dirty="0" smtClean="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sz="1200" spc="-650" dirty="0" smtClean="0">
                <a:solidFill>
                  <a:srgbClr val="7B7B7B"/>
                </a:solidFill>
                <a:latin typeface="Courier New"/>
                <a:cs typeface="Courier New"/>
              </a:rPr>
              <a:t>0</a:t>
            </a:r>
            <a:r>
              <a:rPr sz="4275" spc="-172" baseline="-13645" dirty="0" smtClean="0">
                <a:solidFill>
                  <a:srgbClr val="666666"/>
                </a:solidFill>
                <a:latin typeface="Arial"/>
                <a:cs typeface="Arial"/>
              </a:rPr>
              <a:t>,</a:t>
            </a:r>
            <a:endParaRPr sz="4275" baseline="-13645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776719" y="4344416"/>
            <a:ext cx="18796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40" dirty="0" smtClean="0">
                <a:solidFill>
                  <a:srgbClr val="666666"/>
                </a:solidFill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763004" y="4484370"/>
            <a:ext cx="120014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15" dirty="0" smtClean="0">
                <a:solidFill>
                  <a:srgbClr val="7B7B7B"/>
                </a:solidFill>
                <a:latin typeface="Times New Roman"/>
                <a:cs typeface="Times New Roman"/>
              </a:rPr>
              <a:t>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781292" y="4659629"/>
            <a:ext cx="7683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i="1" spc="190" dirty="0" smtClean="0">
                <a:solidFill>
                  <a:srgbClr val="8E8E8E"/>
                </a:solidFill>
                <a:latin typeface="Arial"/>
                <a:cs typeface="Arial"/>
              </a:rPr>
              <a:t>I</a:t>
            </a:r>
            <a:endParaRPr sz="7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876035" y="4792471"/>
            <a:ext cx="14668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455" dirty="0" smtClean="0">
                <a:solidFill>
                  <a:srgbClr val="7B7B7B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763004" y="4763261"/>
            <a:ext cx="11176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50" dirty="0" smtClean="0">
                <a:solidFill>
                  <a:srgbClr val="7B7B7B"/>
                </a:solidFill>
                <a:latin typeface="Times New Roman"/>
                <a:cs typeface="Times New Roman"/>
              </a:rPr>
              <a:t>6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885179" y="4815840"/>
            <a:ext cx="11239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spc="95" dirty="0" smtClean="0">
                <a:solidFill>
                  <a:srgbClr val="7B7B7B"/>
                </a:solidFill>
                <a:latin typeface="Times New Roman"/>
                <a:cs typeface="Times New Roman"/>
              </a:rPr>
              <a:t>z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763004" y="4892294"/>
            <a:ext cx="13652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95" dirty="0" smtClean="0">
                <a:solidFill>
                  <a:srgbClr val="7B7B7B"/>
                </a:solidFill>
                <a:latin typeface="Times New Roman"/>
                <a:cs typeface="Times New Roman"/>
              </a:rPr>
              <a:t>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880608" y="4969002"/>
            <a:ext cx="14160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385" dirty="0" smtClean="0">
                <a:solidFill>
                  <a:srgbClr val="7B7B7B"/>
                </a:solidFill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556764" y="5439917"/>
            <a:ext cx="10096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65" dirty="0" smtClean="0">
                <a:solidFill>
                  <a:srgbClr val="7B7B7B"/>
                </a:solidFill>
                <a:latin typeface="Times New Roman"/>
                <a:cs typeface="Times New Roman"/>
              </a:rPr>
              <a:t>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962903" y="5444490"/>
            <a:ext cx="1028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80" dirty="0" smtClean="0">
                <a:solidFill>
                  <a:srgbClr val="7B7B7B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556764" y="5768085"/>
            <a:ext cx="72072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0" dirty="0" smtClean="0">
                <a:solidFill>
                  <a:srgbClr val="4F4F4F"/>
                </a:solidFill>
                <a:latin typeface="Arial"/>
                <a:cs typeface="Arial"/>
              </a:rPr>
              <a:t>D</a:t>
            </a:r>
            <a:r>
              <a:rPr sz="950" spc="1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950" spc="-40" dirty="0" smtClean="0">
                <a:solidFill>
                  <a:srgbClr val="4F4F4F"/>
                </a:solidFill>
                <a:latin typeface="Arial"/>
                <a:cs typeface="Arial"/>
              </a:rPr>
              <a:t>P </a:t>
            </a:r>
            <a:r>
              <a:rPr sz="950" spc="55" dirty="0" smtClean="0">
                <a:solidFill>
                  <a:srgbClr val="666666"/>
                </a:solidFill>
                <a:latin typeface="Arial"/>
                <a:cs typeface="Arial"/>
              </a:rPr>
              <a:t>Version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17084" y="5768085"/>
            <a:ext cx="210185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5" dirty="0" smtClean="0">
                <a:solidFill>
                  <a:srgbClr val="666666"/>
                </a:solidFill>
                <a:latin typeface="Arial"/>
                <a:cs typeface="Arial"/>
              </a:rPr>
              <a:t>Surface</a:t>
            </a:r>
            <a:r>
              <a:rPr sz="950" spc="12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50" spc="100" dirty="0" smtClean="0">
                <a:solidFill>
                  <a:srgbClr val="4F4F4F"/>
                </a:solidFill>
                <a:latin typeface="Arial"/>
                <a:cs typeface="Arial"/>
              </a:rPr>
              <a:t>mount</a:t>
            </a:r>
            <a:r>
              <a:rPr sz="950" spc="9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50" spc="65" dirty="0" smtClean="0">
                <a:solidFill>
                  <a:srgbClr val="666666"/>
                </a:solidFill>
                <a:latin typeface="Arial"/>
                <a:cs typeface="Arial"/>
              </a:rPr>
              <a:t>(</a:t>
            </a:r>
            <a:r>
              <a:rPr sz="950" spc="45" dirty="0" smtClean="0">
                <a:solidFill>
                  <a:srgbClr val="666666"/>
                </a:solidFill>
                <a:latin typeface="Arial"/>
                <a:cs typeface="Arial"/>
              </a:rPr>
              <a:t>fl</a:t>
            </a:r>
            <a:r>
              <a:rPr sz="950" spc="85" dirty="0" smtClean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950" spc="160" dirty="0" smtClean="0">
                <a:solidFill>
                  <a:srgbClr val="3D3D3D"/>
                </a:solidFill>
                <a:latin typeface="Arial"/>
                <a:cs typeface="Arial"/>
              </a:rPr>
              <a:t>t</a:t>
            </a:r>
            <a:r>
              <a:rPr sz="950" spc="9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950" spc="80" dirty="0" smtClean="0">
                <a:solidFill>
                  <a:srgbClr val="4F4F4F"/>
                </a:solidFill>
                <a:latin typeface="Arial"/>
                <a:cs typeface="Arial"/>
              </a:rPr>
              <a:t>pack)</a:t>
            </a:r>
            <a:r>
              <a:rPr sz="950" spc="1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950" spc="55" dirty="0" smtClean="0">
                <a:solidFill>
                  <a:srgbClr val="666666"/>
                </a:solidFill>
                <a:latin typeface="Arial"/>
                <a:cs typeface="Arial"/>
              </a:rPr>
              <a:t>version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latin typeface="Arial"/>
                <a:cs typeface="Arial"/>
              </a:rPr>
              <a:t>P</a:t>
            </a:r>
            <a:r>
              <a:rPr sz="800" i="1" spc="-70" dirty="0" smtClean="0"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latin typeface="Arial"/>
                <a:cs typeface="Arial"/>
              </a:rPr>
              <a:t>tium,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latin typeface="Arial"/>
                <a:cs typeface="Arial"/>
              </a:rPr>
              <a:t>a</a:t>
            </a:r>
            <a:r>
              <a:rPr sz="800" i="1" spc="100" dirty="0" smtClean="0"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474710" cy="5768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port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268605" indent="-342900" algn="just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ir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55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val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s,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0" dirty="0" smtClean="0">
                <a:latin typeface="Arial"/>
                <a:cs typeface="Arial"/>
              </a:rPr>
              <a:t> 60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–6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 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37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–37</a:t>
            </a:r>
            <a:r>
              <a:rPr sz="3200" spc="0" dirty="0" smtClean="0">
                <a:latin typeface="Arial"/>
                <a:cs typeface="Arial"/>
              </a:rPr>
              <a:t>BH.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irly si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 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written,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 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gic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correct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1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0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Rema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350" spc="-105" dirty="0" smtClean="0">
                <a:latin typeface="Arial"/>
                <a:cs typeface="Arial"/>
              </a:rPr>
              <a:t>don</a:t>
            </a:r>
            <a:r>
              <a:rPr sz="3350" spc="-45" dirty="0" smtClean="0">
                <a:latin typeface="Arial"/>
                <a:cs typeface="Arial"/>
              </a:rPr>
              <a:t>’</a:t>
            </a:r>
            <a:r>
              <a:rPr sz="3350" spc="-50" dirty="0" smtClean="0">
                <a:latin typeface="Arial"/>
                <a:cs typeface="Arial"/>
              </a:rPr>
              <a:t>t</a:t>
            </a:r>
            <a:r>
              <a:rPr sz="3350" spc="-45" dirty="0" smtClean="0">
                <a:latin typeface="Arial"/>
                <a:cs typeface="Arial"/>
              </a:rPr>
              <a:t> </a:t>
            </a:r>
            <a:r>
              <a:rPr sz="3350" spc="-85" dirty="0" smtClean="0">
                <a:latin typeface="Arial"/>
                <a:cs typeface="Arial"/>
              </a:rPr>
              <a:t>care</a:t>
            </a:r>
            <a:r>
              <a:rPr sz="3350" spc="-9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7278" y="399669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90890" cy="194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SX so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 C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A), 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B), C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H (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C),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(comm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2299842"/>
            <a:ext cx="8386445" cy="3582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interfa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ank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map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20129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SX,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 p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n.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a</a:t>
            </a:r>
            <a:r>
              <a:rPr sz="3200" spc="-10" dirty="0" smtClean="0">
                <a:latin typeface="Arial"/>
                <a:cs typeface="Arial"/>
              </a:rPr>
              <a:t> 74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13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835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simple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liz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7417" y="3353561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2495" y="1076705"/>
            <a:ext cx="2670048" cy="0"/>
          </a:xfrm>
          <a:custGeom>
            <a:avLst/>
            <a:gdLst/>
            <a:ahLst/>
            <a:cxnLst/>
            <a:rect l="l" t="t" r="r" b="b"/>
            <a:pathLst>
              <a:path w="2670048">
                <a:moveTo>
                  <a:pt x="0" y="0"/>
                </a:moveTo>
                <a:lnTo>
                  <a:pt x="2670048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1114" y="1065275"/>
            <a:ext cx="0" cy="1581912"/>
          </a:xfrm>
          <a:custGeom>
            <a:avLst/>
            <a:gdLst/>
            <a:ahLst/>
            <a:cxnLst/>
            <a:rect l="l" t="t" r="r" b="b"/>
            <a:pathLst>
              <a:path h="1581912">
                <a:moveTo>
                  <a:pt x="0" y="1581912"/>
                </a:moveTo>
                <a:lnTo>
                  <a:pt x="0" y="0"/>
                </a:lnTo>
              </a:path>
            </a:pathLst>
          </a:custGeom>
          <a:ln w="3200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2876" y="1449324"/>
            <a:ext cx="1069848" cy="0"/>
          </a:xfrm>
          <a:custGeom>
            <a:avLst/>
            <a:gdLst/>
            <a:ahLst/>
            <a:cxnLst/>
            <a:rect l="l" t="t" r="r" b="b"/>
            <a:pathLst>
              <a:path w="1069848">
                <a:moveTo>
                  <a:pt x="0" y="0"/>
                </a:moveTo>
                <a:lnTo>
                  <a:pt x="1069848" y="0"/>
                </a:lnTo>
              </a:path>
            </a:pathLst>
          </a:custGeom>
          <a:ln w="2743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4305" y="1435608"/>
            <a:ext cx="0" cy="4293108"/>
          </a:xfrm>
          <a:custGeom>
            <a:avLst/>
            <a:gdLst/>
            <a:ahLst/>
            <a:cxnLst/>
            <a:rect l="l" t="t" r="r" b="b"/>
            <a:pathLst>
              <a:path h="4293108">
                <a:moveTo>
                  <a:pt x="0" y="4293108"/>
                </a:moveTo>
                <a:lnTo>
                  <a:pt x="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3579" y="1435608"/>
            <a:ext cx="0" cy="4293108"/>
          </a:xfrm>
          <a:custGeom>
            <a:avLst/>
            <a:gdLst/>
            <a:ahLst/>
            <a:cxnLst/>
            <a:rect l="l" t="t" r="r" b="b"/>
            <a:pathLst>
              <a:path h="4293108">
                <a:moveTo>
                  <a:pt x="0" y="4293108"/>
                </a:moveTo>
                <a:lnTo>
                  <a:pt x="0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0720" y="1673351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0720" y="1805939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0720" y="2007107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79008" y="2096261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0720" y="2299716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4435" y="2420873"/>
            <a:ext cx="1284732" cy="0"/>
          </a:xfrm>
          <a:custGeom>
            <a:avLst/>
            <a:gdLst/>
            <a:ahLst/>
            <a:cxnLst/>
            <a:rect l="l" t="t" r="r" b="b"/>
            <a:pathLst>
              <a:path w="1284732">
                <a:moveTo>
                  <a:pt x="0" y="0"/>
                </a:moveTo>
                <a:lnTo>
                  <a:pt x="1284732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0720" y="2628900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9684" y="2624327"/>
            <a:ext cx="0" cy="109727"/>
          </a:xfrm>
          <a:custGeom>
            <a:avLst/>
            <a:gdLst/>
            <a:ahLst/>
            <a:cxnLst/>
            <a:rect l="l" t="t" r="r" b="b"/>
            <a:pathLst>
              <a:path h="109727">
                <a:moveTo>
                  <a:pt x="0" y="109728"/>
                </a:moveTo>
                <a:lnTo>
                  <a:pt x="0" y="0"/>
                </a:lnTo>
              </a:path>
            </a:pathLst>
          </a:custGeom>
          <a:ln w="914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4435" y="2747772"/>
            <a:ext cx="1275588" cy="0"/>
          </a:xfrm>
          <a:custGeom>
            <a:avLst/>
            <a:gdLst/>
            <a:ahLst/>
            <a:cxnLst/>
            <a:rect l="l" t="t" r="r" b="b"/>
            <a:pathLst>
              <a:path w="1275588">
                <a:moveTo>
                  <a:pt x="0" y="0"/>
                </a:moveTo>
                <a:lnTo>
                  <a:pt x="1275588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0720" y="3090672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5111" y="3090672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3723" y="3090672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60">
                <a:moveTo>
                  <a:pt x="0" y="0"/>
                </a:moveTo>
                <a:lnTo>
                  <a:pt x="196596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98548" y="3200400"/>
            <a:ext cx="2642616" cy="0"/>
          </a:xfrm>
          <a:custGeom>
            <a:avLst/>
            <a:gdLst/>
            <a:ahLst/>
            <a:cxnLst/>
            <a:rect l="l" t="t" r="r" b="b"/>
            <a:pathLst>
              <a:path w="2642616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22860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79008" y="3198114"/>
            <a:ext cx="1266443" cy="0"/>
          </a:xfrm>
          <a:custGeom>
            <a:avLst/>
            <a:gdLst/>
            <a:ahLst/>
            <a:cxnLst/>
            <a:rect l="l" t="t" r="r" b="b"/>
            <a:pathLst>
              <a:path w="1266444">
                <a:moveTo>
                  <a:pt x="0" y="0"/>
                </a:moveTo>
                <a:lnTo>
                  <a:pt x="1266443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3120" y="3362705"/>
            <a:ext cx="2244852" cy="0"/>
          </a:xfrm>
          <a:custGeom>
            <a:avLst/>
            <a:gdLst/>
            <a:ahLst/>
            <a:cxnLst/>
            <a:rect l="l" t="t" r="r" b="b"/>
            <a:pathLst>
              <a:path w="2244852">
                <a:moveTo>
                  <a:pt x="0" y="0"/>
                </a:moveTo>
                <a:lnTo>
                  <a:pt x="2244852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88535" y="3360420"/>
            <a:ext cx="452627" cy="0"/>
          </a:xfrm>
          <a:custGeom>
            <a:avLst/>
            <a:gdLst/>
            <a:ahLst/>
            <a:cxnLst/>
            <a:rect l="l" t="t" r="r" b="b"/>
            <a:pathLst>
              <a:path w="452627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79008" y="3362705"/>
            <a:ext cx="1152143" cy="0"/>
          </a:xfrm>
          <a:custGeom>
            <a:avLst/>
            <a:gdLst/>
            <a:ahLst/>
            <a:cxnLst/>
            <a:rect l="l" t="t" r="r" b="b"/>
            <a:pathLst>
              <a:path w="1152144">
                <a:moveTo>
                  <a:pt x="0" y="0"/>
                </a:moveTo>
                <a:lnTo>
                  <a:pt x="1152143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5111" y="3602735"/>
            <a:ext cx="411479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479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0720" y="3602735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63723" y="3602735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60">
                <a:moveTo>
                  <a:pt x="0" y="0"/>
                </a:moveTo>
                <a:lnTo>
                  <a:pt x="196596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89404" y="3689603"/>
            <a:ext cx="2660904" cy="0"/>
          </a:xfrm>
          <a:custGeom>
            <a:avLst/>
            <a:gdLst/>
            <a:ahLst/>
            <a:cxnLst/>
            <a:rect l="l" t="t" r="r" b="b"/>
            <a:pathLst>
              <a:path w="2660904">
                <a:moveTo>
                  <a:pt x="0" y="0"/>
                </a:moveTo>
                <a:lnTo>
                  <a:pt x="2660904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9008" y="3687317"/>
            <a:ext cx="1266443" cy="0"/>
          </a:xfrm>
          <a:custGeom>
            <a:avLst/>
            <a:gdLst/>
            <a:ahLst/>
            <a:cxnLst/>
            <a:rect l="l" t="t" r="r" b="b"/>
            <a:pathLst>
              <a:path w="1266444">
                <a:moveTo>
                  <a:pt x="0" y="0"/>
                </a:moveTo>
                <a:lnTo>
                  <a:pt x="1266443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24528" y="3931920"/>
            <a:ext cx="512063" cy="0"/>
          </a:xfrm>
          <a:custGeom>
            <a:avLst/>
            <a:gdLst/>
            <a:ahLst/>
            <a:cxnLst/>
            <a:rect l="l" t="t" r="r" b="b"/>
            <a:pathLst>
              <a:path w="512063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0720" y="3931920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2815" y="3877055"/>
            <a:ext cx="0" cy="658368"/>
          </a:xfrm>
          <a:custGeom>
            <a:avLst/>
            <a:gdLst/>
            <a:ahLst/>
            <a:cxnLst/>
            <a:rect l="l" t="t" r="r" b="b"/>
            <a:pathLst>
              <a:path h="658368">
                <a:moveTo>
                  <a:pt x="0" y="658368"/>
                </a:moveTo>
                <a:lnTo>
                  <a:pt x="0" y="0"/>
                </a:lnTo>
              </a:path>
            </a:pathLst>
          </a:custGeom>
          <a:ln w="2743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0720" y="4078223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86583" y="4215384"/>
            <a:ext cx="466344" cy="0"/>
          </a:xfrm>
          <a:custGeom>
            <a:avLst/>
            <a:gdLst/>
            <a:ahLst/>
            <a:cxnLst/>
            <a:rect l="l" t="t" r="r" b="b"/>
            <a:pathLst>
              <a:path w="466344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18104" y="4213097"/>
            <a:ext cx="338328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8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0720" y="4224528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49573" y="4201667"/>
            <a:ext cx="0" cy="1549908"/>
          </a:xfrm>
          <a:custGeom>
            <a:avLst/>
            <a:gdLst/>
            <a:ahLst/>
            <a:cxnLst/>
            <a:rect l="l" t="t" r="r" b="b"/>
            <a:pathLst>
              <a:path h="1549908">
                <a:moveTo>
                  <a:pt x="0" y="1549908"/>
                </a:moveTo>
                <a:lnTo>
                  <a:pt x="0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20440" y="4373117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60720" y="4425696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42715" y="4530852"/>
            <a:ext cx="813816" cy="0"/>
          </a:xfrm>
          <a:custGeom>
            <a:avLst/>
            <a:gdLst/>
            <a:ahLst/>
            <a:cxnLst/>
            <a:rect l="l" t="t" r="r" b="b"/>
            <a:pathLst>
              <a:path w="813816">
                <a:moveTo>
                  <a:pt x="0" y="0"/>
                </a:moveTo>
                <a:lnTo>
                  <a:pt x="813816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86583" y="4206240"/>
            <a:ext cx="0" cy="1527048"/>
          </a:xfrm>
          <a:custGeom>
            <a:avLst/>
            <a:gdLst/>
            <a:ahLst/>
            <a:cxnLst/>
            <a:rect l="l" t="t" r="r" b="b"/>
            <a:pathLst>
              <a:path h="1527048">
                <a:moveTo>
                  <a:pt x="0" y="1527048"/>
                </a:moveTo>
                <a:lnTo>
                  <a:pt x="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79008" y="4629150"/>
            <a:ext cx="1266443" cy="0"/>
          </a:xfrm>
          <a:custGeom>
            <a:avLst/>
            <a:gdLst/>
            <a:ahLst/>
            <a:cxnLst/>
            <a:rect l="l" t="t" r="r" b="b"/>
            <a:pathLst>
              <a:path w="1266444">
                <a:moveTo>
                  <a:pt x="0" y="0"/>
                </a:moveTo>
                <a:lnTo>
                  <a:pt x="1266443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5867" y="4857750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1480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4435" y="4793741"/>
            <a:ext cx="1289304" cy="0"/>
          </a:xfrm>
          <a:custGeom>
            <a:avLst/>
            <a:gdLst/>
            <a:ahLst/>
            <a:cxnLst/>
            <a:rect l="l" t="t" r="r" b="b"/>
            <a:pathLst>
              <a:path w="1289303">
                <a:moveTo>
                  <a:pt x="0" y="0"/>
                </a:moveTo>
                <a:lnTo>
                  <a:pt x="1289304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9008" y="4953761"/>
            <a:ext cx="731519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20440" y="5022341"/>
            <a:ext cx="406908" cy="0"/>
          </a:xfrm>
          <a:custGeom>
            <a:avLst/>
            <a:gdLst/>
            <a:ahLst/>
            <a:cxnLst/>
            <a:rect l="l" t="t" r="r" b="b"/>
            <a:pathLst>
              <a:path w="406908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20440" y="5349240"/>
            <a:ext cx="393192" cy="0"/>
          </a:xfrm>
          <a:custGeom>
            <a:avLst/>
            <a:gdLst/>
            <a:ahLst/>
            <a:cxnLst/>
            <a:rect l="l" t="t" r="r" b="b"/>
            <a:pathLst>
              <a:path w="393192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74435" y="5276088"/>
            <a:ext cx="800099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099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74435" y="5442965"/>
            <a:ext cx="1289304" cy="0"/>
          </a:xfrm>
          <a:custGeom>
            <a:avLst/>
            <a:gdLst/>
            <a:ahLst/>
            <a:cxnLst/>
            <a:rect l="l" t="t" r="r" b="b"/>
            <a:pathLst>
              <a:path w="1289303">
                <a:moveTo>
                  <a:pt x="0" y="0"/>
                </a:moveTo>
                <a:lnTo>
                  <a:pt x="1289304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74435" y="5607558"/>
            <a:ext cx="1289304" cy="0"/>
          </a:xfrm>
          <a:custGeom>
            <a:avLst/>
            <a:gdLst/>
            <a:ahLst/>
            <a:cxnLst/>
            <a:rect l="l" t="t" r="r" b="b"/>
            <a:pathLst>
              <a:path w="1289303">
                <a:moveTo>
                  <a:pt x="0" y="0"/>
                </a:moveTo>
                <a:lnTo>
                  <a:pt x="1289304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54579" y="5715000"/>
            <a:ext cx="781812" cy="0"/>
          </a:xfrm>
          <a:custGeom>
            <a:avLst/>
            <a:gdLst/>
            <a:ahLst/>
            <a:cxnLst/>
            <a:rect l="l" t="t" r="r" b="b"/>
            <a:pathLst>
              <a:path w="781812">
                <a:moveTo>
                  <a:pt x="0" y="0"/>
                </a:moveTo>
                <a:lnTo>
                  <a:pt x="781812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63823" y="5733288"/>
            <a:ext cx="109727" cy="0"/>
          </a:xfrm>
          <a:custGeom>
            <a:avLst/>
            <a:gdLst/>
            <a:ahLst/>
            <a:cxnLst/>
            <a:rect l="l" t="t" r="r" b="b"/>
            <a:pathLst>
              <a:path w="109727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2876" y="5721858"/>
            <a:ext cx="1069848" cy="0"/>
          </a:xfrm>
          <a:custGeom>
            <a:avLst/>
            <a:gdLst/>
            <a:ahLst/>
            <a:cxnLst/>
            <a:rect l="l" t="t" r="r" b="b"/>
            <a:pathLst>
              <a:path w="1069848">
                <a:moveTo>
                  <a:pt x="0" y="0"/>
                </a:moveTo>
                <a:lnTo>
                  <a:pt x="1069848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9908" y="134365"/>
            <a:ext cx="858710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80" dirty="0" smtClean="0">
                <a:latin typeface="Arial"/>
                <a:cs typeface="Arial"/>
              </a:rPr>
              <a:t>11-19 </a:t>
            </a:r>
            <a:r>
              <a:rPr sz="1750" b="1" spc="-95" dirty="0" smtClean="0">
                <a:latin typeface="Arial"/>
                <a:cs typeface="Arial"/>
              </a:rPr>
              <a:t> </a:t>
            </a:r>
            <a:r>
              <a:rPr sz="1750" b="1" spc="-25" dirty="0" smtClean="0">
                <a:latin typeface="Arial"/>
                <a:cs typeface="Arial"/>
              </a:rPr>
              <a:t>The</a:t>
            </a:r>
            <a:r>
              <a:rPr sz="1750" b="1" spc="105" dirty="0" smtClean="0">
                <a:latin typeface="Arial"/>
                <a:cs typeface="Arial"/>
              </a:rPr>
              <a:t> </a:t>
            </a:r>
            <a:r>
              <a:rPr sz="1750" b="1" spc="0" dirty="0" smtClean="0">
                <a:latin typeface="Arial"/>
                <a:cs typeface="Arial"/>
              </a:rPr>
              <a:t>82C55</a:t>
            </a:r>
            <a:r>
              <a:rPr sz="1750" b="1" spc="190" dirty="0" smtClean="0">
                <a:latin typeface="Arial"/>
                <a:cs typeface="Arial"/>
              </a:rPr>
              <a:t> </a:t>
            </a:r>
            <a:r>
              <a:rPr sz="1750" b="1" spc="-80" dirty="0" smtClean="0">
                <a:latin typeface="Arial"/>
                <a:cs typeface="Arial"/>
              </a:rPr>
              <a:t>interfaced</a:t>
            </a:r>
            <a:r>
              <a:rPr sz="1750" b="1" spc="100" dirty="0" smtClean="0">
                <a:latin typeface="Arial"/>
                <a:cs typeface="Arial"/>
              </a:rPr>
              <a:t> </a:t>
            </a:r>
            <a:r>
              <a:rPr sz="1750" b="1" spc="-95" dirty="0" smtClean="0">
                <a:latin typeface="Arial"/>
                <a:cs typeface="Arial"/>
              </a:rPr>
              <a:t>to</a:t>
            </a:r>
            <a:r>
              <a:rPr sz="1750" b="1" spc="40" dirty="0" smtClean="0">
                <a:latin typeface="Arial"/>
                <a:cs typeface="Arial"/>
              </a:rPr>
              <a:t> </a:t>
            </a:r>
            <a:r>
              <a:rPr sz="1750" b="1" spc="-70" dirty="0" smtClean="0">
                <a:latin typeface="Arial"/>
                <a:cs typeface="Arial"/>
              </a:rPr>
              <a:t>the</a:t>
            </a:r>
            <a:r>
              <a:rPr sz="1750" b="1" spc="165" dirty="0" smtClean="0">
                <a:latin typeface="Arial"/>
                <a:cs typeface="Arial"/>
              </a:rPr>
              <a:t> </a:t>
            </a:r>
            <a:r>
              <a:rPr sz="1750" b="1" spc="-110" dirty="0" smtClean="0">
                <a:latin typeface="Arial"/>
                <a:cs typeface="Arial"/>
              </a:rPr>
              <a:t>low</a:t>
            </a:r>
            <a:r>
              <a:rPr sz="1750" b="1" spc="60" dirty="0" smtClean="0">
                <a:latin typeface="Arial"/>
                <a:cs typeface="Arial"/>
              </a:rPr>
              <a:t> </a:t>
            </a:r>
            <a:r>
              <a:rPr sz="1750" b="1" spc="-65" dirty="0" smtClean="0">
                <a:latin typeface="Arial"/>
                <a:cs typeface="Arial"/>
              </a:rPr>
              <a:t>bank</a:t>
            </a:r>
            <a:r>
              <a:rPr sz="1750" b="1" spc="25" dirty="0" smtClean="0">
                <a:latin typeface="Arial"/>
                <a:cs typeface="Arial"/>
              </a:rPr>
              <a:t> </a:t>
            </a:r>
            <a:r>
              <a:rPr sz="1750" b="1" spc="-110" dirty="0" smtClean="0">
                <a:latin typeface="Arial"/>
                <a:cs typeface="Arial"/>
              </a:rPr>
              <a:t>of</a:t>
            </a:r>
            <a:r>
              <a:rPr sz="1750" b="1" spc="5" dirty="0" smtClean="0">
                <a:latin typeface="Arial"/>
                <a:cs typeface="Arial"/>
              </a:rPr>
              <a:t> </a:t>
            </a:r>
            <a:r>
              <a:rPr sz="1750" b="1" spc="-70" dirty="0" smtClean="0">
                <a:latin typeface="Arial"/>
                <a:cs typeface="Arial"/>
              </a:rPr>
              <a:t>the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0" dirty="0" smtClean="0">
                <a:latin typeface="Arial"/>
                <a:cs typeface="Arial"/>
              </a:rPr>
              <a:t>80386SX</a:t>
            </a:r>
            <a:r>
              <a:rPr sz="1750" b="1" spc="165" dirty="0" smtClean="0">
                <a:latin typeface="Arial"/>
                <a:cs typeface="Arial"/>
              </a:rPr>
              <a:t> </a:t>
            </a:r>
            <a:r>
              <a:rPr sz="1750" b="1" spc="-105" dirty="0" smtClean="0">
                <a:latin typeface="Arial"/>
                <a:cs typeface="Arial"/>
              </a:rPr>
              <a:t>microprocessor.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60067" y="2870453"/>
            <a:ext cx="453390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6520" algn="ctr">
              <a:lnSpc>
                <a:spcPts val="1195"/>
              </a:lnSpc>
            </a:pPr>
            <a:r>
              <a:rPr sz="1050" b="1" spc="-60" dirty="0" smtClean="0">
                <a:solidFill>
                  <a:srgbClr val="343434"/>
                </a:solidFill>
                <a:latin typeface="Arial"/>
                <a:cs typeface="Arial"/>
              </a:rPr>
              <a:t>IO</a:t>
            </a:r>
            <a:r>
              <a:rPr sz="1050" b="1" spc="-85" dirty="0" smtClean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050" b="1" spc="95" dirty="0" smtClean="0">
                <a:solidFill>
                  <a:srgbClr val="565656"/>
                </a:solidFill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  <a:p>
            <a:pPr marL="88265" algn="ctr">
              <a:lnSpc>
                <a:spcPts val="1480"/>
              </a:lnSpc>
            </a:pPr>
            <a:r>
              <a:rPr sz="1650" b="1" spc="-140" dirty="0" smtClean="0">
                <a:solidFill>
                  <a:srgbClr val="565656"/>
                </a:solidFill>
                <a:latin typeface="Courier New"/>
                <a:cs typeface="Courier New"/>
              </a:rPr>
              <a:t>owe</a:t>
            </a:r>
            <a:endParaRPr sz="1650">
              <a:latin typeface="Courier New"/>
              <a:cs typeface="Courier New"/>
            </a:endParaRPr>
          </a:p>
          <a:p>
            <a:pPr marL="215265" algn="ctr">
              <a:lnSpc>
                <a:spcPct val="100000"/>
              </a:lnSpc>
              <a:spcBef>
                <a:spcPts val="50"/>
              </a:spcBef>
            </a:pPr>
            <a:r>
              <a:rPr sz="950" b="1" spc="105" dirty="0" smtClean="0">
                <a:solidFill>
                  <a:srgbClr val="444444"/>
                </a:solidFill>
                <a:latin typeface="Arial"/>
                <a:cs typeface="Arial"/>
              </a:rPr>
              <a:t>AI</a:t>
            </a:r>
            <a:endParaRPr sz="950">
              <a:latin typeface="Arial"/>
              <a:cs typeface="Arial"/>
            </a:endParaRPr>
          </a:p>
          <a:p>
            <a:pPr marL="259079">
              <a:lnSpc>
                <a:spcPts val="1345"/>
              </a:lnSpc>
            </a:pPr>
            <a:r>
              <a:rPr sz="1200" b="1" spc="-95" dirty="0" smtClean="0">
                <a:solidFill>
                  <a:srgbClr val="444444"/>
                </a:solidFill>
                <a:latin typeface="Courier New"/>
                <a:cs typeface="Courier New"/>
              </a:rPr>
              <a:t>A</a:t>
            </a:r>
            <a:r>
              <a:rPr sz="1200" b="1" spc="-595" dirty="0" smtClean="0">
                <a:solidFill>
                  <a:srgbClr val="444444"/>
                </a:solidFill>
                <a:latin typeface="Courier New"/>
                <a:cs typeface="Courier New"/>
              </a:rPr>
              <a:t> </a:t>
            </a:r>
            <a:r>
              <a:rPr sz="1200" b="1" spc="-55" dirty="0" smtClean="0">
                <a:solidFill>
                  <a:srgbClr val="6E6E6E"/>
                </a:solidFill>
                <a:latin typeface="Courier New"/>
                <a:cs typeface="Courier New"/>
              </a:rPr>
              <a:t>l</a:t>
            </a:r>
            <a:endParaRPr sz="1200">
              <a:latin typeface="Courier New"/>
              <a:cs typeface="Courier New"/>
            </a:endParaRPr>
          </a:p>
          <a:p>
            <a:pPr marR="6985" algn="ctr">
              <a:lnSpc>
                <a:spcPct val="100000"/>
              </a:lnSpc>
              <a:spcBef>
                <a:spcPts val="90"/>
              </a:spcBef>
            </a:pPr>
            <a:r>
              <a:rPr sz="1000" b="1" spc="-60" dirty="0" smtClean="0">
                <a:solidFill>
                  <a:srgbClr val="444444"/>
                </a:solidFill>
                <a:latin typeface="Arial"/>
                <a:cs typeface="Arial"/>
              </a:rPr>
              <a:t>RE</a:t>
            </a:r>
            <a:r>
              <a:rPr sz="1000" b="1" spc="10" dirty="0" smtClean="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sz="1425" b="1" spc="75" baseline="2923" dirty="0" smtClean="0">
                <a:solidFill>
                  <a:srgbClr val="565656"/>
                </a:solidFill>
                <a:latin typeface="Arial"/>
                <a:cs typeface="Arial"/>
              </a:rPr>
              <a:t>ET</a:t>
            </a:r>
            <a:endParaRPr sz="1425" baseline="2923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83511" y="1106678"/>
            <a:ext cx="325755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07</a:t>
            </a:r>
            <a:r>
              <a:rPr sz="1150" b="1" spc="-55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spc="915" dirty="0" smtClean="0">
                <a:solidFill>
                  <a:srgbClr val="8E8E8E"/>
                </a:solidFill>
                <a:latin typeface="Times New Roman"/>
                <a:cs typeface="Times New Roman"/>
              </a:rPr>
              <a:t>-</a:t>
            </a:r>
            <a:r>
              <a:rPr sz="1150" b="1" spc="-185" dirty="0" smtClean="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sz="1150" b="1" spc="114" dirty="0" smtClean="0">
                <a:solidFill>
                  <a:srgbClr val="444444"/>
                </a:solidFill>
                <a:latin typeface="Times New Roman"/>
                <a:cs typeface="Times New Roman"/>
              </a:rPr>
              <a:t>00</a:t>
            </a:r>
            <a:endParaRPr sz="1150">
              <a:latin typeface="Times New Roman"/>
              <a:cs typeface="Times New Roman"/>
            </a:endParaRPr>
          </a:p>
          <a:p>
            <a:pPr marR="12700" algn="r">
              <a:lnSpc>
                <a:spcPct val="100000"/>
              </a:lnSpc>
              <a:spcBef>
                <a:spcPts val="15"/>
              </a:spcBef>
            </a:pPr>
            <a:r>
              <a:rPr sz="1050" b="1" i="1" spc="-10" dirty="0" smtClean="0">
                <a:solidFill>
                  <a:srgbClr val="6E6E6E"/>
                </a:solidFill>
                <a:latin typeface="Arial"/>
                <a:cs typeface="Arial"/>
              </a:rPr>
              <a:t>U</a:t>
            </a:r>
            <a:r>
              <a:rPr sz="1050" b="1" i="1" spc="-50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44415" y="1448815"/>
            <a:ext cx="39624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250" dirty="0" smtClean="0">
                <a:solidFill>
                  <a:srgbClr val="444444"/>
                </a:solidFill>
                <a:latin typeface="Arial"/>
                <a:cs typeface="Arial"/>
              </a:rPr>
              <a:t>'-lL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6188" y="1534414"/>
            <a:ext cx="19558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50" dirty="0" smtClean="0">
                <a:solidFill>
                  <a:srgbClr val="444444"/>
                </a:solidFill>
                <a:latin typeface="Arial"/>
                <a:cs typeface="Arial"/>
              </a:rPr>
              <a:t>DO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55411" y="1484376"/>
            <a:ext cx="276225" cy="276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9050" algn="just">
              <a:lnSpc>
                <a:spcPct val="100000"/>
              </a:lnSpc>
            </a:pPr>
            <a:r>
              <a:rPr sz="1200" b="1" spc="-80" dirty="0" smtClean="0">
                <a:solidFill>
                  <a:srgbClr val="444444"/>
                </a:solidFill>
                <a:latin typeface="Courier New"/>
                <a:cs typeface="Courier New"/>
              </a:rPr>
              <a:t>PAO</a:t>
            </a:r>
            <a:endParaRPr sz="1200">
              <a:latin typeface="Courier New"/>
              <a:cs typeface="Courier New"/>
            </a:endParaRPr>
          </a:p>
          <a:p>
            <a:pPr marL="12700" marR="46990" algn="just">
              <a:lnSpc>
                <a:spcPts val="1295"/>
              </a:lnSpc>
            </a:pPr>
            <a:r>
              <a:rPr sz="1200" b="1" spc="-90" dirty="0" smtClean="0">
                <a:solidFill>
                  <a:srgbClr val="565656"/>
                </a:solidFill>
                <a:latin typeface="Courier New"/>
                <a:cs typeface="Courier New"/>
              </a:rPr>
              <a:t>PA</a:t>
            </a:r>
            <a:r>
              <a:rPr sz="1200" b="1" spc="-550" dirty="0" smtClean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200" b="1" spc="-465" dirty="0" smtClean="0">
                <a:solidFill>
                  <a:srgbClr val="343434"/>
                </a:solidFill>
                <a:latin typeface="Courier New"/>
                <a:cs typeface="Courier New"/>
              </a:rPr>
              <a:t>l</a:t>
            </a:r>
            <a:endParaRPr sz="1200">
              <a:latin typeface="Courier New"/>
              <a:cs typeface="Courier New"/>
            </a:endParaRPr>
          </a:p>
          <a:p>
            <a:pPr marL="12700" marR="12700" algn="just">
              <a:lnSpc>
                <a:spcPct val="88100"/>
              </a:lnSpc>
              <a:spcBef>
                <a:spcPts val="135"/>
              </a:spcBef>
            </a:pPr>
            <a:r>
              <a:rPr sz="1200" b="1" spc="-90" dirty="0" smtClean="0">
                <a:solidFill>
                  <a:srgbClr val="565656"/>
                </a:solidFill>
                <a:latin typeface="Courier New"/>
                <a:cs typeface="Courier New"/>
              </a:rPr>
              <a:t>P</a:t>
            </a:r>
            <a:r>
              <a:rPr sz="1200" b="1" spc="-100" dirty="0" smtClean="0">
                <a:solidFill>
                  <a:srgbClr val="565656"/>
                </a:solidFill>
                <a:latin typeface="Courier New"/>
                <a:cs typeface="Courier New"/>
              </a:rPr>
              <a:t>A</a:t>
            </a:r>
            <a:r>
              <a:rPr sz="1200" b="1" spc="-10" dirty="0" smtClean="0">
                <a:solidFill>
                  <a:srgbClr val="6E6E6E"/>
                </a:solidFill>
                <a:latin typeface="Courier New"/>
                <a:cs typeface="Courier New"/>
              </a:rPr>
              <a:t>l </a:t>
            </a:r>
            <a:r>
              <a:rPr sz="1200" b="1" spc="-90" dirty="0" smtClean="0">
                <a:solidFill>
                  <a:srgbClr val="565656"/>
                </a:solidFill>
                <a:latin typeface="Courier New"/>
                <a:cs typeface="Courier New"/>
              </a:rPr>
              <a:t>P</a:t>
            </a:r>
            <a:r>
              <a:rPr sz="1200" b="1" spc="-65" dirty="0" smtClean="0">
                <a:solidFill>
                  <a:srgbClr val="565656"/>
                </a:solidFill>
                <a:latin typeface="Courier New"/>
                <a:cs typeface="Courier New"/>
              </a:rPr>
              <a:t>A</a:t>
            </a:r>
            <a:r>
              <a:rPr sz="1200" b="1" spc="-90" dirty="0" smtClean="0">
                <a:solidFill>
                  <a:srgbClr val="6E6E6E"/>
                </a:solidFill>
                <a:latin typeface="Courier New"/>
                <a:cs typeface="Courier New"/>
              </a:rPr>
              <a:t>3 </a:t>
            </a:r>
            <a:r>
              <a:rPr sz="1200" b="1" spc="-95" dirty="0" smtClean="0">
                <a:solidFill>
                  <a:srgbClr val="565656"/>
                </a:solidFill>
                <a:latin typeface="Courier New"/>
                <a:cs typeface="Courier New"/>
              </a:rPr>
              <a:t>PA4 </a:t>
            </a:r>
            <a:r>
              <a:rPr sz="1200" b="1" spc="-95" dirty="0" smtClean="0">
                <a:solidFill>
                  <a:srgbClr val="444444"/>
                </a:solidFill>
                <a:latin typeface="Courier New"/>
                <a:cs typeface="Courier New"/>
              </a:rPr>
              <a:t>PAS </a:t>
            </a:r>
            <a:r>
              <a:rPr sz="1200" b="1" spc="-65" dirty="0" smtClean="0">
                <a:solidFill>
                  <a:srgbClr val="565656"/>
                </a:solidFill>
                <a:latin typeface="Courier New"/>
                <a:cs typeface="Courier New"/>
              </a:rPr>
              <a:t>PA6</a:t>
            </a:r>
            <a:endParaRPr sz="1200">
              <a:latin typeface="Courier New"/>
              <a:cs typeface="Courier New"/>
            </a:endParaRPr>
          </a:p>
          <a:p>
            <a:pPr marL="12700" marR="27305" algn="just">
              <a:lnSpc>
                <a:spcPts val="1295"/>
              </a:lnSpc>
            </a:pPr>
            <a:r>
              <a:rPr sz="1200" b="1" spc="-105" dirty="0" smtClean="0">
                <a:solidFill>
                  <a:srgbClr val="565656"/>
                </a:solidFill>
                <a:latin typeface="Courier New"/>
                <a:cs typeface="Courier New"/>
              </a:rPr>
              <a:t>PAi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ts val="600"/>
              </a:lnSpc>
              <a:spcBef>
                <a:spcPts val="35"/>
              </a:spcBef>
            </a:pPr>
            <a:endParaRPr sz="600"/>
          </a:p>
          <a:p>
            <a:pPr marL="21590" marR="19050" indent="-3810" algn="ctr">
              <a:lnSpc>
                <a:spcPct val="100400"/>
              </a:lnSpc>
            </a:pPr>
            <a:r>
              <a:rPr sz="1350" b="1" spc="-204" dirty="0" smtClean="0">
                <a:solidFill>
                  <a:srgbClr val="444444"/>
                </a:solidFill>
                <a:latin typeface="Courier New"/>
                <a:cs typeface="Courier New"/>
              </a:rPr>
              <a:t>PBO </a:t>
            </a:r>
            <a:r>
              <a:rPr sz="950" b="1" spc="165" dirty="0" smtClean="0">
                <a:solidFill>
                  <a:srgbClr val="444444"/>
                </a:solidFill>
                <a:latin typeface="Arial"/>
                <a:cs typeface="Arial"/>
              </a:rPr>
              <a:t>BI</a:t>
            </a:r>
            <a:r>
              <a:rPr sz="950" b="1" spc="9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150" b="1" spc="-90" dirty="0" smtClean="0">
                <a:solidFill>
                  <a:srgbClr val="444444"/>
                </a:solidFill>
                <a:latin typeface="Courier New"/>
                <a:cs typeface="Courier New"/>
              </a:rPr>
              <a:t>PR2 </a:t>
            </a:r>
            <a:r>
              <a:rPr sz="1050" b="1" spc="-70" dirty="0" smtClean="0">
                <a:solidFill>
                  <a:srgbClr val="343434"/>
                </a:solidFill>
                <a:latin typeface="Times New Roman"/>
                <a:cs typeface="Times New Roman"/>
              </a:rPr>
              <a:t>PB</a:t>
            </a:r>
            <a:r>
              <a:rPr sz="1050" b="1" spc="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.l </a:t>
            </a:r>
            <a:r>
              <a:rPr sz="1050" b="1" spc="-45" dirty="0" smtClean="0">
                <a:solidFill>
                  <a:srgbClr val="343434"/>
                </a:solidFill>
                <a:latin typeface="Times New Roman"/>
                <a:cs typeface="Times New Roman"/>
              </a:rPr>
              <a:t>PB4</a:t>
            </a:r>
            <a:r>
              <a:rPr sz="1050" b="1" spc="-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150" b="1" spc="-175" dirty="0" smtClean="0">
                <a:solidFill>
                  <a:srgbClr val="444444"/>
                </a:solidFill>
                <a:latin typeface="Times New Roman"/>
                <a:cs typeface="Times New Roman"/>
              </a:rPr>
              <a:t>PB.S</a:t>
            </a:r>
            <a:endParaRPr sz="1150">
              <a:latin typeface="Times New Roman"/>
              <a:cs typeface="Times New Roman"/>
            </a:endParaRPr>
          </a:p>
          <a:p>
            <a:pPr marL="21590" marR="15240" algn="just">
              <a:lnSpc>
                <a:spcPts val="1270"/>
              </a:lnSpc>
            </a:pPr>
            <a:r>
              <a:rPr sz="1200" b="1" spc="-95" dirty="0" smtClean="0">
                <a:solidFill>
                  <a:srgbClr val="444444"/>
                </a:solidFill>
                <a:latin typeface="Courier New"/>
                <a:cs typeface="Courier New"/>
              </a:rPr>
              <a:t>PB6</a:t>
            </a:r>
            <a:endParaRPr sz="1200">
              <a:latin typeface="Courier New"/>
              <a:cs typeface="Courier New"/>
            </a:endParaRPr>
          </a:p>
          <a:p>
            <a:pPr marL="21590" marR="27940" algn="just">
              <a:lnSpc>
                <a:spcPts val="1230"/>
              </a:lnSpc>
            </a:pPr>
            <a:r>
              <a:rPr sz="1050" b="1" spc="-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P</a:t>
            </a:r>
            <a:r>
              <a:rPr sz="1050" b="1" spc="-30" dirty="0" smtClean="0">
                <a:solidFill>
                  <a:srgbClr val="343434"/>
                </a:solidFill>
                <a:latin typeface="Times New Roman"/>
                <a:cs typeface="Times New Roman"/>
              </a:rPr>
              <a:t>B</a:t>
            </a:r>
            <a:r>
              <a:rPr sz="1050" b="1" spc="-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26328" y="1451355"/>
            <a:ext cx="103505" cy="34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60" dirty="0" smtClean="0">
                <a:solidFill>
                  <a:srgbClr val="565656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  <a:p>
            <a:pPr marL="26034">
              <a:lnSpc>
                <a:spcPts val="1315"/>
              </a:lnSpc>
            </a:pPr>
            <a:r>
              <a:rPr sz="1200" b="1" spc="-105" dirty="0" smtClean="0">
                <a:solidFill>
                  <a:srgbClr val="565656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39844" y="1607058"/>
            <a:ext cx="659130" cy="26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229" dirty="0" smtClean="0">
                <a:solidFill>
                  <a:srgbClr val="444444"/>
                </a:solidFill>
                <a:latin typeface="Arial"/>
                <a:cs typeface="Arial"/>
              </a:rPr>
              <a:t>'-lL </a:t>
            </a:r>
            <a:r>
              <a:rPr sz="1350" b="1" spc="-6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575" b="1" spc="165" baseline="-21164" dirty="0" smtClean="0">
                <a:solidFill>
                  <a:srgbClr val="444444"/>
                </a:solidFill>
                <a:latin typeface="Arial"/>
                <a:cs typeface="Arial"/>
              </a:rPr>
              <a:t>01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30700" y="1768347"/>
            <a:ext cx="673735" cy="260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b="1" spc="15" baseline="1633" dirty="0" smtClean="0">
                <a:solidFill>
                  <a:srgbClr val="444444"/>
                </a:solidFill>
                <a:latin typeface="Arial"/>
                <a:cs typeface="Arial"/>
              </a:rPr>
              <a:t>!'1L</a:t>
            </a:r>
            <a:r>
              <a:rPr sz="2550" b="1" spc="292" baseline="1633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050" b="1" spc="170" dirty="0" smtClean="0">
                <a:solidFill>
                  <a:srgbClr val="444444"/>
                </a:solidFill>
                <a:latin typeface="Times New Roman"/>
                <a:cs typeface="Times New Roman"/>
              </a:rPr>
              <a:t>02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40044" y="1769617"/>
            <a:ext cx="8826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85" dirty="0" smtClean="0">
                <a:solidFill>
                  <a:srgbClr val="565656"/>
                </a:solidFill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97044" y="2011934"/>
            <a:ext cx="193675" cy="323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85" dirty="0" smtClean="0">
                <a:solidFill>
                  <a:srgbClr val="565656"/>
                </a:solidFill>
                <a:latin typeface="Times New Roman"/>
                <a:cs typeface="Times New Roman"/>
              </a:rPr>
              <a:t>03</a:t>
            </a:r>
            <a:endParaRPr sz="1150">
              <a:latin typeface="Times New Roman"/>
              <a:cs typeface="Times New Roman"/>
            </a:endParaRPr>
          </a:p>
          <a:p>
            <a:pPr marL="21590">
              <a:lnSpc>
                <a:spcPts val="1075"/>
              </a:lnSpc>
            </a:pPr>
            <a:r>
              <a:rPr sz="950" b="1" spc="85" dirty="0" smtClean="0">
                <a:solidFill>
                  <a:srgbClr val="444444"/>
                </a:solidFill>
                <a:latin typeface="Arial"/>
                <a:cs typeface="Arial"/>
              </a:rPr>
              <a:t>04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49188" y="1944115"/>
            <a:ext cx="1181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450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76035" y="2104135"/>
            <a:ext cx="16383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97044" y="2331973"/>
            <a:ext cx="19050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70" dirty="0" smtClean="0">
                <a:solidFill>
                  <a:srgbClr val="444444"/>
                </a:solidFill>
                <a:latin typeface="Times New Roman"/>
                <a:cs typeface="Times New Roman"/>
              </a:rPr>
              <a:t>05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76035" y="2279650"/>
            <a:ext cx="16129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5" dirty="0" smtClean="0">
                <a:solidFill>
                  <a:srgbClr val="565656"/>
                </a:solidFill>
                <a:latin typeface="Arial"/>
                <a:cs typeface="Arial"/>
              </a:rPr>
              <a:t>39</a:t>
            </a:r>
            <a:endParaRPr sz="9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76035" y="2412491"/>
            <a:ext cx="162560" cy="365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80" dirty="0" smtClean="0">
                <a:solidFill>
                  <a:srgbClr val="444444"/>
                </a:solidFill>
                <a:latin typeface="Courier New"/>
                <a:cs typeface="Courier New"/>
              </a:rPr>
              <a:t>38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260"/>
              </a:lnSpc>
            </a:pPr>
            <a:r>
              <a:rPr sz="1200" b="1" spc="-190" dirty="0" smtClean="0">
                <a:solidFill>
                  <a:srgbClr val="565656"/>
                </a:solidFill>
                <a:latin typeface="Courier New"/>
                <a:cs typeface="Courier New"/>
              </a:rPr>
              <a:t>17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330700" y="2416555"/>
            <a:ext cx="672465" cy="265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55" dirty="0" smtClean="0">
                <a:solidFill>
                  <a:srgbClr val="444444"/>
                </a:solidFill>
                <a:latin typeface="Arial"/>
                <a:cs typeface="Arial"/>
              </a:rPr>
              <a:t>I'JL</a:t>
            </a:r>
            <a:r>
              <a:rPr sz="1600" spc="20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650" b="1" spc="-44" baseline="-10101" dirty="0" smtClean="0">
                <a:solidFill>
                  <a:srgbClr val="444444"/>
                </a:solidFill>
                <a:latin typeface="Arial"/>
                <a:cs typeface="Arial"/>
              </a:rPr>
              <a:t>D6</a:t>
            </a:r>
            <a:endParaRPr sz="1650" baseline="-10101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330700" y="2583434"/>
            <a:ext cx="653415" cy="265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i="1" spc="415" dirty="0" smtClean="0">
                <a:solidFill>
                  <a:srgbClr val="444444"/>
                </a:solidFill>
                <a:latin typeface="Arial"/>
                <a:cs typeface="Arial"/>
              </a:rPr>
              <a:t>'J]_ </a:t>
            </a:r>
            <a:r>
              <a:rPr sz="1000" i="1" spc="-8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725" b="1" spc="315" baseline="-28985" dirty="0" smtClean="0">
                <a:solidFill>
                  <a:srgbClr val="444444"/>
                </a:solidFill>
                <a:latin typeface="Times New Roman"/>
                <a:cs typeface="Times New Roman"/>
              </a:rPr>
              <a:t>0</a:t>
            </a:r>
            <a:r>
              <a:rPr sz="1725" b="1" spc="-150" baseline="-28985" dirty="0" smtClean="0">
                <a:solidFill>
                  <a:srgbClr val="6E6E6E"/>
                </a:solidFill>
                <a:latin typeface="Times New Roman"/>
                <a:cs typeface="Times New Roman"/>
              </a:rPr>
              <a:t>7</a:t>
            </a:r>
            <a:endParaRPr sz="1725" baseline="-28985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60651" y="2663952"/>
            <a:ext cx="37592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675" dirty="0" smtClean="0">
                <a:solidFill>
                  <a:srgbClr val="8E8E8E"/>
                </a:solidFill>
                <a:latin typeface="Times New Roman"/>
                <a:cs typeface="Times New Roman"/>
              </a:rPr>
              <a:t>--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53176" y="2878582"/>
            <a:ext cx="193675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_lll_</a:t>
            </a:r>
            <a:endParaRPr sz="9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265"/>
              </a:spcBef>
            </a:pPr>
            <a:r>
              <a:rPr sz="950" b="1" spc="-15" dirty="0" smtClean="0">
                <a:solidFill>
                  <a:srgbClr val="565656"/>
                </a:solidFill>
                <a:latin typeface="Arial"/>
                <a:cs typeface="Arial"/>
              </a:rPr>
              <a:t>19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93237" y="2884678"/>
            <a:ext cx="730250" cy="236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60"/>
              </a:lnSpc>
            </a:pPr>
            <a:r>
              <a:rPr sz="2325" spc="-6622" baseline="21505" dirty="0" smtClean="0">
                <a:solidFill>
                  <a:srgbClr val="8E8E8E"/>
                </a:solidFill>
                <a:latin typeface="Arial"/>
                <a:cs typeface="Arial"/>
              </a:rPr>
              <a:t>-</a:t>
            </a:r>
            <a:r>
              <a:rPr sz="1100" b="1" spc="-40" dirty="0" smtClean="0">
                <a:solidFill>
                  <a:srgbClr val="444444"/>
                </a:solidFill>
                <a:latin typeface="Arial"/>
                <a:cs typeface="Arial"/>
              </a:rPr>
              <a:t>RD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490720" y="3055111"/>
            <a:ext cx="16129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35" dirty="0" smtClean="0">
                <a:solidFill>
                  <a:srgbClr val="565656"/>
                </a:solidFill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797044" y="3122368"/>
            <a:ext cx="441325" cy="840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21615" algn="just">
              <a:lnSpc>
                <a:spcPct val="105300"/>
              </a:lnSpc>
            </a:pPr>
            <a:r>
              <a:rPr sz="950" b="1" spc="15" dirty="0" smtClean="0">
                <a:solidFill>
                  <a:srgbClr val="343434"/>
                </a:solidFill>
                <a:latin typeface="Arial"/>
                <a:cs typeface="Arial"/>
              </a:rPr>
              <a:t>WR</a:t>
            </a:r>
            <a:r>
              <a:rPr sz="950" b="1" spc="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50" b="1" spc="-130" dirty="0" smtClean="0">
                <a:solidFill>
                  <a:srgbClr val="444444"/>
                </a:solidFill>
                <a:latin typeface="Arial"/>
                <a:cs typeface="Arial"/>
              </a:rPr>
              <a:t>AO</a:t>
            </a:r>
            <a:r>
              <a:rPr sz="1050" b="1" spc="-5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050" b="1" spc="-50" dirty="0" smtClean="0">
                <a:solidFill>
                  <a:srgbClr val="565656"/>
                </a:solidFill>
                <a:latin typeface="Times New Roman"/>
                <a:cs typeface="Times New Roman"/>
              </a:rPr>
              <a:t>AI</a:t>
            </a:r>
            <a:endParaRPr sz="1050">
              <a:latin typeface="Times New Roman"/>
              <a:cs typeface="Times New Roman"/>
            </a:endParaRPr>
          </a:p>
          <a:p>
            <a:pPr marL="21590" marR="12700" algn="just">
              <a:lnSpc>
                <a:spcPts val="1170"/>
              </a:lnSpc>
            </a:pPr>
            <a:r>
              <a:rPr sz="1150" b="1" spc="-1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RESET</a:t>
            </a:r>
            <a:endParaRPr sz="1150">
              <a:latin typeface="Times New Roman"/>
              <a:cs typeface="Times New Roman"/>
            </a:endParaRPr>
          </a:p>
          <a:p>
            <a:pPr marL="12700" marR="262890" algn="just">
              <a:lnSpc>
                <a:spcPts val="1515"/>
              </a:lnSpc>
            </a:pPr>
            <a:r>
              <a:rPr sz="1500" b="1" spc="-185" dirty="0" smtClean="0">
                <a:solidFill>
                  <a:srgbClr val="565656"/>
                </a:solidFill>
                <a:latin typeface="Arial"/>
                <a:cs typeface="Arial"/>
              </a:rPr>
              <a:t>cs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54728" y="3216909"/>
            <a:ext cx="104139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85" dirty="0" smtClean="0">
                <a:solidFill>
                  <a:srgbClr val="565656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76035" y="3210559"/>
            <a:ext cx="16383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45" dirty="0" smtClean="0">
                <a:solidFill>
                  <a:srgbClr val="444444"/>
                </a:solidFill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90720" y="3377946"/>
            <a:ext cx="15494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00">
              <a:lnSpc>
                <a:spcPct val="100000"/>
              </a:lnSpc>
            </a:pPr>
            <a:r>
              <a:rPr sz="1050" b="1" spc="-250" dirty="0" smtClean="0">
                <a:solidFill>
                  <a:srgbClr val="565656"/>
                </a:solidFill>
                <a:latin typeface="Arial"/>
                <a:cs typeface="Arial"/>
              </a:rPr>
              <a:t>R</a:t>
            </a:r>
            <a:r>
              <a:rPr sz="1050" b="1" spc="-100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050" b="1" spc="-80" dirty="0" smtClean="0">
                <a:solidFill>
                  <a:srgbClr val="565656"/>
                </a:solidFill>
                <a:latin typeface="Arial"/>
                <a:cs typeface="Arial"/>
              </a:rPr>
              <a:t>35</a:t>
            </a:r>
            <a:endParaRPr sz="10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76035" y="3381502"/>
            <a:ext cx="154940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40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r>
              <a:rPr sz="950" b="1" spc="-110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950" b="1" spc="-16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335"/>
              </a:lnSpc>
            </a:pPr>
            <a:r>
              <a:rPr sz="1150" b="1" i="1" spc="-70" dirty="0" smtClean="0">
                <a:solidFill>
                  <a:srgbClr val="565656"/>
                </a:solidFill>
                <a:latin typeface="Times New Roman"/>
                <a:cs typeface="Times New Roman"/>
              </a:rPr>
              <a:t>22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554728" y="3676142"/>
            <a:ext cx="11430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80" dirty="0" smtClean="0">
                <a:solidFill>
                  <a:srgbClr val="565656"/>
                </a:solidFill>
                <a:latin typeface="Times New Roman"/>
                <a:cs typeface="Times New Roman"/>
              </a:rPr>
              <a:t>6</a:t>
            </a:r>
            <a:r>
              <a:rPr sz="1150" b="1" spc="-380" dirty="0" smtClean="0">
                <a:solidFill>
                  <a:srgbClr val="6E6E6E"/>
                </a:solidFill>
                <a:latin typeface="Times New Roman"/>
                <a:cs typeface="Times New Roman"/>
              </a:rPr>
              <a:t>_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876035" y="3685285"/>
            <a:ext cx="164465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145" dirty="0" smtClean="0">
                <a:solidFill>
                  <a:srgbClr val="565656"/>
                </a:solidFill>
                <a:latin typeface="Courier New"/>
                <a:cs typeface="Courier New"/>
              </a:rPr>
              <a:t>13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ts val="1195"/>
              </a:lnSpc>
            </a:pPr>
            <a:r>
              <a:rPr sz="1000" b="1" spc="-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10460" y="4058157"/>
            <a:ext cx="18097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170" dirty="0" smtClean="0">
                <a:solidFill>
                  <a:srgbClr val="565656"/>
                </a:solidFill>
                <a:latin typeface="Arial"/>
                <a:cs typeface="Arial"/>
              </a:rPr>
              <a:t>U</a:t>
            </a:r>
            <a:r>
              <a:rPr sz="950" b="1" spc="90" dirty="0" smtClean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76035" y="4018026"/>
            <a:ext cx="15494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20" dirty="0" smtClean="0">
                <a:solidFill>
                  <a:srgbClr val="565656"/>
                </a:solidFill>
                <a:latin typeface="Times New Roman"/>
                <a:cs typeface="Times New Roman"/>
              </a:rPr>
              <a:t>25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811527" y="4247642"/>
            <a:ext cx="563880" cy="50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145" dirty="0" smtClean="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sz="1150" b="1" spc="-185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50" b="1" spc="-60" dirty="0" smtClean="0">
                <a:solidFill>
                  <a:srgbClr val="6E6E6E"/>
                </a:solidFill>
                <a:latin typeface="Times New Roman"/>
                <a:cs typeface="Times New Roman"/>
              </a:rPr>
              <a:t>7  </a:t>
            </a:r>
            <a:r>
              <a:rPr sz="1150" b="1" spc="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b="1" spc="405" dirty="0" smtClean="0">
                <a:solidFill>
                  <a:srgbClr val="343434"/>
                </a:solidFill>
                <a:latin typeface="Arial"/>
                <a:cs typeface="Arial"/>
              </a:rPr>
              <a:t>_L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</a:pPr>
            <a:r>
              <a:rPr sz="1050" b="1" spc="-5" dirty="0" smtClean="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sz="1050" b="1" spc="55" dirty="0" smtClean="0">
                <a:solidFill>
                  <a:srgbClr val="6E6E6E"/>
                </a:solidFill>
                <a:latin typeface="Times New Roman"/>
                <a:cs typeface="Times New Roman"/>
              </a:rPr>
              <a:t>3  </a:t>
            </a:r>
            <a:r>
              <a:rPr sz="1050" b="1" spc="3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b="1" spc="50" dirty="0" smtClean="0">
                <a:solidFill>
                  <a:srgbClr val="6E6E6E"/>
                </a:solidFill>
                <a:latin typeface="Times New Roman"/>
                <a:cs typeface="Times New Roman"/>
              </a:rPr>
              <a:t>_J._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b="1" spc="-45" dirty="0" smtClean="0">
                <a:solidFill>
                  <a:srgbClr val="444444"/>
                </a:solidFill>
                <a:latin typeface="Arial"/>
                <a:cs typeface="Arial"/>
              </a:rPr>
              <a:t>A4  </a:t>
            </a:r>
            <a:r>
              <a:rPr sz="1050" b="1" spc="5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050" b="1" spc="285" dirty="0" smtClean="0">
                <a:solidFill>
                  <a:srgbClr val="6E6E6E"/>
                </a:solidFill>
                <a:latin typeface="Arial"/>
                <a:cs typeface="Arial"/>
              </a:rPr>
              <a:t>_l,</a:t>
            </a:r>
            <a:endParaRPr sz="10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56179" y="4283202"/>
            <a:ext cx="10858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110" dirty="0" smtClean="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196844" y="4190238"/>
            <a:ext cx="436880" cy="275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25" b="1" spc="-292" baseline="-14403" dirty="0" smtClean="0">
                <a:solidFill>
                  <a:srgbClr val="444444"/>
                </a:solidFill>
                <a:latin typeface="Courier New"/>
                <a:cs typeface="Courier New"/>
              </a:rPr>
              <a:t>YO</a:t>
            </a:r>
            <a:r>
              <a:rPr sz="2025" b="1" spc="-254" baseline="-14403" dirty="0" smtClean="0">
                <a:solidFill>
                  <a:srgbClr val="444444"/>
                </a:solidFill>
                <a:latin typeface="Courier New"/>
                <a:cs typeface="Courier New"/>
              </a:rPr>
              <a:t> </a:t>
            </a:r>
            <a:r>
              <a:rPr sz="950" b="1" spc="380" dirty="0" smtClean="0">
                <a:solidFill>
                  <a:srgbClr val="565656"/>
                </a:solidFill>
                <a:latin typeface="Arial"/>
                <a:cs typeface="Arial"/>
              </a:rPr>
              <a:t>k</a:t>
            </a:r>
            <a:r>
              <a:rPr sz="950" b="1" spc="-16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950" b="1" spc="90" dirty="0" smtClean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89752" y="4310633"/>
            <a:ext cx="13843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140" dirty="0" smtClean="0">
                <a:solidFill>
                  <a:srgbClr val="565656"/>
                </a:solidFill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34588" y="4369054"/>
            <a:ext cx="26733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30" dirty="0" smtClean="0">
                <a:solidFill>
                  <a:srgbClr val="565656"/>
                </a:solidFill>
                <a:latin typeface="Arial"/>
                <a:cs typeface="Arial"/>
              </a:rPr>
              <a:t>r-</a:t>
            </a:r>
            <a:r>
              <a:rPr sz="950" b="1" spc="-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950" b="1" spc="-135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950" b="1" spc="-35" dirty="0" smtClean="0">
                <a:solidFill>
                  <a:srgbClr val="565656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464555" y="4355627"/>
            <a:ext cx="264160" cy="1333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240" algn="just">
              <a:lnSpc>
                <a:spcPct val="102099"/>
              </a:lnSpc>
            </a:pPr>
            <a:r>
              <a:rPr sz="1100" b="1" spc="-185" dirty="0" smtClean="0">
                <a:solidFill>
                  <a:srgbClr val="565656"/>
                </a:solidFill>
                <a:latin typeface="Arial"/>
                <a:cs typeface="Arial"/>
              </a:rPr>
              <a:t>PCO</a:t>
            </a:r>
            <a:r>
              <a:rPr sz="1100" b="1" spc="-7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950" b="1" spc="30" dirty="0" smtClean="0">
                <a:solidFill>
                  <a:srgbClr val="565656"/>
                </a:solidFill>
                <a:latin typeface="Arial"/>
                <a:cs typeface="Arial"/>
              </a:rPr>
              <a:t>PCI</a:t>
            </a:r>
            <a:r>
              <a:rPr sz="950" b="1" spc="1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150" b="1" spc="-1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PC2</a:t>
            </a:r>
            <a:r>
              <a:rPr sz="1150" b="1" spc="-5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150" b="1" spc="-1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PCJ</a:t>
            </a:r>
            <a:endParaRPr sz="1150">
              <a:latin typeface="Times New Roman"/>
              <a:cs typeface="Times New Roman"/>
            </a:endParaRPr>
          </a:p>
          <a:p>
            <a:pPr marL="12700" marR="34290" algn="just">
              <a:lnSpc>
                <a:spcPts val="1150"/>
              </a:lnSpc>
            </a:pPr>
            <a:r>
              <a:rPr sz="1150" b="1" spc="-1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PC4</a:t>
            </a:r>
            <a:endParaRPr sz="1150">
              <a:latin typeface="Times New Roman"/>
              <a:cs typeface="Times New Roman"/>
            </a:endParaRPr>
          </a:p>
          <a:p>
            <a:pPr marL="12700" marR="12700" algn="just">
              <a:lnSpc>
                <a:spcPct val="92700"/>
              </a:lnSpc>
              <a:spcBef>
                <a:spcPts val="160"/>
              </a:spcBef>
            </a:pPr>
            <a:r>
              <a:rPr sz="1150" b="1" spc="-180" dirty="0" smtClean="0">
                <a:solidFill>
                  <a:srgbClr val="565656"/>
                </a:solidFill>
                <a:latin typeface="Times New Roman"/>
                <a:cs typeface="Times New Roman"/>
              </a:rPr>
              <a:t>PC.S</a:t>
            </a:r>
            <a:r>
              <a:rPr sz="1150" b="1" spc="-8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200" b="1" spc="-95" dirty="0" smtClean="0">
                <a:solidFill>
                  <a:srgbClr val="565656"/>
                </a:solidFill>
                <a:latin typeface="Courier New"/>
                <a:cs typeface="Courier New"/>
              </a:rPr>
              <a:t>PC6 </a:t>
            </a:r>
            <a:r>
              <a:rPr sz="1050" b="1" i="1" spc="-100" dirty="0" smtClean="0">
                <a:solidFill>
                  <a:srgbClr val="565656"/>
                </a:solidFill>
                <a:latin typeface="Arial"/>
                <a:cs typeface="Arial"/>
              </a:rPr>
              <a:t>PC1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96844" y="4442205"/>
            <a:ext cx="16573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95" dirty="0" smtClean="0">
                <a:solidFill>
                  <a:srgbClr val="444444"/>
                </a:solidFill>
                <a:latin typeface="Arial"/>
                <a:cs typeface="Arial"/>
              </a:rPr>
              <a:t>VI</a:t>
            </a:r>
            <a:endParaRPr sz="9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456179" y="4453382"/>
            <a:ext cx="11112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160" dirty="0" smtClean="0">
                <a:solidFill>
                  <a:srgbClr val="444444"/>
                </a:solidFill>
                <a:latin typeface="Arial"/>
                <a:cs typeface="Arial"/>
              </a:rPr>
              <a:t>B</a:t>
            </a:r>
            <a:endParaRPr sz="11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196844" y="4529073"/>
            <a:ext cx="739140" cy="274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0190">
              <a:lnSpc>
                <a:spcPts val="925"/>
              </a:lnSpc>
              <a:tabLst>
                <a:tab pos="725805" algn="l"/>
              </a:tabLst>
            </a:pPr>
            <a:r>
              <a:rPr sz="600" spc="-8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I'""'</a:t>
            </a:r>
            <a:r>
              <a:rPr sz="600" spc="-190" dirty="0" smtClean="0">
                <a:solidFill>
                  <a:srgbClr val="6E6E6E"/>
                </a:solidFill>
                <a:latin typeface="Times New Roman"/>
                <a:cs typeface="Times New Roman"/>
              </a:rPr>
              <a:t>"</a:t>
            </a:r>
            <a:r>
              <a:rPr sz="950" b="1" u="heavy" spc="-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950" b="1" u="heavy" spc="-10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950" b="1" u="heavy" spc="-16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950" b="1" u="heavy" spc="-21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950" b="1" u="heavy" spc="-35" dirty="0" smtClean="0">
                <a:solidFill>
                  <a:srgbClr val="565656"/>
                </a:solidFill>
                <a:latin typeface="Arial"/>
                <a:cs typeface="Arial"/>
              </a:rPr>
              <a:t>3</a:t>
            </a:r>
            <a:r>
              <a:rPr sz="950" b="1" u="heavy" spc="-5" dirty="0" smtClean="0">
                <a:solidFill>
                  <a:srgbClr val="565656"/>
                </a:solidFill>
                <a:latin typeface="Arial"/>
                <a:cs typeface="Arial"/>
              </a:rPr>
              <a:t> 	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050"/>
              </a:lnSpc>
            </a:pPr>
            <a:r>
              <a:rPr sz="1350" b="1" spc="-155" dirty="0" smtClean="0">
                <a:solidFill>
                  <a:srgbClr val="565656"/>
                </a:solidFill>
                <a:latin typeface="Courier New"/>
                <a:cs typeface="Courier New"/>
              </a:rPr>
              <a:t>Y2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889752" y="4487926"/>
            <a:ext cx="1454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60" dirty="0" smtClean="0">
                <a:solidFill>
                  <a:srgbClr val="565656"/>
                </a:solidFill>
                <a:latin typeface="Arial"/>
                <a:cs typeface="Arial"/>
              </a:rPr>
              <a:t>15</a:t>
            </a:r>
            <a:endParaRPr sz="9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811527" y="4529835"/>
            <a:ext cx="918844" cy="9156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67005" algn="r">
              <a:lnSpc>
                <a:spcPct val="100000"/>
              </a:lnSpc>
            </a:pPr>
            <a:r>
              <a:rPr sz="1700" b="1" spc="50" dirty="0" smtClean="0">
                <a:solidFill>
                  <a:srgbClr val="565656"/>
                </a:solidFill>
                <a:latin typeface="Times New Roman"/>
                <a:cs typeface="Times New Roman"/>
              </a:rPr>
              <a:t>c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3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575" b="1" spc="-15" baseline="26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A6   </a:t>
            </a:r>
            <a:r>
              <a:rPr sz="1575" b="1" spc="-187" baseline="26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575" b="1" spc="0" baseline="26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_.{L  </a:t>
            </a:r>
            <a:r>
              <a:rPr sz="1575" b="1" spc="120" baseline="264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950" b="1" spc="70" dirty="0" smtClean="0">
                <a:solidFill>
                  <a:srgbClr val="565656"/>
                </a:solidFill>
                <a:latin typeface="Arial"/>
                <a:cs typeface="Arial"/>
              </a:rPr>
              <a:t>G</a:t>
            </a:r>
            <a:r>
              <a:rPr sz="950" b="1" spc="-114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950" b="1" spc="90" dirty="0" smtClean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  <a:p>
            <a:pPr marR="13970" algn="r">
              <a:lnSpc>
                <a:spcPts val="1155"/>
              </a:lnSpc>
              <a:spcBef>
                <a:spcPts val="40"/>
              </a:spcBef>
            </a:pPr>
            <a:r>
              <a:rPr sz="1150" b="1" spc="-114" dirty="0" smtClean="0">
                <a:solidFill>
                  <a:srgbClr val="565656"/>
                </a:solidFill>
                <a:latin typeface="Times New Roman"/>
                <a:cs typeface="Times New Roman"/>
              </a:rPr>
              <a:t>G</a:t>
            </a:r>
            <a:r>
              <a:rPr sz="1150" b="1" spc="-80" dirty="0" smtClean="0">
                <a:solidFill>
                  <a:srgbClr val="6E6E6E"/>
                </a:solidFill>
                <a:latin typeface="Times New Roman"/>
                <a:cs typeface="Times New Roman"/>
              </a:rPr>
              <a:t>2</a:t>
            </a:r>
            <a:r>
              <a:rPr sz="1150" b="1" spc="-1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endParaRPr sz="1150">
              <a:latin typeface="Times New Roman"/>
              <a:cs typeface="Times New Roman"/>
            </a:endParaRPr>
          </a:p>
          <a:p>
            <a:pPr marR="12700" algn="r">
              <a:lnSpc>
                <a:spcPts val="1520"/>
              </a:lnSpc>
            </a:pPr>
            <a:r>
              <a:rPr sz="1575" b="1" spc="-195" baseline="2645" dirty="0" smtClean="0">
                <a:solidFill>
                  <a:srgbClr val="565656"/>
                </a:solidFill>
                <a:latin typeface="Arial"/>
                <a:cs typeface="Arial"/>
              </a:rPr>
              <a:t>AO  </a:t>
            </a:r>
            <a:r>
              <a:rPr sz="1575" b="1" spc="-30" baseline="264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2550" b="1" spc="-382" baseline="1633" dirty="0" smtClean="0">
                <a:solidFill>
                  <a:srgbClr val="565656"/>
                </a:solidFill>
                <a:latin typeface="Times New Roman"/>
                <a:cs typeface="Times New Roman"/>
              </a:rPr>
              <a:t>--1.c </a:t>
            </a:r>
            <a:r>
              <a:rPr sz="2550" b="1" spc="44" baseline="1633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950" b="1" spc="15" dirty="0" smtClean="0">
                <a:solidFill>
                  <a:srgbClr val="565656"/>
                </a:solidFill>
                <a:latin typeface="Arial"/>
                <a:cs typeface="Arial"/>
              </a:rPr>
              <a:t>G2B</a:t>
            </a:r>
            <a:endParaRPr sz="9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434588" y="4657597"/>
            <a:ext cx="270510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-24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t::</a:t>
            </a:r>
            <a:r>
              <a:rPr sz="1450" b="1" spc="-9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b="1" spc="-13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000" b="1" spc="-70" dirty="0" smtClean="0">
                <a:solidFill>
                  <a:srgbClr val="565656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885179" y="4625340"/>
            <a:ext cx="161290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90" dirty="0" smtClean="0">
                <a:solidFill>
                  <a:srgbClr val="565656"/>
                </a:solidFill>
                <a:latin typeface="Courier New"/>
                <a:cs typeface="Courier New"/>
              </a:rPr>
              <a:t>16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196844" y="4704333"/>
            <a:ext cx="10922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-120" dirty="0" smtClean="0">
                <a:solidFill>
                  <a:srgbClr val="444444"/>
                </a:solidFill>
                <a:latin typeface="Times New Roman"/>
                <a:cs typeface="Times New Roman"/>
              </a:rPr>
              <a:t>v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848603" y="4779009"/>
            <a:ext cx="21272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20" dirty="0" smtClean="0">
                <a:solidFill>
                  <a:srgbClr val="6E6E6E"/>
                </a:solidFill>
                <a:latin typeface="Arial"/>
                <a:cs typeface="Arial"/>
              </a:rPr>
              <a:t>1</a:t>
            </a:r>
            <a:r>
              <a:rPr sz="1250" b="1" spc="55" dirty="0" smtClean="0">
                <a:solidFill>
                  <a:srgbClr val="444444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192272" y="4804917"/>
            <a:ext cx="49974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25" b="1" spc="622" baseline="-14336" dirty="0" smtClean="0">
                <a:solidFill>
                  <a:srgbClr val="565656"/>
                </a:solidFill>
                <a:latin typeface="Times New Roman"/>
                <a:cs typeface="Times New Roman"/>
              </a:rPr>
              <a:t>v </a:t>
            </a:r>
            <a:r>
              <a:rPr sz="2325" b="1" spc="-97" baseline="-14336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450" b="1" spc="-430" dirty="0" smtClean="0">
                <a:solidFill>
                  <a:srgbClr val="6E6E6E"/>
                </a:solidFill>
                <a:latin typeface="Courier New"/>
                <a:cs typeface="Courier New"/>
              </a:rPr>
              <a:t>C</a:t>
            </a:r>
            <a:r>
              <a:rPr sz="1450" b="1" spc="-385" dirty="0" smtClean="0">
                <a:solidFill>
                  <a:srgbClr val="6E6E6E"/>
                </a:solidFill>
                <a:latin typeface="Courier New"/>
                <a:cs typeface="Courier New"/>
              </a:rPr>
              <a:t>:</a:t>
            </a:r>
            <a:r>
              <a:rPr sz="1450" b="1" spc="-430" dirty="0" smtClean="0">
                <a:solidFill>
                  <a:srgbClr val="343434"/>
                </a:solidFill>
                <a:latin typeface="Courier New"/>
                <a:cs typeface="Courier New"/>
              </a:rPr>
              <a:t>ll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889752" y="4972557"/>
            <a:ext cx="69786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84530" algn="l"/>
              </a:tabLst>
            </a:pPr>
            <a:r>
              <a:rPr sz="950" b="1" spc="-3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950" b="1" spc="15" dirty="0" smtClean="0">
                <a:solidFill>
                  <a:srgbClr val="565656"/>
                </a:solidFill>
                <a:latin typeface="Arial"/>
                <a:cs typeface="Arial"/>
              </a:rPr>
              <a:t>3</a:t>
            </a:r>
            <a:r>
              <a:rPr sz="950" b="1" u="sng" spc="-5" dirty="0" smtClean="0">
                <a:solidFill>
                  <a:srgbClr val="565656"/>
                </a:solidFill>
                <a:latin typeface="Arial"/>
                <a:cs typeface="Arial"/>
              </a:rPr>
              <a:t> 	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450770" y="5016500"/>
            <a:ext cx="489584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6250" algn="l"/>
              </a:tabLst>
            </a:pPr>
            <a:r>
              <a:rPr sz="1000" b="1" spc="-200" dirty="0" smtClean="0">
                <a:solidFill>
                  <a:srgbClr val="565656"/>
                </a:solidFill>
                <a:latin typeface="Arial"/>
                <a:cs typeface="Arial"/>
              </a:rPr>
              <a:t>'"</a:t>
            </a:r>
            <a:r>
              <a:rPr sz="1000" b="1" spc="-365" dirty="0" smtClean="0">
                <a:solidFill>
                  <a:srgbClr val="565656"/>
                </a:solidFill>
                <a:latin typeface="Arial"/>
                <a:cs typeface="Arial"/>
              </a:rPr>
              <a:t>"</a:t>
            </a:r>
            <a:r>
              <a:rPr sz="1000" b="1" u="heavy" spc="7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00" b="1" u="heavy" spc="-105" dirty="0" smtClean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000" b="1" u="heavy" spc="-1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000" b="1" u="heavy" spc="-15" dirty="0" smtClean="0">
                <a:solidFill>
                  <a:srgbClr val="565656"/>
                </a:solidFill>
                <a:latin typeface="Arial"/>
                <a:cs typeface="Arial"/>
              </a:rPr>
              <a:t>o</a:t>
            </a:r>
            <a:r>
              <a:rPr sz="1000" b="1" u="heavy" spc="-5" dirty="0" smtClean="0">
                <a:solidFill>
                  <a:srgbClr val="565656"/>
                </a:solidFill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811527" y="5103367"/>
            <a:ext cx="44386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1160" dirty="0" smtClean="0">
                <a:solidFill>
                  <a:srgbClr val="565656"/>
                </a:solidFill>
                <a:latin typeface="Times New Roman"/>
                <a:cs typeface="Times New Roman"/>
              </a:rPr>
              <a:t>A.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196844" y="5122926"/>
            <a:ext cx="49720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25" b="1" spc="-292" baseline="20576" dirty="0" smtClean="0">
                <a:solidFill>
                  <a:srgbClr val="565656"/>
                </a:solidFill>
                <a:latin typeface="Courier New"/>
                <a:cs typeface="Courier New"/>
              </a:rPr>
              <a:t>YS</a:t>
            </a:r>
            <a:r>
              <a:rPr sz="2025" b="1" spc="-254" baseline="20576" dirty="0" smtClean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950" b="1" spc="30" dirty="0" smtClean="0">
                <a:solidFill>
                  <a:srgbClr val="6E6E6E"/>
                </a:solidFill>
                <a:latin typeface="Arial"/>
                <a:cs typeface="Arial"/>
              </a:rPr>
              <a:t>r- </a:t>
            </a:r>
            <a:r>
              <a:rPr sz="950" b="1" spc="-55" dirty="0" smtClean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b="1" spc="114" dirty="0" smtClean="0">
                <a:solidFill>
                  <a:srgbClr val="565656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889752" y="5137150"/>
            <a:ext cx="14795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50" dirty="0" smtClean="0">
                <a:solidFill>
                  <a:srgbClr val="565656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196844" y="5265166"/>
            <a:ext cx="18351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30" dirty="0" smtClean="0">
                <a:solidFill>
                  <a:srgbClr val="444444"/>
                </a:solidFill>
                <a:latin typeface="Arial"/>
                <a:cs typeface="Arial"/>
              </a:rPr>
              <a:t>V6</a:t>
            </a:r>
            <a:endParaRPr sz="9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34588" y="5357621"/>
            <a:ext cx="49657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600" b="1" spc="-35" dirty="0" smtClean="0">
                <a:solidFill>
                  <a:srgbClr val="6E6E6E"/>
                </a:solidFill>
                <a:latin typeface="Times New Roman"/>
                <a:cs typeface="Times New Roman"/>
              </a:rPr>
              <a:t>1--</a:t>
            </a:r>
            <a:r>
              <a:rPr sz="600" b="1" spc="-140" dirty="0" smtClean="0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r>
              <a:rPr sz="1050" b="1" u="heavy" spc="0" dirty="0" smtClean="0">
                <a:solidFill>
                  <a:srgbClr val="565656"/>
                </a:solidFill>
                <a:latin typeface="Times New Roman"/>
                <a:cs typeface="Times New Roman"/>
              </a:rPr>
              <a:t>  </a:t>
            </a:r>
            <a:r>
              <a:rPr sz="1050" b="1" u="heavy" spc="-105" dirty="0" smtClean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050" b="1" u="heavy" spc="-10" dirty="0" smtClean="0">
                <a:solidFill>
                  <a:srgbClr val="565656"/>
                </a:solidFill>
                <a:latin typeface="Times New Roman"/>
                <a:cs typeface="Times New Roman"/>
              </a:rPr>
              <a:t>7 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889752" y="5289041"/>
            <a:ext cx="16446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280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1050" spc="220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196844" y="5429758"/>
            <a:ext cx="350520" cy="18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dirty="0" smtClean="0">
                <a:solidFill>
                  <a:srgbClr val="444444"/>
                </a:solidFill>
                <a:latin typeface="Arial"/>
                <a:cs typeface="Arial"/>
              </a:rPr>
              <a:t>Y7  </a:t>
            </a:r>
            <a:r>
              <a:rPr sz="950" b="1" spc="-9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425" i="1" spc="0" baseline="-14619" dirty="0" smtClean="0">
                <a:solidFill>
                  <a:srgbClr val="6E6E6E"/>
                </a:solidFill>
                <a:latin typeface="Times New Roman"/>
                <a:cs typeface="Times New Roman"/>
              </a:rPr>
              <a:t>r-</a:t>
            </a:r>
            <a:endParaRPr sz="1425" baseline="-14619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889752" y="5453633"/>
            <a:ext cx="15748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65" dirty="0" smtClean="0">
                <a:solidFill>
                  <a:srgbClr val="565656"/>
                </a:solidFill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456179" y="5741670"/>
            <a:ext cx="6197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15" dirty="0" smtClean="0">
                <a:solidFill>
                  <a:srgbClr val="565656"/>
                </a:solidFill>
                <a:latin typeface="Arial"/>
                <a:cs typeface="Arial"/>
              </a:rPr>
              <a:t>74ALSI38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797044" y="5719826"/>
            <a:ext cx="39052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114" dirty="0" smtClean="0">
                <a:solidFill>
                  <a:srgbClr val="565656"/>
                </a:solidFill>
                <a:latin typeface="Times New Roman"/>
                <a:cs typeface="Times New Roman"/>
              </a:rPr>
              <a:t>82CS.S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220204" y="2113279"/>
            <a:ext cx="25019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90" dirty="0" smtClean="0">
                <a:solidFill>
                  <a:srgbClr val="343434"/>
                </a:solidFill>
                <a:latin typeface="Arial"/>
                <a:cs typeface="Arial"/>
              </a:rPr>
              <a:t>POC'\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220204" y="4939792"/>
            <a:ext cx="38989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80" dirty="0" smtClean="0">
                <a:solidFill>
                  <a:srgbClr val="343434"/>
                </a:solidFill>
                <a:latin typeface="Arial"/>
                <a:cs typeface="Arial"/>
              </a:rPr>
              <a:t>Pon</a:t>
            </a:r>
            <a:r>
              <a:rPr sz="1100" b="1" spc="-16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00" b="1" spc="235" dirty="0" smtClean="0">
                <a:solidFill>
                  <a:srgbClr val="565656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D1D1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D1D1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66064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397635" algn="l"/>
              </a:tabLst>
            </a:pPr>
            <a:r>
              <a:rPr sz="4000" b="1" spc="-245" dirty="0" smtClean="0">
                <a:latin typeface="Arial"/>
                <a:cs typeface="Arial"/>
              </a:rPr>
              <a:t>1</a:t>
            </a:r>
            <a:r>
              <a:rPr sz="4000" b="1" spc="-30" dirty="0" smtClean="0">
                <a:latin typeface="Arial"/>
                <a:cs typeface="Arial"/>
              </a:rPr>
              <a:t>1–</a:t>
            </a:r>
            <a:r>
              <a:rPr sz="4000" b="1" spc="-25" dirty="0" smtClean="0">
                <a:latin typeface="Arial"/>
                <a:cs typeface="Arial"/>
              </a:rPr>
              <a:t>1	INT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105" dirty="0" smtClean="0">
                <a:latin typeface="Arial"/>
                <a:cs typeface="Arial"/>
              </a:rPr>
              <a:t>T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INT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30" dirty="0" smtClean="0">
                <a:latin typeface="Arial"/>
                <a:cs typeface="Arial"/>
              </a:rPr>
              <a:t>R</a:t>
            </a:r>
            <a:r>
              <a:rPr sz="4000" b="1" spc="-254" dirty="0" smtClean="0">
                <a:latin typeface="Arial"/>
                <a:cs typeface="Arial"/>
              </a:rPr>
              <a:t>F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5" dirty="0" smtClean="0">
                <a:latin typeface="Arial"/>
                <a:cs typeface="Arial"/>
              </a:rPr>
              <a:t>C</a:t>
            </a:r>
            <a:r>
              <a:rPr sz="4000" b="1" spc="-30" dirty="0" smtClean="0"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51875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(IN,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INS, OU</a:t>
            </a:r>
            <a:r>
              <a:rPr sz="3200" spc="-36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exp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4679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Also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sola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shakin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641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Kn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wled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ics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makes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asier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60920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Aft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</a:t>
            </a:r>
            <a:r>
              <a:rPr sz="3200" spc="-37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three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269605" cy="2982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0195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 at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–63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keybo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ro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6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othe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pri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0"/>
              </a:lnSpc>
            </a:pPr>
            <a:r>
              <a:rPr sz="320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10" dirty="0" smtClean="0">
                <a:latin typeface="Arial"/>
                <a:cs typeface="Arial"/>
              </a:rPr>
              <a:t> 37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–37</a:t>
            </a:r>
            <a:r>
              <a:rPr sz="3200" spc="0" dirty="0" smtClean="0">
                <a:latin typeface="Arial"/>
                <a:cs typeface="Arial"/>
              </a:rPr>
              <a:t>BH.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Pro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ramming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82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30" dirty="0" smtClean="0">
                <a:latin typeface="Arial"/>
                <a:cs typeface="Arial"/>
              </a:rPr>
              <a:t>55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75015" cy="5087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8763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5461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4572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5" dirty="0" smtClean="0">
                <a:latin typeface="Arial"/>
                <a:cs typeface="Arial"/>
              </a:rPr>
              <a:t>mma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 sets</a:t>
            </a:r>
            <a:r>
              <a:rPr sz="2800" spc="-5" dirty="0" smtClean="0">
                <a:latin typeface="Arial"/>
                <a:cs typeface="Arial"/>
              </a:rPr>
              <a:t> (</a:t>
            </a:r>
            <a:r>
              <a:rPr sz="2800" spc="-15" dirty="0" smtClean="0">
                <a:latin typeface="Arial"/>
                <a:cs typeface="Arial"/>
              </a:rPr>
              <a:t>1)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0)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its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</a:t>
            </a:r>
            <a:endParaRPr sz="2800">
              <a:latin typeface="Arial"/>
              <a:cs typeface="Arial"/>
            </a:endParaRPr>
          </a:p>
          <a:p>
            <a:pPr marR="86360" algn="ctr">
              <a:lnSpc>
                <a:spcPts val="3350"/>
              </a:lnSpc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82</a:t>
            </a:r>
            <a:r>
              <a:rPr sz="2800" spc="-3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5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mmed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84"/>
              </a:spcBef>
            </a:pPr>
            <a:endParaRPr sz="1400"/>
          </a:p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Group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(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C)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1–2</a:t>
            </a:r>
            <a:r>
              <a:rPr sz="1800" b="1" spc="0" dirty="0" smtClean="0">
                <a:latin typeface="Arial"/>
                <a:cs typeface="Arial"/>
              </a:rPr>
              <a:t>0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ister 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82C55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(a)</a:t>
            </a:r>
            <a:endParaRPr sz="18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og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po</a:t>
            </a:r>
            <a:r>
              <a:rPr sz="1800" spc="0" dirty="0" smtClean="0">
                <a:latin typeface="Arial"/>
                <a:cs typeface="Arial"/>
              </a:rPr>
              <a:t>rts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A, B, 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C.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) 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ts or re</a:t>
            </a:r>
            <a:r>
              <a:rPr sz="1800" spc="-10" dirty="0" smtClean="0">
                <a:latin typeface="Arial"/>
                <a:cs typeface="Arial"/>
              </a:rPr>
              <a:t>se</a:t>
            </a:r>
            <a:r>
              <a:rPr sz="1800" spc="0" dirty="0" smtClean="0">
                <a:latin typeface="Arial"/>
                <a:cs typeface="Arial"/>
              </a:rPr>
              <a:t>ts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 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le</a:t>
            </a:r>
            <a:r>
              <a:rPr sz="1800" spc="0" dirty="0" smtClean="0">
                <a:latin typeface="Arial"/>
                <a:cs typeface="Arial"/>
              </a:rPr>
              <a:t>ct a 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 fi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708" y="914400"/>
            <a:ext cx="20320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51175" y="1025397"/>
            <a:ext cx="5795010" cy="5044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 in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mode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99085" marR="7493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t/</a:t>
            </a:r>
            <a:r>
              <a:rPr sz="2800" spc="-15" dirty="0" smtClean="0">
                <a:latin typeface="Arial"/>
                <a:cs typeface="Arial"/>
              </a:rPr>
              <a:t>out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progra</a:t>
            </a:r>
            <a:r>
              <a:rPr sz="2800" spc="-20" dirty="0" smtClean="0">
                <a:latin typeface="Arial"/>
                <a:cs typeface="Arial"/>
              </a:rPr>
              <a:t>mmed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simple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input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15" dirty="0" smtClean="0">
                <a:latin typeface="Arial"/>
                <a:cs typeface="Arial"/>
              </a:rPr>
              <a:t>era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gro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nn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ort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handshaking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signals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provided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5215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Group</a:t>
            </a:r>
            <a:r>
              <a:rPr sz="3200" spc="-2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C)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341995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Group</a:t>
            </a:r>
            <a:r>
              <a:rPr sz="3200" spc="-2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0"/>
              </a:spcBef>
              <a:buClr>
                <a:srgbClr val="0D4000"/>
              </a:buClr>
              <a:buFont typeface="Arial"/>
              <a:buChar char="•"/>
            </a:pPr>
            <a:endParaRPr sz="800"/>
          </a:p>
          <a:p>
            <a:pPr marL="756285" marR="775335" lvl="1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op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3464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marR="2482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any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 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 </a:t>
            </a:r>
            <a:r>
              <a:rPr sz="3200" spc="-1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reset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wise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0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Op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31834" cy="4535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seve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LEDs.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53657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modi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ied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 in re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ues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 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LED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(OLED)</a:t>
            </a:r>
            <a:r>
              <a:rPr sz="2800" spc="-15" dirty="0" smtClean="0">
                <a:latin typeface="Arial"/>
                <a:cs typeface="Arial"/>
              </a:rPr>
              <a:t> 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 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ght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LEDs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214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1–2</a:t>
            </a:r>
            <a:r>
              <a:rPr sz="1800" b="1" spc="0" dirty="0" smtClean="0">
                <a:latin typeface="Arial"/>
                <a:cs typeface="Arial"/>
              </a:rPr>
              <a:t>1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5" dirty="0" smtClean="0">
                <a:latin typeface="Arial"/>
                <a:cs typeface="Arial"/>
              </a:rPr>
              <a:t> 8</a:t>
            </a:r>
            <a:r>
              <a:rPr sz="1800" spc="0" dirty="0" smtClean="0">
                <a:latin typeface="Arial"/>
                <a:cs typeface="Arial"/>
              </a:rPr>
              <a:t>-d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terfac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808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" y="914400"/>
            <a:ext cx="23241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404495"/>
            <a:ext cx="8583930" cy="5708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82</a:t>
            </a:r>
            <a:r>
              <a:rPr sz="1800" spc="-5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5</a:t>
            </a:r>
            <a:r>
              <a:rPr sz="1800" spc="0" dirty="0" smtClean="0">
                <a:latin typeface="Arial"/>
                <a:cs typeface="Arial"/>
              </a:rPr>
              <a:t>5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PIA.</a:t>
            </a:r>
            <a:endParaRPr sz="1800">
              <a:latin typeface="Arial"/>
              <a:cs typeface="Arial"/>
            </a:endParaRPr>
          </a:p>
          <a:p>
            <a:pPr marL="2783840" indent="-287020">
              <a:lnSpc>
                <a:spcPct val="100000"/>
              </a:lnSpc>
              <a:spcBef>
                <a:spcPts val="365"/>
              </a:spcBef>
              <a:buClr>
                <a:srgbClr val="0D4000"/>
              </a:buClr>
              <a:buFont typeface="Arial"/>
              <a:buChar char="–"/>
              <a:tabLst>
                <a:tab pos="2783840" algn="l"/>
              </a:tabLst>
            </a:pP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prog</a:t>
            </a:r>
            <a:r>
              <a:rPr sz="2800" spc="-20" dirty="0" smtClean="0">
                <a:latin typeface="Arial"/>
                <a:cs typeface="Arial"/>
              </a:rPr>
              <a:t>rammed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278384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(m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im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le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lat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2783840" marR="4318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783840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uts 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 pro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eans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select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15" dirty="0" smtClean="0">
                <a:latin typeface="Arial"/>
                <a:cs typeface="Arial"/>
              </a:rPr>
              <a:t> on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 mul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783840" marR="35306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783840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82</a:t>
            </a:r>
            <a:r>
              <a:rPr sz="2800" spc="-3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5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8088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 </a:t>
            </a:r>
            <a:r>
              <a:rPr sz="2800" spc="-15" dirty="0" smtClean="0">
                <a:latin typeface="Arial"/>
                <a:cs typeface="Arial"/>
              </a:rPr>
              <a:t>fu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 I/O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mbe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070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–0703H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783840" marR="4445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783840" algn="l"/>
              </a:tabLst>
            </a:pPr>
            <a:r>
              <a:rPr sz="2800" spc="-20" dirty="0" smtClean="0">
                <a:latin typeface="Arial"/>
                <a:cs typeface="Arial"/>
              </a:rPr>
              <a:t>PLD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 the 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deve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ops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stro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5" dirty="0" smtClean="0">
                <a:latin typeface="Arial"/>
                <a:cs typeface="Arial"/>
              </a:rPr>
              <a:t>WR</a:t>
            </a:r>
            <a:r>
              <a:rPr sz="2800" spc="-15" dirty="0" smtClean="0">
                <a:latin typeface="Arial"/>
                <a:cs typeface="Arial"/>
              </a:rPr>
              <a:t> pin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82</a:t>
            </a:r>
            <a:r>
              <a:rPr sz="2800" spc="-3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55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4161" y="5272278"/>
            <a:ext cx="643128" cy="0"/>
          </a:xfrm>
          <a:custGeom>
            <a:avLst/>
            <a:gdLst/>
            <a:ahLst/>
            <a:cxnLst/>
            <a:rect l="l" t="t" r="r" b="b"/>
            <a:pathLst>
              <a:path w="643128">
                <a:moveTo>
                  <a:pt x="0" y="0"/>
                </a:moveTo>
                <a:lnTo>
                  <a:pt x="64312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2101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Resistor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chos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444865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74549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mA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pe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</a:t>
            </a:r>
            <a:r>
              <a:rPr sz="3200" spc="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-di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 uses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vera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t-digit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isplay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3200" dirty="0" smtClean="0">
                <a:latin typeface="Arial"/>
                <a:cs typeface="Arial"/>
              </a:rPr>
              <a:t>is </a:t>
            </a:r>
            <a:r>
              <a:rPr sz="3200" spc="-10" dirty="0" smtClean="0">
                <a:latin typeface="Arial"/>
                <a:cs typeface="Arial"/>
              </a:rPr>
              <a:t>56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even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9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averag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anod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current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355600" marR="358775" indent="-342900">
              <a:lnSpc>
                <a:spcPct val="1004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six-di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42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(seven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46465" cy="517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sistor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appr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ximately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3.0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across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7"/>
              </a:spcBef>
            </a:pPr>
            <a:endParaRPr sz="8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value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resistor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3.0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MS PGothic"/>
                <a:cs typeface="MS PGothic"/>
              </a:rPr>
              <a:t>÷</a:t>
            </a:r>
            <a:r>
              <a:rPr sz="3200" spc="-100" dirty="0" smtClean="0">
                <a:latin typeface="MS PGothic"/>
                <a:cs typeface="MS PGothic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4"/>
              </a:lnSpc>
            </a:pPr>
            <a:r>
              <a:rPr sz="320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.5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Ohm.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closest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resistor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val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3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Ohm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Fi</a:t>
            </a:r>
            <a:r>
              <a:rPr sz="3200" spc="-55" dirty="0" smtClean="0">
                <a:latin typeface="Arial"/>
                <a:cs typeface="Arial"/>
              </a:rPr>
              <a:t>g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–21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1"/>
              </a:spcBef>
            </a:pPr>
            <a:endParaRPr sz="750"/>
          </a:p>
          <a:p>
            <a:pPr marL="355600" marR="2266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accomp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ished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short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seq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list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Examp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–9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Ports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An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LCD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Dis</a:t>
            </a:r>
            <a:r>
              <a:rPr sz="4000" b="1" spc="-40" dirty="0" smtClean="0">
                <a:latin typeface="Arial"/>
                <a:cs typeface="Arial"/>
              </a:rPr>
              <a:t>p</a:t>
            </a:r>
            <a:r>
              <a:rPr sz="4000" b="1" spc="-20" dirty="0" smtClean="0">
                <a:latin typeface="Arial"/>
                <a:cs typeface="Arial"/>
              </a:rPr>
              <a:t>lay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Interfaced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82C55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71560" cy="405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LCDs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li</a:t>
            </a:r>
            <a:r>
              <a:rPr sz="3200" b="1" spc="-10" dirty="0" smtClean="0">
                <a:latin typeface="Arial"/>
                <a:cs typeface="Arial"/>
              </a:rPr>
              <a:t>q</a:t>
            </a:r>
            <a:r>
              <a:rPr sz="3200" b="1" spc="0" dirty="0" smtClean="0">
                <a:latin typeface="Arial"/>
                <a:cs typeface="Arial"/>
              </a:rPr>
              <a:t>uid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cr</a:t>
            </a:r>
            <a:r>
              <a:rPr sz="3200" b="1" spc="-15" dirty="0" smtClean="0">
                <a:latin typeface="Arial"/>
                <a:cs typeface="Arial"/>
              </a:rPr>
              <a:t>y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di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pl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LED 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splays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Optrex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</a:t>
            </a:r>
            <a:r>
              <a:rPr sz="3200" spc="-2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0" dirty="0" smtClean="0">
                <a:latin typeface="Arial"/>
                <a:cs typeface="Arial"/>
              </a:rPr>
              <a:t>2048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LCD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</a:t>
            </a:r>
            <a:r>
              <a:rPr sz="2800" spc="-3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-2048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20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rs</a:t>
            </a:r>
            <a:r>
              <a:rPr sz="2800" spc="-10" dirty="0" smtClean="0">
                <a:latin typeface="Arial"/>
                <a:cs typeface="Arial"/>
              </a:rPr>
              <a:t>-per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ne</a:t>
            </a:r>
            <a:endParaRPr sz="2800">
              <a:latin typeface="Arial"/>
              <a:cs typeface="Arial"/>
            </a:endParaRPr>
          </a:p>
          <a:p>
            <a:pPr marR="20320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play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5" dirty="0" smtClean="0">
                <a:latin typeface="Arial"/>
                <a:cs typeface="Arial"/>
              </a:rPr>
              <a:t>hat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cepts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CII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accepts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lize it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683" y="1431036"/>
            <a:ext cx="448056" cy="0"/>
          </a:xfrm>
          <a:custGeom>
            <a:avLst/>
            <a:gdLst/>
            <a:ahLst/>
            <a:cxnLst/>
            <a:rect l="l" t="t" r="r" b="b"/>
            <a:pathLst>
              <a:path w="448056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9596" y="1316736"/>
            <a:ext cx="0" cy="3355848"/>
          </a:xfrm>
          <a:custGeom>
            <a:avLst/>
            <a:gdLst/>
            <a:ahLst/>
            <a:cxnLst/>
            <a:rect l="l" t="t" r="r" b="b"/>
            <a:pathLst>
              <a:path h="3355848">
                <a:moveTo>
                  <a:pt x="0" y="3355848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7591" y="1293875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80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9785" y="1316736"/>
            <a:ext cx="0" cy="3346704"/>
          </a:xfrm>
          <a:custGeom>
            <a:avLst/>
            <a:gdLst/>
            <a:ahLst/>
            <a:cxnLst/>
            <a:rect l="l" t="t" r="r" b="b"/>
            <a:pathLst>
              <a:path h="3346704">
                <a:moveTo>
                  <a:pt x="0" y="3346704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2927" y="1431036"/>
            <a:ext cx="2427732" cy="0"/>
          </a:xfrm>
          <a:custGeom>
            <a:avLst/>
            <a:gdLst/>
            <a:ahLst/>
            <a:cxnLst/>
            <a:rect l="l" t="t" r="r" b="b"/>
            <a:pathLst>
              <a:path w="2427732">
                <a:moveTo>
                  <a:pt x="0" y="0"/>
                </a:moveTo>
                <a:lnTo>
                  <a:pt x="2427732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9229" y="1312163"/>
            <a:ext cx="0" cy="3360420"/>
          </a:xfrm>
          <a:custGeom>
            <a:avLst/>
            <a:gdLst/>
            <a:ahLst/>
            <a:cxnLst/>
            <a:rect l="l" t="t" r="r" b="b"/>
            <a:pathLst>
              <a:path h="3360420">
                <a:moveTo>
                  <a:pt x="0" y="3360420"/>
                </a:moveTo>
                <a:lnTo>
                  <a:pt x="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1316736"/>
            <a:ext cx="1545335" cy="0"/>
          </a:xfrm>
          <a:custGeom>
            <a:avLst/>
            <a:gdLst/>
            <a:ahLst/>
            <a:cxnLst/>
            <a:rect l="l" t="t" r="r" b="b"/>
            <a:pathLst>
              <a:path w="1545335">
                <a:moveTo>
                  <a:pt x="0" y="0"/>
                </a:moveTo>
                <a:lnTo>
                  <a:pt x="1545335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1706" y="1316736"/>
            <a:ext cx="0" cy="3355848"/>
          </a:xfrm>
          <a:custGeom>
            <a:avLst/>
            <a:gdLst/>
            <a:ahLst/>
            <a:cxnLst/>
            <a:rect l="l" t="t" r="r" b="b"/>
            <a:pathLst>
              <a:path h="3355848">
                <a:moveTo>
                  <a:pt x="0" y="3355848"/>
                </a:moveTo>
                <a:lnTo>
                  <a:pt x="0" y="0"/>
                </a:lnTo>
              </a:path>
            </a:pathLst>
          </a:custGeom>
          <a:ln w="2286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683" y="1565910"/>
            <a:ext cx="448056" cy="0"/>
          </a:xfrm>
          <a:custGeom>
            <a:avLst/>
            <a:gdLst/>
            <a:ahLst/>
            <a:cxnLst/>
            <a:rect l="l" t="t" r="r" b="b"/>
            <a:pathLst>
              <a:path w="448056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2927" y="1565910"/>
            <a:ext cx="2427732" cy="0"/>
          </a:xfrm>
          <a:custGeom>
            <a:avLst/>
            <a:gdLst/>
            <a:ahLst/>
            <a:cxnLst/>
            <a:rect l="l" t="t" r="r" b="b"/>
            <a:pathLst>
              <a:path w="2427732">
                <a:moveTo>
                  <a:pt x="0" y="0"/>
                </a:moveTo>
                <a:lnTo>
                  <a:pt x="2427732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119" y="1618488"/>
            <a:ext cx="224028" cy="0"/>
          </a:xfrm>
          <a:custGeom>
            <a:avLst/>
            <a:gdLst/>
            <a:ahLst/>
            <a:cxnLst/>
            <a:rect l="l" t="t" r="r" b="b"/>
            <a:pathLst>
              <a:path w="224028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3282" y="1545336"/>
            <a:ext cx="68580" cy="77724"/>
          </a:xfrm>
          <a:custGeom>
            <a:avLst/>
            <a:gdLst/>
            <a:ahLst/>
            <a:cxnLst/>
            <a:rect l="l" t="t" r="r" b="b"/>
            <a:pathLst>
              <a:path w="68580" h="77724">
                <a:moveTo>
                  <a:pt x="0" y="0"/>
                </a:moveTo>
                <a:lnTo>
                  <a:pt x="68580" y="0"/>
                </a:lnTo>
                <a:lnTo>
                  <a:pt x="68580" y="77723"/>
                </a:lnTo>
                <a:lnTo>
                  <a:pt x="0" y="77723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0996" y="1618488"/>
            <a:ext cx="219456" cy="0"/>
          </a:xfrm>
          <a:custGeom>
            <a:avLst/>
            <a:gdLst/>
            <a:ahLst/>
            <a:cxnLst/>
            <a:rect l="l" t="t" r="r" b="b"/>
            <a:pathLst>
              <a:path w="219456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9211" y="1618488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951" y="1618488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0167" y="1618488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6591" y="1618488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7759" y="1536191"/>
            <a:ext cx="0" cy="54863"/>
          </a:xfrm>
          <a:custGeom>
            <a:avLst/>
            <a:gdLst/>
            <a:ahLst/>
            <a:cxnLst/>
            <a:rect l="l" t="t" r="r" b="b"/>
            <a:pathLst>
              <a:path h="54863">
                <a:moveTo>
                  <a:pt x="0" y="54864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9200" y="1463039"/>
            <a:ext cx="0" cy="434339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4340"/>
                </a:moveTo>
                <a:lnTo>
                  <a:pt x="0" y="0"/>
                </a:lnTo>
              </a:path>
            </a:pathLst>
          </a:custGeom>
          <a:ln w="3200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0119" y="1746504"/>
            <a:ext cx="370332" cy="0"/>
          </a:xfrm>
          <a:custGeom>
            <a:avLst/>
            <a:gdLst/>
            <a:ahLst/>
            <a:cxnLst/>
            <a:rect l="l" t="t" r="r" b="b"/>
            <a:pathLst>
              <a:path w="370332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9858" y="1577339"/>
            <a:ext cx="0" cy="292608"/>
          </a:xfrm>
          <a:custGeom>
            <a:avLst/>
            <a:gdLst/>
            <a:ahLst/>
            <a:cxnLst/>
            <a:rect l="l" t="t" r="r" b="b"/>
            <a:pathLst>
              <a:path h="292608">
                <a:moveTo>
                  <a:pt x="0" y="292608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39211" y="1746504"/>
            <a:ext cx="178307" cy="0"/>
          </a:xfrm>
          <a:custGeom>
            <a:avLst/>
            <a:gdLst/>
            <a:ahLst/>
            <a:cxnLst/>
            <a:rect l="l" t="t" r="r" b="b"/>
            <a:pathLst>
              <a:path w="178307">
                <a:moveTo>
                  <a:pt x="0" y="0"/>
                </a:moveTo>
                <a:lnTo>
                  <a:pt x="178307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26664" y="1577339"/>
            <a:ext cx="0" cy="150876"/>
          </a:xfrm>
          <a:custGeom>
            <a:avLst/>
            <a:gdLst/>
            <a:ahLst/>
            <a:cxnLst/>
            <a:rect l="l" t="t" r="r" b="b"/>
            <a:pathLst>
              <a:path h="150876">
                <a:moveTo>
                  <a:pt x="0" y="150876"/>
                </a:moveTo>
                <a:lnTo>
                  <a:pt x="0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6372" y="1746504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1828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4951" y="1746504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30167" y="1746504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6591" y="1746504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4F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14900" y="1559052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8288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0119" y="1874520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4572">
            <a:solidFill>
              <a:srgbClr val="57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5567" y="1874520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13716">
            <a:solidFill>
              <a:srgbClr val="5B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2927" y="187452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9232" y="1741932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3657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4951" y="1874520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30167" y="1874520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6591" y="1874520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10328" y="1874520"/>
            <a:ext cx="141732" cy="0"/>
          </a:xfrm>
          <a:custGeom>
            <a:avLst/>
            <a:gdLst/>
            <a:ahLst/>
            <a:cxnLst/>
            <a:rect l="l" t="t" r="r" b="b"/>
            <a:pathLst>
              <a:path w="141732">
                <a:moveTo>
                  <a:pt x="0" y="0"/>
                </a:moveTo>
                <a:lnTo>
                  <a:pt x="141732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06340" y="1874520"/>
            <a:ext cx="260604" cy="0"/>
          </a:xfrm>
          <a:custGeom>
            <a:avLst/>
            <a:gdLst/>
            <a:ahLst/>
            <a:cxnLst/>
            <a:rect l="l" t="t" r="r" b="b"/>
            <a:pathLst>
              <a:path w="260604">
                <a:moveTo>
                  <a:pt x="0" y="0"/>
                </a:moveTo>
                <a:lnTo>
                  <a:pt x="260604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0119" y="1993392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4572">
            <a:solidFill>
              <a:srgbClr val="7067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7572" y="1869948"/>
            <a:ext cx="0" cy="128015"/>
          </a:xfrm>
          <a:custGeom>
            <a:avLst/>
            <a:gdLst/>
            <a:ahLst/>
            <a:cxnLst/>
            <a:rect l="l" t="t" r="r" b="b"/>
            <a:pathLst>
              <a:path h="128015">
                <a:moveTo>
                  <a:pt x="0" y="128015"/>
                </a:moveTo>
                <a:lnTo>
                  <a:pt x="0" y="0"/>
                </a:lnTo>
              </a:path>
            </a:pathLst>
          </a:custGeom>
          <a:ln w="54864">
            <a:solidFill>
              <a:srgbClr val="64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7572" y="1993392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9211" y="1993392"/>
            <a:ext cx="132587" cy="0"/>
          </a:xfrm>
          <a:custGeom>
            <a:avLst/>
            <a:gdLst/>
            <a:ahLst/>
            <a:cxnLst/>
            <a:rect l="l" t="t" r="r" b="b"/>
            <a:pathLst>
              <a:path w="132587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99232" y="1865376"/>
            <a:ext cx="0" cy="379475"/>
          </a:xfrm>
          <a:custGeom>
            <a:avLst/>
            <a:gdLst/>
            <a:ahLst/>
            <a:cxnLst/>
            <a:rect l="l" t="t" r="r" b="b"/>
            <a:pathLst>
              <a:path h="379475">
                <a:moveTo>
                  <a:pt x="0" y="379475"/>
                </a:moveTo>
                <a:lnTo>
                  <a:pt x="0" y="0"/>
                </a:lnTo>
              </a:path>
            </a:pathLst>
          </a:custGeom>
          <a:ln w="5486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48939" y="1993392"/>
            <a:ext cx="118872" cy="0"/>
          </a:xfrm>
          <a:custGeom>
            <a:avLst/>
            <a:gdLst/>
            <a:ahLst/>
            <a:cxnLst/>
            <a:rect l="l" t="t" r="r" b="b"/>
            <a:pathLst>
              <a:path w="118872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4951" y="1993392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30167" y="1993392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6591" y="1993392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0683" y="2169414"/>
            <a:ext cx="448056" cy="0"/>
          </a:xfrm>
          <a:custGeom>
            <a:avLst/>
            <a:gdLst/>
            <a:ahLst/>
            <a:cxnLst/>
            <a:rect l="l" t="t" r="r" b="b"/>
            <a:pathLst>
              <a:path w="448056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52927" y="2157983"/>
            <a:ext cx="237744" cy="0"/>
          </a:xfrm>
          <a:custGeom>
            <a:avLst/>
            <a:gdLst/>
            <a:ahLst/>
            <a:cxnLst/>
            <a:rect l="l" t="t" r="r" b="b"/>
            <a:pathLst>
              <a:path w="237744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3200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17520" y="2173985"/>
            <a:ext cx="2263140" cy="0"/>
          </a:xfrm>
          <a:custGeom>
            <a:avLst/>
            <a:gdLst/>
            <a:ahLst/>
            <a:cxnLst/>
            <a:rect l="l" t="t" r="r" b="b"/>
            <a:pathLst>
              <a:path w="2263140">
                <a:moveTo>
                  <a:pt x="0" y="0"/>
                </a:moveTo>
                <a:lnTo>
                  <a:pt x="2263140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37759" y="2025395"/>
            <a:ext cx="0" cy="150875"/>
          </a:xfrm>
          <a:custGeom>
            <a:avLst/>
            <a:gdLst/>
            <a:ahLst/>
            <a:cxnLst/>
            <a:rect l="l" t="t" r="r" b="b"/>
            <a:pathLst>
              <a:path h="150875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39211" y="2240279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0167" y="2240279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6591" y="2240279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0119" y="2587751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7572" y="243230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20"/>
                </a:moveTo>
                <a:lnTo>
                  <a:pt x="0" y="0"/>
                </a:lnTo>
              </a:path>
            </a:pathLst>
          </a:custGeom>
          <a:ln w="2743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97280" y="2587751"/>
            <a:ext cx="251459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26664" y="2587751"/>
            <a:ext cx="608076" cy="0"/>
          </a:xfrm>
          <a:custGeom>
            <a:avLst/>
            <a:gdLst/>
            <a:ahLst/>
            <a:cxnLst/>
            <a:rect l="l" t="t" r="r" b="b"/>
            <a:pathLst>
              <a:path w="608076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9211" y="2587751"/>
            <a:ext cx="132587" cy="0"/>
          </a:xfrm>
          <a:custGeom>
            <a:avLst/>
            <a:gdLst/>
            <a:ahLst/>
            <a:cxnLst/>
            <a:rect l="l" t="t" r="r" b="b"/>
            <a:pathLst>
              <a:path w="132587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26664" y="2585466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30167" y="2587751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6591" y="2587751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5B57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0119" y="2720339"/>
            <a:ext cx="370332" cy="0"/>
          </a:xfrm>
          <a:custGeom>
            <a:avLst/>
            <a:gdLst/>
            <a:ahLst/>
            <a:cxnLst/>
            <a:rect l="l" t="t" r="r" b="b"/>
            <a:pathLst>
              <a:path w="370332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9211" y="2720339"/>
            <a:ext cx="132587" cy="0"/>
          </a:xfrm>
          <a:custGeom>
            <a:avLst/>
            <a:gdLst/>
            <a:ahLst/>
            <a:cxnLst/>
            <a:rect l="l" t="t" r="r" b="b"/>
            <a:pathLst>
              <a:path w="132587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33522" y="2708910"/>
            <a:ext cx="0" cy="22859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859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2655" y="2708910"/>
            <a:ext cx="0" cy="22859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859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44951" y="2720339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30167" y="2720339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36591" y="2720339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0683" y="2782061"/>
            <a:ext cx="448056" cy="0"/>
          </a:xfrm>
          <a:custGeom>
            <a:avLst/>
            <a:gdLst/>
            <a:ahLst/>
            <a:cxnLst/>
            <a:rect l="l" t="t" r="r" b="b"/>
            <a:pathLst>
              <a:path w="448056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77289" y="2670048"/>
            <a:ext cx="0" cy="214883"/>
          </a:xfrm>
          <a:custGeom>
            <a:avLst/>
            <a:gdLst/>
            <a:ahLst/>
            <a:cxnLst/>
            <a:rect l="l" t="t" r="r" b="b"/>
            <a:pathLst>
              <a:path h="214883">
                <a:moveTo>
                  <a:pt x="0" y="214883"/>
                </a:moveTo>
                <a:lnTo>
                  <a:pt x="0" y="0"/>
                </a:lnTo>
              </a:path>
            </a:pathLst>
          </a:custGeom>
          <a:ln w="914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26664" y="2782061"/>
            <a:ext cx="2253996" cy="0"/>
          </a:xfrm>
          <a:custGeom>
            <a:avLst/>
            <a:gdLst/>
            <a:ahLst/>
            <a:cxnLst/>
            <a:rect l="l" t="t" r="r" b="b"/>
            <a:pathLst>
              <a:path w="2253996">
                <a:moveTo>
                  <a:pt x="0" y="0"/>
                </a:moveTo>
                <a:lnTo>
                  <a:pt x="2253996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52927" y="2782061"/>
            <a:ext cx="118872" cy="0"/>
          </a:xfrm>
          <a:custGeom>
            <a:avLst/>
            <a:gdLst/>
            <a:ahLst/>
            <a:cxnLst/>
            <a:rect l="l" t="t" r="r" b="b"/>
            <a:pathLst>
              <a:path w="118872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2286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26664" y="2772917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3657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62655" y="2754629"/>
            <a:ext cx="0" cy="36575"/>
          </a:xfrm>
          <a:custGeom>
            <a:avLst/>
            <a:gdLst/>
            <a:ahLst/>
            <a:cxnLst/>
            <a:rect l="l" t="t" r="r" b="b"/>
            <a:pathLst>
              <a:path h="36575">
                <a:moveTo>
                  <a:pt x="0" y="36575"/>
                </a:moveTo>
                <a:lnTo>
                  <a:pt x="0" y="0"/>
                </a:lnTo>
              </a:path>
            </a:pathLst>
          </a:custGeom>
          <a:ln w="3657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0119" y="2843783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29283" y="2843783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39211" y="2843783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99232" y="2432304"/>
            <a:ext cx="0" cy="416051"/>
          </a:xfrm>
          <a:custGeom>
            <a:avLst/>
            <a:gdLst/>
            <a:ahLst/>
            <a:cxnLst/>
            <a:rect l="l" t="t" r="r" b="b"/>
            <a:pathLst>
              <a:path h="416051">
                <a:moveTo>
                  <a:pt x="0" y="416052"/>
                </a:moveTo>
                <a:lnTo>
                  <a:pt x="0" y="0"/>
                </a:lnTo>
              </a:path>
            </a:pathLst>
          </a:custGeom>
          <a:ln w="5486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58083" y="2843783"/>
            <a:ext cx="105156" cy="0"/>
          </a:xfrm>
          <a:custGeom>
            <a:avLst/>
            <a:gdLst/>
            <a:ahLst/>
            <a:cxnLst/>
            <a:rect l="l" t="t" r="r" b="b"/>
            <a:pathLst>
              <a:path w="105156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0119" y="3090672"/>
            <a:ext cx="370332" cy="0"/>
          </a:xfrm>
          <a:custGeom>
            <a:avLst/>
            <a:gdLst/>
            <a:ahLst/>
            <a:cxnLst/>
            <a:rect l="l" t="t" r="r" b="b"/>
            <a:pathLst>
              <a:path w="370332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39211" y="3090672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0683" y="3152394"/>
            <a:ext cx="443484" cy="0"/>
          </a:xfrm>
          <a:custGeom>
            <a:avLst/>
            <a:gdLst/>
            <a:ahLst/>
            <a:cxnLst/>
            <a:rect l="l" t="t" r="r" b="b"/>
            <a:pathLst>
              <a:path w="443484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77289" y="3054095"/>
            <a:ext cx="0" cy="105155"/>
          </a:xfrm>
          <a:custGeom>
            <a:avLst/>
            <a:gdLst/>
            <a:ahLst/>
            <a:cxnLst/>
            <a:rect l="l" t="t" r="r" b="b"/>
            <a:pathLst>
              <a:path h="105155">
                <a:moveTo>
                  <a:pt x="0" y="105155"/>
                </a:moveTo>
                <a:lnTo>
                  <a:pt x="0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48355" y="3154679"/>
            <a:ext cx="388619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52927" y="3275838"/>
            <a:ext cx="187452" cy="0"/>
          </a:xfrm>
          <a:custGeom>
            <a:avLst/>
            <a:gdLst/>
            <a:ahLst/>
            <a:cxnLst/>
            <a:rect l="l" t="t" r="r" b="b"/>
            <a:pathLst>
              <a:path w="187452">
                <a:moveTo>
                  <a:pt x="0" y="0"/>
                </a:moveTo>
                <a:lnTo>
                  <a:pt x="187452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99232" y="3081527"/>
            <a:ext cx="0" cy="210312"/>
          </a:xfrm>
          <a:custGeom>
            <a:avLst/>
            <a:gdLst/>
            <a:ahLst/>
            <a:cxnLst/>
            <a:rect l="l" t="t" r="r" b="b"/>
            <a:pathLst>
              <a:path h="210312">
                <a:moveTo>
                  <a:pt x="0" y="210312"/>
                </a:moveTo>
                <a:lnTo>
                  <a:pt x="0" y="0"/>
                </a:lnTo>
              </a:path>
            </a:pathLst>
          </a:custGeom>
          <a:ln w="4572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39211" y="3346703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52943" y="3259835"/>
            <a:ext cx="0" cy="242315"/>
          </a:xfrm>
          <a:custGeom>
            <a:avLst/>
            <a:gdLst/>
            <a:ahLst/>
            <a:cxnLst/>
            <a:rect l="l" t="t" r="r" b="b"/>
            <a:pathLst>
              <a:path h="242315">
                <a:moveTo>
                  <a:pt x="0" y="242315"/>
                </a:moveTo>
                <a:lnTo>
                  <a:pt x="0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99232" y="3337559"/>
            <a:ext cx="0" cy="146303"/>
          </a:xfrm>
          <a:custGeom>
            <a:avLst/>
            <a:gdLst/>
            <a:ahLst/>
            <a:cxnLst/>
            <a:rect l="l" t="t" r="r" b="b"/>
            <a:pathLst>
              <a:path h="146303">
                <a:moveTo>
                  <a:pt x="0" y="146303"/>
                </a:moveTo>
                <a:lnTo>
                  <a:pt x="0" y="0"/>
                </a:lnTo>
              </a:path>
            </a:pathLst>
          </a:custGeom>
          <a:ln w="3200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52927" y="3650741"/>
            <a:ext cx="384048" cy="0"/>
          </a:xfrm>
          <a:custGeom>
            <a:avLst/>
            <a:gdLst/>
            <a:ahLst/>
            <a:cxnLst/>
            <a:rect l="l" t="t" r="r" b="b"/>
            <a:pathLst>
              <a:path w="384048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19188" y="3781044"/>
            <a:ext cx="320039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52927" y="3785615"/>
            <a:ext cx="384048" cy="0"/>
          </a:xfrm>
          <a:custGeom>
            <a:avLst/>
            <a:gdLst/>
            <a:ahLst/>
            <a:cxnLst/>
            <a:rect l="l" t="t" r="r" b="b"/>
            <a:pathLst>
              <a:path w="384048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914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80276" y="3781044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914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39211" y="3977640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39211" y="4101084"/>
            <a:ext cx="795527" cy="0"/>
          </a:xfrm>
          <a:custGeom>
            <a:avLst/>
            <a:gdLst/>
            <a:ahLst/>
            <a:cxnLst/>
            <a:rect l="l" t="t" r="r" b="b"/>
            <a:pathLst>
              <a:path w="795527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77690" y="3666744"/>
            <a:ext cx="0" cy="498347"/>
          </a:xfrm>
          <a:custGeom>
            <a:avLst/>
            <a:gdLst/>
            <a:ahLst/>
            <a:cxnLst/>
            <a:rect l="l" t="t" r="r" b="b"/>
            <a:pathLst>
              <a:path h="498347">
                <a:moveTo>
                  <a:pt x="0" y="498347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36591" y="4224528"/>
            <a:ext cx="530352" cy="0"/>
          </a:xfrm>
          <a:custGeom>
            <a:avLst/>
            <a:gdLst/>
            <a:ahLst/>
            <a:cxnLst/>
            <a:rect l="l" t="t" r="r" b="b"/>
            <a:pathLst>
              <a:path w="530352">
                <a:moveTo>
                  <a:pt x="0" y="0"/>
                </a:moveTo>
                <a:lnTo>
                  <a:pt x="530352" y="0"/>
                </a:lnTo>
              </a:path>
            </a:pathLst>
          </a:custGeom>
          <a:ln w="457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39211" y="4224528"/>
            <a:ext cx="160019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76372" y="4224528"/>
            <a:ext cx="100583" cy="0"/>
          </a:xfrm>
          <a:custGeom>
            <a:avLst/>
            <a:gdLst/>
            <a:ahLst/>
            <a:cxnLst/>
            <a:rect l="l" t="t" r="r" b="b"/>
            <a:pathLst>
              <a:path w="100583">
                <a:moveTo>
                  <a:pt x="0" y="0"/>
                </a:moveTo>
                <a:lnTo>
                  <a:pt x="100583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51810" y="4041647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70832" y="4224528"/>
            <a:ext cx="365759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48355" y="4279391"/>
            <a:ext cx="388619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70832" y="4293108"/>
            <a:ext cx="909827" cy="0"/>
          </a:xfrm>
          <a:custGeom>
            <a:avLst/>
            <a:gdLst/>
            <a:ahLst/>
            <a:cxnLst/>
            <a:rect l="l" t="t" r="r" b="b"/>
            <a:pathLst>
              <a:path w="909827">
                <a:moveTo>
                  <a:pt x="0" y="0"/>
                </a:moveTo>
                <a:lnTo>
                  <a:pt x="909827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39211" y="4475988"/>
            <a:ext cx="219456" cy="0"/>
          </a:xfrm>
          <a:custGeom>
            <a:avLst/>
            <a:gdLst/>
            <a:ahLst/>
            <a:cxnLst/>
            <a:rect l="l" t="t" r="r" b="b"/>
            <a:pathLst>
              <a:path w="219456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48355" y="4528565"/>
            <a:ext cx="388619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39596" y="4661153"/>
            <a:ext cx="1531620" cy="0"/>
          </a:xfrm>
          <a:custGeom>
            <a:avLst/>
            <a:gdLst/>
            <a:ahLst/>
            <a:cxnLst/>
            <a:rect l="l" t="t" r="r" b="b"/>
            <a:pathLst>
              <a:path w="1531620">
                <a:moveTo>
                  <a:pt x="0" y="0"/>
                </a:moveTo>
                <a:lnTo>
                  <a:pt x="153162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257800" y="4658867"/>
            <a:ext cx="1545335" cy="0"/>
          </a:xfrm>
          <a:custGeom>
            <a:avLst/>
            <a:gdLst/>
            <a:ahLst/>
            <a:cxnLst/>
            <a:rect l="l" t="t" r="r" b="b"/>
            <a:pathLst>
              <a:path w="1545335">
                <a:moveTo>
                  <a:pt x="0" y="0"/>
                </a:moveTo>
                <a:lnTo>
                  <a:pt x="1545335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279908" y="134365"/>
            <a:ext cx="698690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11-22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3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55" dirty="0" smtClean="0">
                <a:solidFill>
                  <a:srgbClr val="010101"/>
                </a:solidFill>
                <a:latin typeface="Arial"/>
                <a:cs typeface="Arial"/>
              </a:rPr>
              <a:t>DMC-20481 </a:t>
            </a:r>
            <a:r>
              <a:rPr sz="1650" b="1" spc="-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30" dirty="0" smtClean="0">
                <a:solidFill>
                  <a:srgbClr val="010101"/>
                </a:solidFill>
                <a:latin typeface="Arial"/>
                <a:cs typeface="Arial"/>
              </a:rPr>
              <a:t>LCD</a:t>
            </a:r>
            <a:r>
              <a:rPr sz="16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-35" dirty="0" smtClean="0">
                <a:solidFill>
                  <a:srgbClr val="010101"/>
                </a:solidFill>
                <a:latin typeface="Arial"/>
                <a:cs typeface="Arial"/>
              </a:rPr>
              <a:t>display</a:t>
            </a:r>
            <a:r>
              <a:rPr sz="1650" b="1" spc="2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-25" dirty="0" smtClean="0">
                <a:solidFill>
                  <a:srgbClr val="010101"/>
                </a:solidFill>
                <a:latin typeface="Arial"/>
                <a:cs typeface="Arial"/>
              </a:rPr>
              <a:t>interfaced</a:t>
            </a:r>
            <a:r>
              <a:rPr sz="16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-65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650" b="1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-2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5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40" dirty="0" smtClean="0">
                <a:solidFill>
                  <a:srgbClr val="010101"/>
                </a:solidFill>
                <a:latin typeface="Arial"/>
                <a:cs typeface="Arial"/>
              </a:rPr>
              <a:t>82C55.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80008" y="1290320"/>
            <a:ext cx="1727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20" dirty="0" smtClean="0">
                <a:solidFill>
                  <a:srgbClr val="4D4D4D"/>
                </a:solidFill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404619" y="1371346"/>
            <a:ext cx="188595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69600"/>
              </a:lnSpc>
            </a:pP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D</a:t>
            </a:r>
            <a:r>
              <a:rPr sz="1250" b="1" spc="-150" dirty="0" smtClean="0">
                <a:solidFill>
                  <a:srgbClr val="4D4D4D"/>
                </a:solidFill>
                <a:latin typeface="Courier New"/>
                <a:cs typeface="Courier New"/>
              </a:rPr>
              <a:t>O </a:t>
            </a:r>
            <a:r>
              <a:rPr sz="1250" b="1" spc="35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b="1" spc="-270" dirty="0" smtClean="0">
                <a:solidFill>
                  <a:srgbClr val="4D4D4D"/>
                </a:solidFill>
                <a:latin typeface="Courier New"/>
                <a:cs typeface="Courier New"/>
              </a:rPr>
              <a:t>1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520188" y="1313434"/>
            <a:ext cx="257175" cy="341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20"/>
              </a:lnSpc>
            </a:pPr>
            <a:r>
              <a:rPr sz="1250" b="1" spc="-250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30" dirty="0" smtClean="0">
                <a:solidFill>
                  <a:srgbClr val="343434"/>
                </a:solidFill>
                <a:latin typeface="Courier New"/>
                <a:cs typeface="Courier New"/>
              </a:rPr>
              <a:t>A</a:t>
            </a:r>
            <a:r>
              <a:rPr sz="1250" b="1" spc="-150" dirty="0" smtClean="0">
                <a:solidFill>
                  <a:srgbClr val="4D4D4D"/>
                </a:solidFill>
                <a:latin typeface="Courier New"/>
                <a:cs typeface="Courier New"/>
              </a:rPr>
              <a:t>O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90"/>
              </a:lnSpc>
            </a:pPr>
            <a:r>
              <a:rPr sz="1250" b="1" spc="-250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90" dirty="0" smtClean="0">
                <a:solidFill>
                  <a:srgbClr val="343434"/>
                </a:solidFill>
                <a:latin typeface="Courier New"/>
                <a:cs typeface="Courier New"/>
              </a:rPr>
              <a:t>A</a:t>
            </a:r>
            <a:r>
              <a:rPr sz="1250" b="1" spc="-620" dirty="0" smtClean="0">
                <a:solidFill>
                  <a:srgbClr val="343434"/>
                </a:solidFill>
                <a:latin typeface="Courier New"/>
                <a:cs typeface="Courier New"/>
              </a:rPr>
              <a:t> </a:t>
            </a:r>
            <a:r>
              <a:rPr sz="1250" b="1" spc="-310" dirty="0" smtClean="0">
                <a:solidFill>
                  <a:srgbClr val="4D4D4D"/>
                </a:solidFill>
                <a:latin typeface="Courier New"/>
                <a:cs typeface="Courier New"/>
              </a:rPr>
              <a:t>l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004820" y="1258570"/>
            <a:ext cx="116839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30" dirty="0" smtClean="0">
                <a:solidFill>
                  <a:srgbClr val="4D4D4D"/>
                </a:solidFill>
                <a:latin typeface="Courier New"/>
                <a:cs typeface="Courier New"/>
              </a:rPr>
              <a:t>4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888484" y="1258570"/>
            <a:ext cx="19304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35" dirty="0" smtClean="0">
                <a:solidFill>
                  <a:srgbClr val="343434"/>
                </a:solidFill>
                <a:latin typeface="Courier New"/>
                <a:cs typeface="Courier New"/>
              </a:rPr>
              <a:t>D</a:t>
            </a:r>
            <a:r>
              <a:rPr sz="1250" b="1" spc="-150" dirty="0" smtClean="0">
                <a:solidFill>
                  <a:srgbClr val="4D4D4D"/>
                </a:solidFill>
                <a:latin typeface="Courier New"/>
                <a:cs typeface="Courier New"/>
              </a:rPr>
              <a:t>O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80008" y="1405635"/>
            <a:ext cx="1809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60" dirty="0" smtClean="0">
                <a:solidFill>
                  <a:srgbClr val="4D4D4D"/>
                </a:solidFill>
                <a:latin typeface="Times New Roman"/>
                <a:cs typeface="Times New Roman"/>
              </a:rPr>
              <a:t>33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004820" y="1405635"/>
            <a:ext cx="1047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70" dirty="0" smtClean="0">
                <a:solidFill>
                  <a:srgbClr val="4D4D4D"/>
                </a:solidFill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893055" y="1386585"/>
            <a:ext cx="17970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45" dirty="0" smtClean="0">
                <a:solidFill>
                  <a:srgbClr val="343434"/>
                </a:solidFill>
                <a:latin typeface="Courier New"/>
                <a:cs typeface="Courier New"/>
              </a:rPr>
              <a:t>01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404619" y="1574038"/>
            <a:ext cx="207010" cy="831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</a:pP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b="1" spc="-10" dirty="0" smtClean="0">
                <a:solidFill>
                  <a:srgbClr val="4D4D4D"/>
                </a:solidFill>
                <a:latin typeface="Courier New"/>
                <a:cs typeface="Courier New"/>
              </a:rPr>
              <a:t>2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969"/>
              </a:lnSpc>
            </a:pPr>
            <a:r>
              <a:rPr sz="1250" b="1" spc="-45" dirty="0" smtClean="0">
                <a:solidFill>
                  <a:srgbClr val="4D4D4D"/>
                </a:solidFill>
                <a:latin typeface="Courier New"/>
                <a:cs typeface="Courier New"/>
              </a:rPr>
              <a:t>03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955"/>
              </a:lnSpc>
            </a:pP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b="1" spc="-30" dirty="0" smtClean="0">
                <a:solidFill>
                  <a:srgbClr val="4D4D4D"/>
                </a:solidFill>
                <a:latin typeface="Courier New"/>
                <a:cs typeface="Courier New"/>
              </a:rPr>
              <a:t>4</a:t>
            </a:r>
            <a:endParaRPr sz="1250">
              <a:latin typeface="Courier New"/>
              <a:cs typeface="Courier New"/>
            </a:endParaRPr>
          </a:p>
          <a:p>
            <a:pPr marL="12700" marR="14604">
              <a:lnSpc>
                <a:spcPct val="64800"/>
              </a:lnSpc>
              <a:spcBef>
                <a:spcPts val="80"/>
              </a:spcBef>
            </a:pP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O</a:t>
            </a:r>
            <a:r>
              <a:rPr sz="1250" b="1" spc="-90" dirty="0" smtClean="0">
                <a:solidFill>
                  <a:srgbClr val="4D4D4D"/>
                </a:solidFill>
                <a:latin typeface="Courier New"/>
                <a:cs typeface="Courier New"/>
              </a:rPr>
              <a:t>S </a:t>
            </a: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b="1" spc="-25" dirty="0" smtClean="0">
                <a:solidFill>
                  <a:srgbClr val="4D4D4D"/>
                </a:solidFill>
                <a:latin typeface="Courier New"/>
                <a:cs typeface="Courier New"/>
              </a:rPr>
              <a:t>6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010"/>
              </a:lnSpc>
            </a:pP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b="1" spc="-25" dirty="0" smtClean="0">
                <a:solidFill>
                  <a:srgbClr val="4D4D4D"/>
                </a:solidFill>
                <a:latin typeface="Courier New"/>
                <a:cs typeface="Courier New"/>
              </a:rPr>
              <a:t>7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520188" y="1574038"/>
            <a:ext cx="26860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14" dirty="0" smtClean="0">
                <a:solidFill>
                  <a:srgbClr val="4D4D4D"/>
                </a:solidFill>
                <a:latin typeface="Courier New"/>
                <a:cs typeface="Courier New"/>
              </a:rPr>
              <a:t>PA2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520188" y="1697482"/>
            <a:ext cx="27241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7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A</a:t>
            </a:r>
            <a:r>
              <a:rPr sz="1250" b="1" spc="-70" dirty="0" smtClean="0">
                <a:solidFill>
                  <a:srgbClr val="4D4D4D"/>
                </a:solidFill>
                <a:latin typeface="Courier New"/>
                <a:cs typeface="Courier New"/>
              </a:rPr>
              <a:t>3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520188" y="1816353"/>
            <a:ext cx="26670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250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30" dirty="0" smtClean="0">
                <a:solidFill>
                  <a:srgbClr val="343434"/>
                </a:solidFill>
                <a:latin typeface="Courier New"/>
                <a:cs typeface="Courier New"/>
              </a:rPr>
              <a:t>A</a:t>
            </a:r>
            <a:r>
              <a:rPr sz="1250" b="1" spc="-75" dirty="0" smtClean="0">
                <a:solidFill>
                  <a:srgbClr val="4D4D4D"/>
                </a:solidFill>
                <a:latin typeface="Courier New"/>
                <a:cs typeface="Courier New"/>
              </a:rPr>
              <a:t>4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947920" y="1907540"/>
            <a:ext cx="13906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30" dirty="0" smtClean="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sz="1000" b="1" spc="80" dirty="0" smtClean="0">
                <a:solidFill>
                  <a:srgbClr val="4D4D4D"/>
                </a:solidFill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93724" y="2034540"/>
            <a:ext cx="8763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 smtClean="0">
                <a:solidFill>
                  <a:srgbClr val="4D4D4D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520188" y="2004567"/>
            <a:ext cx="270510" cy="40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66000"/>
              </a:lnSpc>
            </a:pPr>
            <a:r>
              <a:rPr sz="1250" b="1" spc="-250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0" dirty="0" smtClean="0">
                <a:solidFill>
                  <a:srgbClr val="343434"/>
                </a:solidFill>
                <a:latin typeface="Courier New"/>
                <a:cs typeface="Courier New"/>
              </a:rPr>
              <a:t>A</a:t>
            </a:r>
            <a:r>
              <a:rPr sz="1250" b="1" spc="-90" dirty="0" smtClean="0">
                <a:solidFill>
                  <a:srgbClr val="4D4D4D"/>
                </a:solidFill>
                <a:latin typeface="Courier New"/>
                <a:cs typeface="Courier New"/>
              </a:rPr>
              <a:t>S </a:t>
            </a:r>
            <a:r>
              <a:rPr sz="1250" b="1" spc="-17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105" dirty="0" smtClean="0">
                <a:solidFill>
                  <a:srgbClr val="343434"/>
                </a:solidFill>
                <a:latin typeface="Courier New"/>
                <a:cs typeface="Courier New"/>
              </a:rPr>
              <a:t>A</a:t>
            </a:r>
            <a:r>
              <a:rPr sz="1250" b="1" spc="-45" dirty="0" smtClean="0">
                <a:solidFill>
                  <a:srgbClr val="4D4D4D"/>
                </a:solidFill>
                <a:latin typeface="Courier New"/>
                <a:cs typeface="Courier New"/>
              </a:rPr>
              <a:t>S </a:t>
            </a:r>
            <a:r>
              <a:rPr sz="1250" b="1" spc="-114" dirty="0" smtClean="0">
                <a:solidFill>
                  <a:srgbClr val="4D4D4D"/>
                </a:solidFill>
                <a:latin typeface="Courier New"/>
                <a:cs typeface="Courier New"/>
              </a:rPr>
              <a:t>PA7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947920" y="2015490"/>
            <a:ext cx="14541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160" dirty="0" smtClean="0">
                <a:solidFill>
                  <a:srgbClr val="4D4D4D"/>
                </a:solidFill>
                <a:latin typeface="Courier New"/>
                <a:cs typeface="Courier New"/>
              </a:rPr>
              <a:t>)6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93724" y="2164334"/>
            <a:ext cx="17526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85" dirty="0" smtClean="0">
                <a:solidFill>
                  <a:srgbClr val="4D4D4D"/>
                </a:solidFill>
                <a:latin typeface="Arial"/>
                <a:cs typeface="Arial"/>
              </a:rPr>
              <a:t>21_</a:t>
            </a:r>
            <a:endParaRPr sz="8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004820" y="2154428"/>
            <a:ext cx="1054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70" dirty="0" smtClean="0">
                <a:solidFill>
                  <a:srgbClr val="343434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93055" y="2154428"/>
            <a:ext cx="1981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125" dirty="0" smtClean="0">
                <a:solidFill>
                  <a:srgbClr val="343434"/>
                </a:solidFill>
                <a:latin typeface="Arial"/>
                <a:cs typeface="Arial"/>
              </a:rPr>
              <a:t>0</a:t>
            </a:r>
            <a:r>
              <a:rPr sz="1000" b="1" spc="114" dirty="0" smtClean="0">
                <a:solidFill>
                  <a:srgbClr val="4D4D4D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555996" y="2216403"/>
            <a:ext cx="957580" cy="481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755">
              <a:lnSpc>
                <a:spcPct val="100000"/>
              </a:lnSpc>
            </a:pPr>
            <a:r>
              <a:rPr sz="1400" b="1" spc="20" dirty="0" smtClean="0">
                <a:solidFill>
                  <a:srgbClr val="343434"/>
                </a:solidFill>
                <a:latin typeface="Arial"/>
                <a:cs typeface="Arial"/>
              </a:rPr>
              <a:t>4</a:t>
            </a:r>
            <a:r>
              <a:rPr sz="1400" b="1" spc="-11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400" b="1" spc="-40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400" b="1" spc="-50" dirty="0" smtClean="0">
                <a:solidFill>
                  <a:srgbClr val="343434"/>
                </a:solidFill>
                <a:latin typeface="Arial"/>
                <a:cs typeface="Arial"/>
              </a:rPr>
              <a:t>ne</a:t>
            </a:r>
            <a:r>
              <a:rPr sz="1400" b="1" spc="-7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700" b="1" spc="-85" dirty="0" smtClean="0">
                <a:solidFill>
                  <a:srgbClr val="6E6E6E"/>
                </a:solidFill>
                <a:latin typeface="Times New Roman"/>
                <a:cs typeface="Times New Roman"/>
              </a:rPr>
              <a:t>x</a:t>
            </a:r>
            <a:r>
              <a:rPr sz="1700" b="1" spc="-4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solidFill>
                  <a:srgbClr val="343434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300" b="1" spc="25" dirty="0" smtClean="0">
                <a:solidFill>
                  <a:srgbClr val="1D1D1D"/>
                </a:solidFill>
                <a:latin typeface="Arial"/>
                <a:cs typeface="Arial"/>
              </a:rPr>
              <a:t>LCD</a:t>
            </a:r>
            <a:r>
              <a:rPr sz="1300" b="1" spc="-45" dirty="0" smtClean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1400" b="1" spc="-90" dirty="0" smtClean="0">
                <a:solidFill>
                  <a:srgbClr val="343434"/>
                </a:solidFill>
                <a:latin typeface="Arial"/>
                <a:cs typeface="Arial"/>
              </a:rPr>
              <a:t>display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395475" y="2391664"/>
            <a:ext cx="241300" cy="356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ts val="1520"/>
              </a:lnSpc>
            </a:pPr>
            <a:r>
              <a:rPr sz="1400" b="1" spc="-225" dirty="0" smtClean="0">
                <a:solidFill>
                  <a:srgbClr val="4D4D4D"/>
                </a:solidFill>
                <a:latin typeface="Times New Roman"/>
                <a:cs typeface="Times New Roman"/>
              </a:rPr>
              <a:t>l!f!5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sz="1350" b="1" spc="-315" dirty="0" smtClean="0">
                <a:solidFill>
                  <a:srgbClr val="4D4D4D"/>
                </a:solidFill>
                <a:latin typeface="Times New Roman"/>
                <a:cs typeface="Times New Roman"/>
              </a:rPr>
              <a:t>WA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520188" y="2419858"/>
            <a:ext cx="27114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0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30" dirty="0" smtClean="0">
                <a:solidFill>
                  <a:srgbClr val="343434"/>
                </a:solidFill>
                <a:latin typeface="Courier New"/>
                <a:cs typeface="Courier New"/>
              </a:rPr>
              <a:t>B</a:t>
            </a:r>
            <a:r>
              <a:rPr sz="1250" b="1" spc="-190" dirty="0" smtClean="0">
                <a:solidFill>
                  <a:srgbClr val="4D4D4D"/>
                </a:solidFill>
                <a:latin typeface="Courier New"/>
                <a:cs typeface="Courier New"/>
              </a:rPr>
              <a:t>O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774184" y="2384805"/>
            <a:ext cx="32258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110" dirty="0" smtClean="0">
                <a:solidFill>
                  <a:srgbClr val="4D4D4D"/>
                </a:solidFill>
                <a:latin typeface="Times New Roman"/>
                <a:cs typeface="Times New Roman"/>
              </a:rPr>
              <a:t>_BfW_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80008" y="2520188"/>
            <a:ext cx="10477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125" dirty="0" smtClean="0">
                <a:solidFill>
                  <a:srgbClr val="4D4D4D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520188" y="2543302"/>
            <a:ext cx="25717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05" dirty="0" smtClean="0">
                <a:solidFill>
                  <a:srgbClr val="343434"/>
                </a:solidFill>
                <a:latin typeface="Courier New"/>
                <a:cs typeface="Courier New"/>
              </a:rPr>
              <a:t>P</a:t>
            </a:r>
            <a:r>
              <a:rPr sz="1250" b="1" spc="-75" dirty="0" smtClean="0">
                <a:solidFill>
                  <a:srgbClr val="4D4D4D"/>
                </a:solidFill>
                <a:latin typeface="Courier New"/>
                <a:cs typeface="Courier New"/>
              </a:rPr>
              <a:t>B</a:t>
            </a:r>
            <a:r>
              <a:rPr sz="1250" b="1" spc="-635" dirty="0" smtClean="0">
                <a:solidFill>
                  <a:srgbClr val="4D4D4D"/>
                </a:solidFill>
                <a:latin typeface="Courier New"/>
                <a:cs typeface="Courier New"/>
              </a:rPr>
              <a:t> </a:t>
            </a:r>
            <a:r>
              <a:rPr sz="1250" b="1" spc="-370" dirty="0" smtClean="0">
                <a:solidFill>
                  <a:srgbClr val="343434"/>
                </a:solidFill>
                <a:latin typeface="Courier New"/>
                <a:cs typeface="Courier New"/>
              </a:rPr>
              <a:t>1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47335" y="2538221"/>
            <a:ext cx="253365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 smtClean="0">
                <a:solidFill>
                  <a:srgbClr val="4D4D4D"/>
                </a:solidFill>
                <a:latin typeface="Times New Roman"/>
                <a:cs typeface="Times New Roman"/>
              </a:rPr>
              <a:t>_RS_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395475" y="2666746"/>
            <a:ext cx="1854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420"/>
              </a:lnSpc>
            </a:pPr>
            <a:r>
              <a:rPr sz="1250" b="1" spc="-120" dirty="0" smtClean="0">
                <a:solidFill>
                  <a:srgbClr val="4D4D4D"/>
                </a:solidFill>
                <a:latin typeface="Courier New"/>
                <a:cs typeface="Courier New"/>
              </a:rPr>
              <a:t>AO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975"/>
              </a:lnSpc>
            </a:pPr>
            <a:r>
              <a:rPr sz="1050" b="1" spc="25" dirty="0" smtClean="0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sz="1050" b="1" spc="1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520188" y="2732849"/>
            <a:ext cx="300990" cy="1885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1590" algn="just">
              <a:lnSpc>
                <a:spcPct val="65300"/>
              </a:lnSpc>
            </a:pPr>
            <a:r>
              <a:rPr sz="1250" b="1" spc="-10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30" dirty="0" smtClean="0">
                <a:solidFill>
                  <a:srgbClr val="343434"/>
                </a:solidFill>
                <a:latin typeface="Courier New"/>
                <a:cs typeface="Courier New"/>
              </a:rPr>
              <a:t>B</a:t>
            </a:r>
            <a:r>
              <a:rPr sz="1250" b="1" spc="-55" dirty="0" smtClean="0">
                <a:solidFill>
                  <a:srgbClr val="4D4D4D"/>
                </a:solidFill>
                <a:latin typeface="Courier New"/>
                <a:cs typeface="Courier New"/>
              </a:rPr>
              <a:t>2 </a:t>
            </a:r>
            <a:r>
              <a:rPr sz="1250" b="1" spc="-85" dirty="0" smtClean="0">
                <a:solidFill>
                  <a:srgbClr val="4D4D4D"/>
                </a:solidFill>
                <a:latin typeface="Courier New"/>
                <a:cs typeface="Courier New"/>
              </a:rPr>
              <a:t>P83 </a:t>
            </a:r>
            <a:r>
              <a:rPr sz="1250" b="1" spc="-90" dirty="0" smtClean="0">
                <a:solidFill>
                  <a:srgbClr val="4D4D4D"/>
                </a:solidFill>
                <a:latin typeface="Courier New"/>
                <a:cs typeface="Courier New"/>
              </a:rPr>
              <a:t>P84 </a:t>
            </a:r>
            <a:r>
              <a:rPr sz="1250" b="1" spc="-100" dirty="0" smtClean="0">
                <a:solidFill>
                  <a:srgbClr val="4D4D4D"/>
                </a:solidFill>
                <a:latin typeface="Courier New"/>
                <a:cs typeface="Courier New"/>
              </a:rPr>
              <a:t>PBS </a:t>
            </a:r>
            <a:r>
              <a:rPr sz="1250" b="1" spc="-85" dirty="0" smtClean="0">
                <a:solidFill>
                  <a:srgbClr val="4D4D4D"/>
                </a:solidFill>
                <a:latin typeface="Courier New"/>
                <a:cs typeface="Courier New"/>
              </a:rPr>
              <a:t>PBS </a:t>
            </a:r>
            <a:r>
              <a:rPr sz="1250" b="1" spc="-70" dirty="0" smtClean="0">
                <a:solidFill>
                  <a:srgbClr val="343434"/>
                </a:solidFill>
                <a:latin typeface="Courier New"/>
                <a:cs typeface="Courier New"/>
              </a:rPr>
              <a:t>PB</a:t>
            </a:r>
            <a:r>
              <a:rPr sz="1250" b="1" spc="-25" dirty="0" smtClean="0">
                <a:solidFill>
                  <a:srgbClr val="4D4D4D"/>
                </a:solidFill>
                <a:latin typeface="Courier New"/>
                <a:cs typeface="Courier New"/>
              </a:rPr>
              <a:t>7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 marR="12700" algn="just">
              <a:lnSpc>
                <a:spcPct val="64800"/>
              </a:lnSpc>
            </a:pPr>
            <a:r>
              <a:rPr sz="1250" b="1" spc="-10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40" dirty="0" smtClean="0">
                <a:solidFill>
                  <a:srgbClr val="343434"/>
                </a:solidFill>
                <a:latin typeface="Courier New"/>
                <a:cs typeface="Courier New"/>
              </a:rPr>
              <a:t>C</a:t>
            </a:r>
            <a:r>
              <a:rPr sz="1250" b="1" spc="-190" dirty="0" smtClean="0">
                <a:solidFill>
                  <a:srgbClr val="4D4D4D"/>
                </a:solidFill>
                <a:latin typeface="Courier New"/>
                <a:cs typeface="Courier New"/>
              </a:rPr>
              <a:t>O </a:t>
            </a:r>
            <a:r>
              <a:rPr sz="1250" b="1" spc="-10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-130" dirty="0" smtClean="0">
                <a:solidFill>
                  <a:srgbClr val="343434"/>
                </a:solidFill>
                <a:latin typeface="Courier New"/>
                <a:cs typeface="Courier New"/>
              </a:rPr>
              <a:t>C1 </a:t>
            </a:r>
            <a:r>
              <a:rPr sz="1250" b="1" spc="-10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40" dirty="0" smtClean="0">
                <a:solidFill>
                  <a:srgbClr val="343434"/>
                </a:solidFill>
                <a:latin typeface="Courier New"/>
                <a:cs typeface="Courier New"/>
              </a:rPr>
              <a:t>C</a:t>
            </a:r>
            <a:r>
              <a:rPr sz="1250" b="1" spc="-55" dirty="0" smtClean="0">
                <a:solidFill>
                  <a:srgbClr val="4D4D4D"/>
                </a:solidFill>
                <a:latin typeface="Courier New"/>
                <a:cs typeface="Courier New"/>
              </a:rPr>
              <a:t>2 </a:t>
            </a:r>
            <a:r>
              <a:rPr sz="1250" b="1" spc="-10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40" dirty="0" smtClean="0">
                <a:solidFill>
                  <a:srgbClr val="343434"/>
                </a:solidFill>
                <a:latin typeface="Courier New"/>
                <a:cs typeface="Courier New"/>
              </a:rPr>
              <a:t>C</a:t>
            </a:r>
            <a:r>
              <a:rPr sz="1250" b="1" spc="-70" dirty="0" smtClean="0">
                <a:solidFill>
                  <a:srgbClr val="4D4D4D"/>
                </a:solidFill>
                <a:latin typeface="Courier New"/>
                <a:cs typeface="Courier New"/>
              </a:rPr>
              <a:t>3 </a:t>
            </a:r>
            <a:r>
              <a:rPr sz="1250" b="1" spc="-60" dirty="0" smtClean="0">
                <a:solidFill>
                  <a:srgbClr val="4D4D4D"/>
                </a:solidFill>
                <a:latin typeface="Courier New"/>
                <a:cs typeface="Courier New"/>
              </a:rPr>
              <a:t>PC4 PCS PC6 </a:t>
            </a:r>
            <a:r>
              <a:rPr sz="1250" b="1" spc="-105" dirty="0" smtClean="0">
                <a:solidFill>
                  <a:srgbClr val="4D4D4D"/>
                </a:solidFill>
                <a:latin typeface="Courier New"/>
                <a:cs typeface="Courier New"/>
              </a:rPr>
              <a:t>P</a:t>
            </a:r>
            <a:r>
              <a:rPr sz="1250" b="1" spc="40" dirty="0" smtClean="0">
                <a:solidFill>
                  <a:srgbClr val="343434"/>
                </a:solidFill>
                <a:latin typeface="Courier New"/>
                <a:cs typeface="Courier New"/>
              </a:rPr>
              <a:t>C</a:t>
            </a:r>
            <a:r>
              <a:rPr sz="1250" b="1" spc="-25" dirty="0" smtClean="0">
                <a:solidFill>
                  <a:srgbClr val="4D4D4D"/>
                </a:solidFill>
                <a:latin typeface="Courier New"/>
                <a:cs typeface="Courier New"/>
              </a:rPr>
              <a:t>7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898644" y="2650744"/>
            <a:ext cx="9588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05" dirty="0" smtClean="0">
                <a:solidFill>
                  <a:srgbClr val="4D4D4D"/>
                </a:solidFill>
                <a:latin typeface="Times New Roman"/>
                <a:cs typeface="Times New Roman"/>
              </a:rPr>
              <a:t>1:.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80008" y="2885947"/>
            <a:ext cx="11493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204" dirty="0" smtClean="0">
                <a:solidFill>
                  <a:srgbClr val="4D4D4D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962925" y="2915665"/>
            <a:ext cx="67310" cy="96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40" dirty="0" smtClean="0">
                <a:solidFill>
                  <a:srgbClr val="4D4D4D"/>
                </a:solidFill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404619" y="2945384"/>
            <a:ext cx="467359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 smtClean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000" b="1" spc="20" dirty="0" smtClean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000" b="1" spc="25" dirty="0" smtClean="0">
                <a:solidFill>
                  <a:srgbClr val="4D4D4D"/>
                </a:solidFill>
                <a:latin typeface="Arial"/>
                <a:cs typeface="Arial"/>
              </a:rPr>
              <a:t>SET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170679" y="2881376"/>
            <a:ext cx="387985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110" dirty="0" smtClean="0">
                <a:solidFill>
                  <a:srgbClr val="343434"/>
                </a:solidFill>
                <a:latin typeface="Arial"/>
                <a:cs typeface="Arial"/>
              </a:rPr>
              <a:t>vee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348219" y="2843276"/>
            <a:ext cx="407670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b="1" spc="-120" dirty="0" smtClean="0">
                <a:solidFill>
                  <a:srgbClr val="343434"/>
                </a:solidFill>
                <a:latin typeface="Arial"/>
                <a:cs typeface="Arial"/>
              </a:rPr>
              <a:t>v</a:t>
            </a:r>
            <a:r>
              <a:rPr sz="1900" b="1" spc="-60" dirty="0" smtClean="0">
                <a:solidFill>
                  <a:srgbClr val="343434"/>
                </a:solidFill>
                <a:latin typeface="Arial"/>
                <a:cs typeface="Arial"/>
              </a:rPr>
              <a:t>c</a:t>
            </a:r>
            <a:r>
              <a:rPr sz="2200" b="1" spc="75" dirty="0" smtClean="0">
                <a:solidFill>
                  <a:srgbClr val="343434"/>
                </a:solidFill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395475" y="3028950"/>
            <a:ext cx="236220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275" dirty="0" smtClean="0">
                <a:solidFill>
                  <a:srgbClr val="4D4D4D"/>
                </a:solidFill>
                <a:latin typeface="Times New Roman"/>
                <a:cs typeface="Times New Roman"/>
              </a:rPr>
              <a:t>CS"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485380" y="3106420"/>
            <a:ext cx="13017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45" dirty="0" smtClean="0">
                <a:solidFill>
                  <a:srgbClr val="4D4D4D"/>
                </a:solidFill>
                <a:latin typeface="Times New Roman"/>
                <a:cs typeface="Times New Roman"/>
              </a:rPr>
              <a:t>Q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004820" y="3101085"/>
            <a:ext cx="11112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75" dirty="0" smtClean="0">
                <a:solidFill>
                  <a:srgbClr val="4D4D4D"/>
                </a:solidFill>
                <a:latin typeface="Courier New"/>
                <a:cs typeface="Courier New"/>
              </a:rPr>
              <a:t>4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012344" y="3178302"/>
            <a:ext cx="8826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150" dirty="0" smtClean="0">
                <a:solidFill>
                  <a:srgbClr val="4D4D4D"/>
                </a:solidFill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40811" y="3507740"/>
            <a:ext cx="1574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6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000" b="1" spc="-25" dirty="0" smtClean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152391" y="3462528"/>
            <a:ext cx="57213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</a:tabLst>
            </a:pPr>
            <a:r>
              <a:rPr sz="1500" spc="-30" dirty="0" smtClean="0">
                <a:solidFill>
                  <a:srgbClr val="343434"/>
                </a:solidFill>
                <a:latin typeface="Arial"/>
                <a:cs typeface="Arial"/>
              </a:rPr>
              <a:t>•	</a:t>
            </a:r>
            <a:r>
              <a:rPr sz="1350" b="1" spc="15" dirty="0" smtClean="0">
                <a:solidFill>
                  <a:srgbClr val="343434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940811" y="3604005"/>
            <a:ext cx="17653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370" dirty="0" smtClean="0">
                <a:solidFill>
                  <a:srgbClr val="343434"/>
                </a:solidFill>
                <a:latin typeface="Courier New"/>
                <a:cs typeface="Courier New"/>
              </a:rPr>
              <a:t>1</a:t>
            </a:r>
            <a:r>
              <a:rPr sz="1250" b="1" spc="-630" dirty="0" smtClean="0">
                <a:solidFill>
                  <a:srgbClr val="343434"/>
                </a:solidFill>
                <a:latin typeface="Courier New"/>
                <a:cs typeface="Courier New"/>
              </a:rPr>
              <a:t> </a:t>
            </a:r>
            <a:r>
              <a:rPr sz="1250" b="1" spc="-70" dirty="0" smtClean="0">
                <a:solidFill>
                  <a:srgbClr val="4D4D4D"/>
                </a:solidFill>
                <a:latin typeface="Courier New"/>
                <a:cs typeface="Courier New"/>
              </a:rPr>
              <a:t>5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367276" y="3643376"/>
            <a:ext cx="7747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330" dirty="0" smtClean="0">
                <a:solidFill>
                  <a:srgbClr val="4D4D4D"/>
                </a:solidFill>
                <a:latin typeface="Times New Roman"/>
                <a:cs typeface="Times New Roman"/>
              </a:rPr>
              <a:t>&gt;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808723" y="3545840"/>
            <a:ext cx="31115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215" dirty="0" smtClean="0">
                <a:solidFill>
                  <a:srgbClr val="343434"/>
                </a:solidFill>
                <a:latin typeface="Courier New"/>
                <a:cs typeface="Courier New"/>
              </a:rPr>
              <a:t>Vee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904235" y="3769105"/>
            <a:ext cx="20574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90" dirty="0" smtClean="0">
                <a:solidFill>
                  <a:srgbClr val="4D4D4D"/>
                </a:solidFill>
                <a:latin typeface="Arial"/>
                <a:cs typeface="Arial"/>
              </a:rPr>
              <a:t>_1_6_</a:t>
            </a:r>
            <a:endParaRPr sz="8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403083" y="3657345"/>
            <a:ext cx="715645" cy="655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50" spc="4490" dirty="0" smtClean="0">
                <a:solidFill>
                  <a:srgbClr val="4D4D4D"/>
                </a:solidFill>
                <a:latin typeface="Arial"/>
                <a:cs typeface="Arial"/>
              </a:rPr>
              <a:t>l</a:t>
            </a:r>
            <a:endParaRPr sz="42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940811" y="3887216"/>
            <a:ext cx="16954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6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r>
              <a:rPr sz="1000" b="1" spc="70" dirty="0" smtClean="0">
                <a:solidFill>
                  <a:srgbClr val="4D4D4D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787900" y="3965194"/>
            <a:ext cx="367030" cy="351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14" dirty="0" smtClean="0">
                <a:solidFill>
                  <a:srgbClr val="4D4D4D"/>
                </a:solidFill>
                <a:latin typeface="Courier New"/>
                <a:cs typeface="Courier New"/>
              </a:rPr>
              <a:t>L</a:t>
            </a:r>
            <a:r>
              <a:rPr sz="1250" b="1" spc="-60" dirty="0" smtClean="0">
                <a:solidFill>
                  <a:srgbClr val="4D4D4D"/>
                </a:solidFill>
                <a:latin typeface="Courier New"/>
                <a:cs typeface="Courier New"/>
              </a:rPr>
              <a:t>E</a:t>
            </a:r>
            <a:r>
              <a:rPr sz="1250" b="1" spc="-145" dirty="0" smtClean="0">
                <a:solidFill>
                  <a:srgbClr val="343434"/>
                </a:solidFill>
                <a:latin typeface="Courier New"/>
                <a:cs typeface="Courier New"/>
              </a:rPr>
              <a:t>D</a:t>
            </a:r>
            <a:r>
              <a:rPr sz="1250" b="1" spc="-90" dirty="0" smtClean="0">
                <a:solidFill>
                  <a:srgbClr val="4D4D4D"/>
                </a:solidFill>
                <a:latin typeface="Courier New"/>
                <a:cs typeface="Courier New"/>
              </a:rPr>
              <a:t>A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ts val="1170"/>
              </a:lnSpc>
            </a:pPr>
            <a:r>
              <a:rPr sz="1150" b="1" spc="-55" dirty="0" smtClean="0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sz="1150" b="1" spc="-130" dirty="0" smtClean="0">
                <a:solidFill>
                  <a:srgbClr val="4D4D4D"/>
                </a:solidFill>
                <a:latin typeface="Times New Roman"/>
                <a:cs typeface="Times New Roman"/>
              </a:rPr>
              <a:t>E</a:t>
            </a:r>
            <a:r>
              <a:rPr sz="1150" b="1" spc="-434" dirty="0" smtClean="0">
                <a:solidFill>
                  <a:srgbClr val="343434"/>
                </a:solidFill>
                <a:latin typeface="Times New Roman"/>
                <a:cs typeface="Times New Roman"/>
              </a:rPr>
              <a:t>D</a:t>
            </a:r>
            <a:r>
              <a:rPr sz="1150" b="1" spc="-280" dirty="0" smtClean="0">
                <a:solidFill>
                  <a:srgbClr val="4D4D4D"/>
                </a:solidFill>
                <a:latin typeface="Times New Roman"/>
                <a:cs typeface="Times New Roman"/>
              </a:rPr>
              <a:t>_K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940811" y="4008882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9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940811" y="4127754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90" dirty="0" smtClean="0">
                <a:solidFill>
                  <a:srgbClr val="343434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512811" y="4109973"/>
            <a:ext cx="84455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 smtClean="0">
                <a:solidFill>
                  <a:srgbClr val="6E6E6E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904235" y="4262882"/>
            <a:ext cx="114300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343434"/>
                </a:solidFill>
                <a:latin typeface="Times New Roman"/>
                <a:cs typeface="Times New Roman"/>
              </a:rPr>
              <a:t>j_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230115" y="4206494"/>
            <a:ext cx="360680" cy="461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i="1" spc="105" dirty="0" smtClean="0">
                <a:solidFill>
                  <a:srgbClr val="6E6E6E"/>
                </a:solidFill>
                <a:latin typeface="Times New Roman"/>
                <a:cs typeface="Times New Roman"/>
              </a:rPr>
              <a:t>.l.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940811" y="4349242"/>
            <a:ext cx="18224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370" dirty="0" smtClean="0">
                <a:solidFill>
                  <a:srgbClr val="343434"/>
                </a:solidFill>
                <a:latin typeface="Courier New"/>
                <a:cs typeface="Courier New"/>
              </a:rPr>
              <a:t>1</a:t>
            </a:r>
            <a:r>
              <a:rPr sz="1250" b="1" spc="-630" dirty="0" smtClean="0">
                <a:solidFill>
                  <a:srgbClr val="343434"/>
                </a:solidFill>
                <a:latin typeface="Courier New"/>
                <a:cs typeface="Courier New"/>
              </a:rPr>
              <a:t> </a:t>
            </a:r>
            <a:r>
              <a:rPr sz="1250" b="1" spc="-25" dirty="0" smtClean="0">
                <a:solidFill>
                  <a:srgbClr val="4D4D4D"/>
                </a:solidFill>
                <a:latin typeface="Courier New"/>
                <a:cs typeface="Courier New"/>
              </a:rPr>
              <a:t>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759700" y="3638804"/>
            <a:ext cx="34036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30" dirty="0" smtClean="0">
                <a:solidFill>
                  <a:srgbClr val="343434"/>
                </a:solidFill>
                <a:latin typeface="Arial"/>
                <a:cs typeface="Arial"/>
              </a:rPr>
              <a:t>10K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372616" y="4684014"/>
            <a:ext cx="54102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15" dirty="0" smtClean="0">
                <a:solidFill>
                  <a:srgbClr val="343434"/>
                </a:solidFill>
                <a:latin typeface="Arial"/>
                <a:cs typeface="Arial"/>
              </a:rPr>
              <a:t>82C55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528564" y="4670297"/>
            <a:ext cx="100520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45" dirty="0" smtClean="0">
                <a:solidFill>
                  <a:srgbClr val="343434"/>
                </a:solidFill>
                <a:latin typeface="Arial"/>
                <a:cs typeface="Arial"/>
              </a:rPr>
              <a:t>DMC-20481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114548" y="5349747"/>
            <a:ext cx="334010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45" dirty="0" smtClean="0">
                <a:solidFill>
                  <a:srgbClr val="4D4D4D"/>
                </a:solidFill>
                <a:latin typeface="Arial"/>
                <a:cs typeface="Arial"/>
              </a:rPr>
              <a:t>*</a:t>
            </a:r>
            <a:r>
              <a:rPr sz="1400" b="1" spc="-90" dirty="0" smtClean="0">
                <a:solidFill>
                  <a:srgbClr val="343434"/>
                </a:solidFill>
                <a:latin typeface="Arial"/>
                <a:cs typeface="Arial"/>
              </a:rPr>
              <a:t>Current</a:t>
            </a:r>
            <a:r>
              <a:rPr sz="1400" b="1" spc="1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400" b="1" spc="-70" dirty="0" smtClean="0">
                <a:solidFill>
                  <a:srgbClr val="343434"/>
                </a:solidFill>
                <a:latin typeface="Arial"/>
                <a:cs typeface="Arial"/>
              </a:rPr>
              <a:t>max</a:t>
            </a:r>
            <a:r>
              <a:rPr sz="1400" b="1" spc="2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400" b="1" spc="-110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400" b="1" spc="-95" dirty="0" smtClean="0">
                <a:solidFill>
                  <a:srgbClr val="343434"/>
                </a:solidFill>
                <a:latin typeface="Arial"/>
                <a:cs typeface="Arial"/>
              </a:rPr>
              <a:t>s</a:t>
            </a:r>
            <a:r>
              <a:rPr sz="1400" b="1" spc="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400" b="1" spc="-20" dirty="0" smtClean="0">
                <a:solidFill>
                  <a:srgbClr val="343434"/>
                </a:solidFill>
                <a:latin typeface="Arial"/>
                <a:cs typeface="Arial"/>
              </a:rPr>
              <a:t>480</a:t>
            </a:r>
            <a:r>
              <a:rPr sz="1400" b="1" spc="5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400" b="1" spc="-140" dirty="0" smtClean="0">
                <a:solidFill>
                  <a:srgbClr val="343434"/>
                </a:solidFill>
                <a:latin typeface="Arial"/>
                <a:cs typeface="Arial"/>
              </a:rPr>
              <a:t>rnA </a:t>
            </a:r>
            <a:r>
              <a:rPr sz="1400" b="1" spc="7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400" b="1" spc="-85" dirty="0" smtClean="0">
                <a:solidFill>
                  <a:srgbClr val="343434"/>
                </a:solidFill>
                <a:latin typeface="Arial"/>
                <a:cs typeface="Arial"/>
              </a:rPr>
              <a:t>nominal</a:t>
            </a:r>
            <a:r>
              <a:rPr sz="1400" b="1" spc="-3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400" b="1" spc="5" dirty="0" smtClean="0">
                <a:solidFill>
                  <a:srgbClr val="343434"/>
                </a:solidFill>
                <a:latin typeface="Arial"/>
                <a:cs typeface="Arial"/>
              </a:rPr>
              <a:t>260</a:t>
            </a:r>
            <a:r>
              <a:rPr sz="1400" b="1" spc="6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400" b="1" spc="-114" dirty="0" smtClean="0">
                <a:solidFill>
                  <a:srgbClr val="343434"/>
                </a:solidFill>
                <a:latin typeface="Arial"/>
                <a:cs typeface="Arial"/>
              </a:rPr>
              <a:t>m</a:t>
            </a:r>
            <a:r>
              <a:rPr sz="1400" b="1" spc="-25" dirty="0" smtClean="0">
                <a:solidFill>
                  <a:srgbClr val="343434"/>
                </a:solidFill>
                <a:latin typeface="Arial"/>
                <a:cs typeface="Arial"/>
              </a:rPr>
              <a:t>A</a:t>
            </a:r>
            <a:r>
              <a:rPr sz="1400" b="1" spc="35" dirty="0" smtClean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D1D1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D1D1D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D1D1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D1D1D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D1D1D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4846320" y="2771089"/>
            <a:ext cx="65024" cy="0"/>
          </a:xfrm>
          <a:custGeom>
            <a:avLst/>
            <a:gdLst/>
            <a:ahLst/>
            <a:cxnLst/>
            <a:rect l="l" t="t" r="r" b="b"/>
            <a:pathLst>
              <a:path w="65024">
                <a:moveTo>
                  <a:pt x="0" y="0"/>
                </a:moveTo>
                <a:lnTo>
                  <a:pt x="65024" y="0"/>
                </a:lnTo>
              </a:path>
            </a:pathLst>
          </a:custGeom>
          <a:ln w="6400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D1D1D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I/O</a:t>
            </a:r>
            <a:r>
              <a:rPr sz="4000" b="1" spc="-5" dirty="0" smtClean="0">
                <a:latin typeface="Arial"/>
                <a:cs typeface="Arial"/>
              </a:rPr>
              <a:t> I</a:t>
            </a:r>
            <a:r>
              <a:rPr sz="4000" b="1" spc="-20" dirty="0" smtClean="0">
                <a:latin typeface="Arial"/>
                <a:cs typeface="Arial"/>
              </a:rPr>
              <a:t>nstr</a:t>
            </a:r>
            <a:r>
              <a:rPr sz="4000" b="1" spc="-40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ctio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39125" cy="314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(OUT).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(IN).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strin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R="26670" algn="ctr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OUTS,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cept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8086/8088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02015" cy="410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port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A,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nput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5148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D</a:t>
            </a:r>
            <a:r>
              <a:rPr sz="3150" spc="15" baseline="-25132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150" spc="15" baseline="-25132" dirty="0" smtClean="0">
                <a:latin typeface="Arial"/>
                <a:cs typeface="Arial"/>
              </a:rPr>
              <a:t>7 </a:t>
            </a:r>
            <a:r>
              <a:rPr sz="3150" spc="-442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 where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rmat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newer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OLED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360284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0" dirty="0" smtClean="0">
                <a:latin typeface="Arial"/>
                <a:cs typeface="Arial"/>
              </a:rPr>
              <a:t>2048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061325" cy="4547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4478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(Hitachi)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IC.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sma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els fr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Optr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ctur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0" dirty="0" smtClean="0">
                <a:latin typeface="Arial"/>
                <a:cs typeface="Arial"/>
              </a:rPr>
              <a:t>2048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756285" marR="9779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0" dirty="0" smtClean="0">
                <a:latin typeface="Arial"/>
                <a:cs typeface="Arial"/>
              </a:rPr>
              <a:t>pli</a:t>
            </a:r>
            <a:r>
              <a:rPr sz="2800" spc="-15" dirty="0" smtClean="0">
                <a:latin typeface="Arial"/>
                <a:cs typeface="Arial"/>
              </a:rPr>
              <a:t>es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15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44780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(Hit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10" dirty="0" smtClean="0">
                <a:latin typeface="Arial"/>
                <a:cs typeface="Arial"/>
              </a:rPr>
              <a:t>i)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10" dirty="0" smtClean="0">
                <a:latin typeface="Arial"/>
                <a:cs typeface="Arial"/>
              </a:rPr>
              <a:t>gr</a:t>
            </a:r>
            <a:r>
              <a:rPr sz="2800" spc="-15" dirty="0" smtClean="0">
                <a:latin typeface="Arial"/>
                <a:cs typeface="Arial"/>
              </a:rPr>
              <a:t>ated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cir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0425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ccomp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via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15" y="834897"/>
            <a:ext cx="7734300" cy="5121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45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lea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aft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V</a:t>
            </a:r>
            <a:r>
              <a:rPr sz="2775" spc="15" baseline="-25525" dirty="0" smtClean="0">
                <a:latin typeface="Arial"/>
                <a:cs typeface="Arial"/>
              </a:rPr>
              <a:t>CC </a:t>
            </a:r>
            <a:r>
              <a:rPr sz="2775" spc="-390" baseline="-255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5.0 </a:t>
            </a:r>
            <a:r>
              <a:rPr sz="2800" spc="-20" dirty="0" smtClean="0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2.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utput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funct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set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mmand</a:t>
            </a:r>
            <a:r>
              <a:rPr sz="2800" spc="25" dirty="0" smtClean="0">
                <a:latin typeface="Arial"/>
                <a:cs typeface="Arial"/>
              </a:rPr>
              <a:t> (</a:t>
            </a:r>
            <a:r>
              <a:rPr sz="2800" spc="-15" dirty="0" smtClean="0">
                <a:latin typeface="Arial"/>
                <a:cs typeface="Arial"/>
              </a:rPr>
              <a:t>30H),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wait 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4.1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5" dirty="0" smtClean="0">
                <a:latin typeface="Arial"/>
                <a:cs typeface="Arial"/>
              </a:rPr>
              <a:t>mma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3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30H)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79"/>
              </a:lnSpc>
            </a:pPr>
            <a:r>
              <a:rPr sz="2800" spc="-15" dirty="0" smtClean="0">
                <a:latin typeface="Arial"/>
                <a:cs typeface="Arial"/>
              </a:rPr>
              <a:t>seco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wait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lea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 marL="299085" marR="506095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5" dirty="0" smtClean="0">
                <a:latin typeface="Arial"/>
                <a:cs typeface="Arial"/>
              </a:rPr>
              <a:t>mma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3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30H)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 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rd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me, 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it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le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5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5.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utput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funct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set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mmand</a:t>
            </a:r>
            <a:r>
              <a:rPr sz="2800" spc="25" dirty="0" smtClean="0">
                <a:latin typeface="Arial"/>
                <a:cs typeface="Arial"/>
              </a:rPr>
              <a:t> (</a:t>
            </a:r>
            <a:r>
              <a:rPr sz="2800" spc="-20" dirty="0" smtClean="0">
                <a:latin typeface="Arial"/>
                <a:cs typeface="Arial"/>
              </a:rPr>
              <a:t>38H)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79"/>
              </a:lnSpc>
            </a:pP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rth time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wait 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6.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utput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20" dirty="0" smtClean="0">
                <a:latin typeface="Arial"/>
                <a:cs typeface="Arial"/>
              </a:rPr>
              <a:t>8H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disable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spla</a:t>
            </a:r>
            <a:r>
              <a:rPr sz="2800" spc="-21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le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6892" y="263144"/>
            <a:ext cx="8145780" cy="5029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055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630555" algn="l"/>
              </a:tabLst>
            </a:pPr>
            <a:r>
              <a:rPr sz="2800" spc="-15" dirty="0" smtClean="0">
                <a:latin typeface="Arial"/>
                <a:cs typeface="Arial"/>
              </a:rPr>
              <a:t>7.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01H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ear</a:t>
            </a:r>
            <a:endParaRPr sz="2800">
              <a:latin typeface="Arial"/>
              <a:cs typeface="Arial"/>
            </a:endParaRPr>
          </a:p>
          <a:p>
            <a:pPr marL="630555">
              <a:lnSpc>
                <a:spcPts val="335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 wa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lea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1.</a:t>
            </a:r>
            <a:r>
              <a:rPr sz="2800" spc="-10" dirty="0" smtClean="0">
                <a:latin typeface="Arial"/>
                <a:cs typeface="Arial"/>
              </a:rPr>
              <a:t>6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63055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630555" algn="l"/>
              </a:tabLst>
            </a:pP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ble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 cu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3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0CH),</a:t>
            </a:r>
            <a:endParaRPr sz="2800">
              <a:latin typeface="Arial"/>
              <a:cs typeface="Arial"/>
            </a:endParaRPr>
          </a:p>
          <a:p>
            <a:pPr marL="630555">
              <a:lnSpc>
                <a:spcPts val="3379"/>
              </a:lnSpc>
            </a:pP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wait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 </a:t>
            </a:r>
            <a:r>
              <a:rPr sz="2800" spc="-20" dirty="0" smtClean="0">
                <a:latin typeface="Arial"/>
                <a:cs typeface="Arial"/>
              </a:rPr>
              <a:t>40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 marL="630555" marR="549275" indent="-287020">
              <a:lnSpc>
                <a:spcPts val="3350"/>
              </a:lnSpc>
              <a:buClr>
                <a:srgbClr val="0D4000"/>
              </a:buClr>
              <a:buFont typeface="Arial"/>
              <a:buChar char="–"/>
              <a:tabLst>
                <a:tab pos="630555" algn="l"/>
              </a:tabLst>
            </a:pPr>
            <a:r>
              <a:rPr sz="2800" spc="-15" dirty="0" smtClean="0">
                <a:latin typeface="Arial"/>
                <a:cs typeface="Arial"/>
              </a:rPr>
              <a:t>9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06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10" dirty="0" smtClean="0">
                <a:latin typeface="Arial"/>
                <a:cs typeface="Arial"/>
              </a:rPr>
              <a:t>ift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6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 wa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ast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6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Sof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accomp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LCD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C++.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73135" cy="5666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663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Aft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time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er 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187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clear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 ne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time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not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sted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1592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BUSY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tests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LCD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 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rior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76310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8384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BUSY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av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WRITE.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974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BUSY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trying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da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Exam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–1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re, which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ASCII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charact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BL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cursor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62035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6002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o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asic 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h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cursor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re, 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CLS,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1–15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448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SEND macro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CLS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 you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ssage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clear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it, disp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messag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sically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920"/>
              </a:lnSpc>
            </a:pPr>
            <a:r>
              <a:rPr sz="4200" b="1" spc="-155" dirty="0" smtClean="0">
                <a:latin typeface="Arial"/>
                <a:cs typeface="Arial"/>
              </a:rPr>
              <a:t>A</a:t>
            </a:r>
            <a:r>
              <a:rPr sz="4200" b="1" spc="-21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Step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100" dirty="0" smtClean="0">
                <a:latin typeface="Arial"/>
                <a:cs typeface="Arial"/>
              </a:rPr>
              <a:t>er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75" dirty="0" smtClean="0">
                <a:latin typeface="Arial"/>
                <a:cs typeface="Arial"/>
              </a:rPr>
              <a:t>M</a:t>
            </a:r>
            <a:r>
              <a:rPr sz="4200" b="1" spc="-145" dirty="0" smtClean="0">
                <a:latin typeface="Arial"/>
                <a:cs typeface="Arial"/>
              </a:rPr>
              <a:t>o</a:t>
            </a:r>
            <a:r>
              <a:rPr sz="4200" b="1" spc="-95" dirty="0" smtClean="0">
                <a:latin typeface="Arial"/>
                <a:cs typeface="Arial"/>
              </a:rPr>
              <a:t>tor</a:t>
            </a:r>
            <a:r>
              <a:rPr sz="4200" b="1" spc="-3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Interfaced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to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endParaRPr sz="4200">
              <a:latin typeface="Arial"/>
              <a:cs typeface="Arial"/>
            </a:endParaRPr>
          </a:p>
          <a:p>
            <a:pPr marL="118745">
              <a:lnSpc>
                <a:spcPts val="4880"/>
              </a:lnSpc>
            </a:pPr>
            <a:r>
              <a:rPr sz="4200" b="1" spc="-125" dirty="0" smtClean="0">
                <a:latin typeface="Arial"/>
                <a:cs typeface="Arial"/>
              </a:rPr>
              <a:t>82</a:t>
            </a:r>
            <a:r>
              <a:rPr sz="4200" b="1" spc="-135" dirty="0" smtClean="0">
                <a:latin typeface="Arial"/>
                <a:cs typeface="Arial"/>
              </a:rPr>
              <a:t>C55</a:t>
            </a:r>
            <a:r>
              <a:rPr sz="4200" b="1" spc="-60" dirty="0" smtClean="0">
                <a:latin typeface="Arial"/>
                <a:cs typeface="Arial"/>
              </a:rPr>
              <a:t>.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579485" cy="406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75"/>
              </a:lnSpc>
            </a:pP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pper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moto</a:t>
            </a:r>
            <a:r>
              <a:rPr sz="3200" b="1" spc="-5" dirty="0" smtClean="0">
                <a:latin typeface="Arial"/>
                <a:cs typeface="Arial"/>
              </a:rPr>
              <a:t>r</a:t>
            </a:r>
            <a:r>
              <a:rPr sz="3350" spc="-50" dirty="0" smtClean="0">
                <a:latin typeface="Arial"/>
                <a:cs typeface="Arial"/>
              </a:rPr>
              <a:t>.</a:t>
            </a:r>
            <a:endParaRPr sz="33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mov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ete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25"/>
              </a:spcBef>
            </a:pP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ave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360</a:t>
            </a:r>
            <a:r>
              <a:rPr sz="2800" spc="-30" dirty="0" smtClean="0">
                <a:latin typeface="MS PGothic"/>
                <a:cs typeface="MS PGothic"/>
              </a:rPr>
              <a:t>°</a:t>
            </a:r>
            <a:endParaRPr sz="2800">
              <a:latin typeface="MS PGothic"/>
              <a:cs typeface="MS PGothic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sz="7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xpe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15</a:t>
            </a:r>
            <a:r>
              <a:rPr sz="3200" spc="0" dirty="0" smtClean="0">
                <a:latin typeface="MS PGothic"/>
                <a:cs typeface="MS PGothic"/>
              </a:rPr>
              <a:t>°</a:t>
            </a:r>
            <a:r>
              <a:rPr sz="3200" spc="-95" dirty="0" smtClean="0">
                <a:latin typeface="MS PGothic"/>
                <a:cs typeface="MS PGothic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step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4"/>
              </a:spcBef>
            </a:pPr>
            <a:endParaRPr sz="7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 costl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cision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  <a:spcBef>
                <a:spcPts val="35"/>
              </a:spcBef>
            </a:pPr>
            <a:r>
              <a:rPr sz="320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MS PGothic"/>
                <a:cs typeface="MS PGothic"/>
              </a:rPr>
              <a:t>°</a:t>
            </a:r>
            <a:r>
              <a:rPr sz="3200" spc="-105" dirty="0" smtClean="0">
                <a:latin typeface="MS PGothic"/>
                <a:cs typeface="MS PGothic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per step.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1944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les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/or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533765" cy="4632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5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-coil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00"/>
              </a:lnSpc>
              <a:spcBef>
                <a:spcPts val="42"/>
              </a:spcBef>
              <a:buClr>
                <a:srgbClr val="0D4000"/>
              </a:buClr>
              <a:buFont typeface="Arial"/>
              <a:buChar char="–"/>
            </a:pPr>
            <a:endParaRPr sz="700"/>
          </a:p>
          <a:p>
            <a:pPr marL="355600" marR="824230" indent="-342900" algn="just">
              <a:lnSpc>
                <a:spcPct val="1002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ower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co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 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 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ized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ca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step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45</a:t>
            </a:r>
            <a:r>
              <a:rPr sz="3200" spc="-5" dirty="0" smtClean="0">
                <a:latin typeface="MS PGothic"/>
                <a:cs typeface="MS PGothic"/>
              </a:rPr>
              <a:t>°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135</a:t>
            </a:r>
            <a:r>
              <a:rPr sz="3200" spc="-5" dirty="0" smtClean="0">
                <a:latin typeface="MS PGothic"/>
                <a:cs typeface="MS PGothic"/>
              </a:rPr>
              <a:t>°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5" dirty="0" smtClean="0">
                <a:latin typeface="Arial"/>
                <a:cs typeface="Arial"/>
              </a:rPr>
              <a:t> 22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-5" dirty="0" smtClean="0">
                <a:latin typeface="MS PGothic"/>
                <a:cs typeface="MS PGothic"/>
              </a:rPr>
              <a:t>°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315</a:t>
            </a:r>
            <a:r>
              <a:rPr sz="3200" spc="-5" dirty="0" smtClean="0">
                <a:latin typeface="MS PGothic"/>
                <a:cs typeface="MS PGothic"/>
              </a:rPr>
              <a:t>°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7"/>
              </a:spcBef>
              <a:buClr>
                <a:srgbClr val="0D4000"/>
              </a:buClr>
              <a:buFont typeface="Arial"/>
              <a:buChar char="•"/>
            </a:pPr>
            <a:endParaRPr sz="7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shown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ture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rot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discrete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compl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sho</a:t>
            </a:r>
            <a:r>
              <a:rPr sz="2800" spc="-20" dirty="0" smtClean="0">
                <a:latin typeface="Arial"/>
                <a:cs typeface="Arial"/>
              </a:rPr>
              <a:t>wn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5584" y="2519172"/>
            <a:ext cx="0" cy="411479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411479"/>
                </a:moveTo>
                <a:lnTo>
                  <a:pt x="0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2383" y="3607308"/>
            <a:ext cx="0" cy="402336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2441" y="3630167"/>
            <a:ext cx="0" cy="402336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1620" y="102211"/>
            <a:ext cx="6983730" cy="575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6900"/>
              </a:lnSpc>
              <a:tabLst>
                <a:tab pos="697865" algn="l"/>
              </a:tabLst>
            </a:pPr>
            <a:r>
              <a:rPr sz="1600" b="1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60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850" b="1" spc="110" dirty="0" smtClean="0">
                <a:solidFill>
                  <a:srgbClr val="010101"/>
                </a:solidFill>
                <a:latin typeface="Times New Roman"/>
                <a:cs typeface="Times New Roman"/>
              </a:rPr>
              <a:t>11-23 </a:t>
            </a:r>
            <a:r>
              <a:rPr sz="1850" b="1" spc="-45" dirty="0" smtClean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b="1" spc="6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0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010101"/>
                </a:solidFill>
                <a:latin typeface="Arial"/>
                <a:cs typeface="Arial"/>
              </a:rPr>
              <a:t>stepper</a:t>
            </a:r>
            <a:r>
              <a:rPr sz="160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010101"/>
                </a:solidFill>
                <a:latin typeface="Arial"/>
                <a:cs typeface="Arial"/>
              </a:rPr>
              <a:t>motor</a:t>
            </a:r>
            <a:r>
              <a:rPr sz="160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30" dirty="0" smtClean="0">
                <a:solidFill>
                  <a:srgbClr val="010101"/>
                </a:solidFill>
                <a:latin typeface="Arial"/>
                <a:cs typeface="Arial"/>
              </a:rPr>
              <a:t>showing</a:t>
            </a:r>
            <a:r>
              <a:rPr sz="160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010101"/>
                </a:solidFill>
                <a:latin typeface="Arial"/>
                <a:cs typeface="Arial"/>
              </a:rPr>
              <a:t>full-step </a:t>
            </a:r>
            <a:r>
              <a:rPr sz="1600" b="1" spc="-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010101"/>
                </a:solidFill>
                <a:latin typeface="Arial"/>
                <a:cs typeface="Arial"/>
              </a:rPr>
              <a:t>operation: </a:t>
            </a:r>
            <a:r>
              <a:rPr sz="1600" b="1" spc="-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80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60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45" dirty="0" smtClean="0">
                <a:solidFill>
                  <a:srgbClr val="010101"/>
                </a:solidFill>
                <a:latin typeface="Arial"/>
                <a:cs typeface="Arial"/>
              </a:rPr>
              <a:t>45°</a:t>
            </a:r>
            <a:r>
              <a:rPr sz="160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55" dirty="0" smtClean="0">
                <a:solidFill>
                  <a:srgbClr val="010101"/>
                </a:solidFill>
                <a:latin typeface="Arial"/>
                <a:cs typeface="Arial"/>
              </a:rPr>
              <a:t>225°	</a:t>
            </a:r>
            <a:r>
              <a:rPr sz="1600" b="1" spc="18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600" b="1" spc="330" dirty="0" smtClean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1600" b="1" spc="185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600" b="1" spc="254" dirty="0" smtClean="0">
                <a:solidFill>
                  <a:srgbClr val="010101"/>
                </a:solidFill>
                <a:latin typeface="Arial"/>
                <a:cs typeface="Arial"/>
              </a:rPr>
              <a:t>315°.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8804" y="148843"/>
            <a:ext cx="8223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600" b="1" spc="25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60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45" dirty="0" smtClean="0">
                <a:solidFill>
                  <a:srgbClr val="010101"/>
                </a:solidFill>
                <a:latin typeface="Arial"/>
                <a:cs typeface="Arial"/>
              </a:rPr>
              <a:t>135°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3788" y="153415"/>
            <a:ext cx="28638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30" dirty="0" smtClean="0">
                <a:solidFill>
                  <a:srgbClr val="010101"/>
                </a:solidFill>
                <a:latin typeface="Arial"/>
                <a:cs typeface="Arial"/>
              </a:rPr>
              <a:t>(c)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1083" y="1619503"/>
            <a:ext cx="654685" cy="159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600" i="1" spc="-615" dirty="0" smtClean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4600" i="1" spc="-930" dirty="0" smtClean="0">
                <a:solidFill>
                  <a:srgbClr val="343434"/>
                </a:solidFill>
                <a:latin typeface="Arial"/>
                <a:cs typeface="Arial"/>
              </a:rPr>
              <a:t>f</a:t>
            </a:r>
            <a:r>
              <a:rPr sz="3450" spc="-60" baseline="37439" dirty="0" smtClean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r>
              <a:rPr sz="4600" i="1" spc="-675" dirty="0" smtClean="0">
                <a:solidFill>
                  <a:srgbClr val="343434"/>
                </a:solidFill>
                <a:latin typeface="Arial"/>
                <a:cs typeface="Arial"/>
              </a:rPr>
              <a:t>&gt;</a:t>
            </a:r>
            <a:endParaRPr sz="46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 marR="107314" algn="ctr">
              <a:lnSpc>
                <a:spcPct val="100000"/>
              </a:lnSpc>
            </a:pPr>
            <a:r>
              <a:rPr sz="4150" spc="-770" dirty="0" smtClean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4150" spc="-555" dirty="0" smtClean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endParaRPr sz="4150">
              <a:latin typeface="Arial"/>
              <a:cs typeface="Arial"/>
            </a:endParaRPr>
          </a:p>
          <a:p>
            <a:pPr marL="64769" algn="ctr">
              <a:lnSpc>
                <a:spcPts val="1180"/>
              </a:lnSpc>
            </a:pPr>
            <a:r>
              <a:rPr sz="1050" b="1" spc="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(a)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5723" y="1476755"/>
            <a:ext cx="477520" cy="964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300" spc="1800" dirty="0" smtClean="0">
                <a:solidFill>
                  <a:srgbClr val="343434"/>
                </a:solidFill>
                <a:latin typeface="Arial"/>
                <a:cs typeface="Arial"/>
              </a:rPr>
              <a:t>\</a:t>
            </a:r>
            <a:endParaRPr sz="6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7244" y="1731009"/>
            <a:ext cx="52451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solidFill>
                  <a:srgbClr val="464646"/>
                </a:solidFill>
                <a:latin typeface="Times New Roman"/>
                <a:cs typeface="Times New Roman"/>
              </a:rPr>
              <a:t>-Jm,-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5283" y="1744726"/>
            <a:ext cx="52959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15" dirty="0" smtClean="0">
                <a:solidFill>
                  <a:srgbClr val="464646"/>
                </a:solidFill>
                <a:latin typeface="Times New Roman"/>
                <a:cs typeface="Times New Roman"/>
              </a:rPr>
              <a:t>-Jm,-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5755" y="1740153"/>
            <a:ext cx="52006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dirty="0" smtClean="0">
                <a:solidFill>
                  <a:srgbClr val="464646"/>
                </a:solidFill>
                <a:latin typeface="Times New Roman"/>
                <a:cs typeface="Times New Roman"/>
              </a:rPr>
              <a:t>-Jm,-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06771" y="1731009"/>
            <a:ext cx="52451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solidFill>
                  <a:srgbClr val="464646"/>
                </a:solidFill>
                <a:latin typeface="Times New Roman"/>
                <a:cs typeface="Times New Roman"/>
              </a:rPr>
              <a:t>-Jm,-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7747" y="3011423"/>
            <a:ext cx="18732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80" dirty="0" smtClean="0">
                <a:solidFill>
                  <a:srgbClr val="464646"/>
                </a:solidFill>
                <a:latin typeface="Times New Roman"/>
                <a:cs typeface="Times New Roman"/>
              </a:rPr>
              <a:t>(</a:t>
            </a:r>
            <a:r>
              <a:rPr sz="1200" b="1" spc="-60" dirty="0" smtClean="0">
                <a:solidFill>
                  <a:srgbClr val="1F1F1F"/>
                </a:solidFill>
                <a:latin typeface="Times New Roman"/>
                <a:cs typeface="Times New Roman"/>
              </a:rPr>
              <a:t>b)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3651" y="4179823"/>
            <a:ext cx="654685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i="1" spc="-545" dirty="0" smtClean="0">
                <a:solidFill>
                  <a:srgbClr val="343434"/>
                </a:solidFill>
                <a:latin typeface="Arial"/>
                <a:cs typeface="Arial"/>
              </a:rPr>
              <a:t>of&gt;</a:t>
            </a:r>
            <a:endParaRPr sz="4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8323" y="4292600"/>
            <a:ext cx="510540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i="1" spc="-95" dirty="0" smtClean="0">
                <a:solidFill>
                  <a:srgbClr val="464646"/>
                </a:solidFill>
                <a:latin typeface="Times New Roman"/>
                <a:cs typeface="Times New Roman"/>
              </a:rPr>
              <a:t>-Jmr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1344" y="4320032"/>
            <a:ext cx="510540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i="1" spc="-95" dirty="0" smtClean="0">
                <a:solidFill>
                  <a:srgbClr val="343434"/>
                </a:solidFill>
                <a:latin typeface="Times New Roman"/>
                <a:cs typeface="Times New Roman"/>
              </a:rPr>
              <a:t>-Jmr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4867" y="4073652"/>
            <a:ext cx="473709" cy="1703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6300" spc="1764" dirty="0" smtClean="0">
                <a:solidFill>
                  <a:srgbClr val="343434"/>
                </a:solidFill>
                <a:latin typeface="Arial"/>
                <a:cs typeface="Arial"/>
              </a:rPr>
              <a:t>\</a:t>
            </a:r>
            <a:endParaRPr sz="63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58"/>
              </a:spcBef>
            </a:pPr>
            <a:endParaRPr sz="1200"/>
          </a:p>
          <a:p>
            <a:pPr marL="100330" algn="ctr">
              <a:lnSpc>
                <a:spcPct val="100000"/>
              </a:lnSpc>
            </a:pPr>
            <a:r>
              <a:rPr sz="1250" b="1" spc="-85" dirty="0" smtClean="0">
                <a:solidFill>
                  <a:srgbClr val="343434"/>
                </a:solidFill>
                <a:latin typeface="Times New Roman"/>
                <a:cs typeface="Times New Roman"/>
              </a:rPr>
              <a:t>{d)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3400" y="5627370"/>
            <a:ext cx="17716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30" dirty="0" smtClean="0">
                <a:solidFill>
                  <a:srgbClr val="343434"/>
                </a:solidFill>
                <a:latin typeface="Arial"/>
                <a:cs typeface="Arial"/>
              </a:rPr>
              <a:t>(c)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F1F1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F1F1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F1F1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2487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110" dirty="0" smtClean="0">
                <a:latin typeface="Arial"/>
                <a:cs typeface="Arial"/>
              </a:rPr>
              <a:t>r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umul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tor (AL,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EAX)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 ca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-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N </a:t>
            </a:r>
            <a:r>
              <a:rPr sz="3200" spc="-5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OU</a:t>
            </a:r>
            <a:r>
              <a:rPr sz="3200" b="1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513445" cy="4385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stored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 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)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mme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iately 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33274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5" dirty="0" smtClean="0">
                <a:latin typeface="Arial"/>
                <a:cs typeface="Arial"/>
              </a:rPr>
              <a:t> (p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b="1" spc="-10" dirty="0" smtClean="0">
                <a:latin typeface="Arial"/>
                <a:cs typeface="Arial"/>
              </a:rPr>
              <a:t>fix</a:t>
            </a:r>
            <a:r>
              <a:rPr sz="2800" b="1" spc="-20" dirty="0" smtClean="0">
                <a:latin typeface="Arial"/>
                <a:cs typeface="Arial"/>
              </a:rPr>
              <a:t>ed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addre</a:t>
            </a:r>
            <a:r>
              <a:rPr sz="2800" b="1" spc="-15" dirty="0" smtClean="0">
                <a:latin typeface="Arial"/>
                <a:cs typeface="Arial"/>
              </a:rPr>
              <a:t>s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-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becaus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store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instruct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-10" dirty="0" smtClean="0">
                <a:latin typeface="Arial"/>
                <a:cs typeface="Arial"/>
              </a:rPr>
              <a:t>, usually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ROM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6451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v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riab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 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DX,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219440" cy="970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35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dr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NPN Darl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4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irs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coil.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334261"/>
            <a:ext cx="8215630" cy="4606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circuit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 ste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own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1"/>
              </a:spcBef>
            </a:pPr>
            <a:endParaRPr sz="750"/>
          </a:p>
          <a:p>
            <a:pPr marL="355600" marR="12700" indent="-342900" algn="just">
              <a:lnSpc>
                <a:spcPct val="998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circuit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rot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3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695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rives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listed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la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C++.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8688" y="2816351"/>
            <a:ext cx="352043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1959" y="2231135"/>
            <a:ext cx="1367027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864" y="2249423"/>
            <a:ext cx="585216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3340" y="2816351"/>
            <a:ext cx="1842515" cy="2313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2976" y="1956816"/>
            <a:ext cx="1376172" cy="0"/>
          </a:xfrm>
          <a:custGeom>
            <a:avLst/>
            <a:gdLst/>
            <a:ahLst/>
            <a:cxnLst/>
            <a:rect l="l" t="t" r="r" b="b"/>
            <a:pathLst>
              <a:path w="1376172">
                <a:moveTo>
                  <a:pt x="0" y="0"/>
                </a:moveTo>
                <a:lnTo>
                  <a:pt x="1376172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2788" y="2089404"/>
            <a:ext cx="1531620" cy="0"/>
          </a:xfrm>
          <a:custGeom>
            <a:avLst/>
            <a:gdLst/>
            <a:ahLst/>
            <a:cxnLst/>
            <a:rect l="l" t="t" r="r" b="b"/>
            <a:pathLst>
              <a:path w="1531620">
                <a:moveTo>
                  <a:pt x="0" y="0"/>
                </a:moveTo>
                <a:lnTo>
                  <a:pt x="1531620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9491" y="2077973"/>
            <a:ext cx="379475" cy="0"/>
          </a:xfrm>
          <a:custGeom>
            <a:avLst/>
            <a:gdLst/>
            <a:ahLst/>
            <a:cxnLst/>
            <a:rect l="l" t="t" r="r" b="b"/>
            <a:pathLst>
              <a:path w="379475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038" y="1924811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73151"/>
                </a:moveTo>
                <a:lnTo>
                  <a:pt x="0" y="0"/>
                </a:lnTo>
              </a:path>
            </a:pathLst>
          </a:custGeom>
          <a:ln w="22860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7104" y="2089404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914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7550" y="2084832"/>
            <a:ext cx="0" cy="3081528"/>
          </a:xfrm>
          <a:custGeom>
            <a:avLst/>
            <a:gdLst/>
            <a:ahLst/>
            <a:cxnLst/>
            <a:rect l="l" t="t" r="r" b="b"/>
            <a:pathLst>
              <a:path h="3081528">
                <a:moveTo>
                  <a:pt x="0" y="3081528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0692" y="2183129"/>
            <a:ext cx="864107" cy="0"/>
          </a:xfrm>
          <a:custGeom>
            <a:avLst/>
            <a:gdLst/>
            <a:ahLst/>
            <a:cxnLst/>
            <a:rect l="l" t="t" r="r" b="b"/>
            <a:pathLst>
              <a:path w="864107">
                <a:moveTo>
                  <a:pt x="0" y="0"/>
                </a:moveTo>
                <a:lnTo>
                  <a:pt x="864107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8182" y="2034539"/>
            <a:ext cx="0" cy="2436876"/>
          </a:xfrm>
          <a:custGeom>
            <a:avLst/>
            <a:gdLst/>
            <a:ahLst/>
            <a:cxnLst/>
            <a:rect l="l" t="t" r="r" b="b"/>
            <a:pathLst>
              <a:path h="2436876">
                <a:moveTo>
                  <a:pt x="0" y="2436876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9390" y="2084832"/>
            <a:ext cx="0" cy="676656"/>
          </a:xfrm>
          <a:custGeom>
            <a:avLst/>
            <a:gdLst/>
            <a:ahLst/>
            <a:cxnLst/>
            <a:rect l="l" t="t" r="r" b="b"/>
            <a:pathLst>
              <a:path h="676656">
                <a:moveTo>
                  <a:pt x="0" y="676656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6976" y="2240279"/>
            <a:ext cx="640079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2484" y="2240279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65976" y="2176272"/>
            <a:ext cx="0" cy="64007"/>
          </a:xfrm>
          <a:custGeom>
            <a:avLst/>
            <a:gdLst/>
            <a:ahLst/>
            <a:cxnLst/>
            <a:rect l="l" t="t" r="r" b="b"/>
            <a:pathLst>
              <a:path h="64007">
                <a:moveTo>
                  <a:pt x="0" y="6400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6976" y="2350007"/>
            <a:ext cx="640079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2484" y="2350007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1978" y="2221992"/>
            <a:ext cx="0" cy="406907"/>
          </a:xfrm>
          <a:custGeom>
            <a:avLst/>
            <a:gdLst/>
            <a:ahLst/>
            <a:cxnLst/>
            <a:rect l="l" t="t" r="r" b="b"/>
            <a:pathLst>
              <a:path h="406907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2581" y="2299716"/>
            <a:ext cx="0" cy="1056131"/>
          </a:xfrm>
          <a:custGeom>
            <a:avLst/>
            <a:gdLst/>
            <a:ahLst/>
            <a:cxnLst/>
            <a:rect l="l" t="t" r="r" b="b"/>
            <a:pathLst>
              <a:path h="1056131">
                <a:moveTo>
                  <a:pt x="0" y="1056131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3185" y="2290572"/>
            <a:ext cx="0" cy="77724"/>
          </a:xfrm>
          <a:custGeom>
            <a:avLst/>
            <a:gdLst/>
            <a:ahLst/>
            <a:cxnLst/>
            <a:rect l="l" t="t" r="r" b="b"/>
            <a:pathLst>
              <a:path h="77724">
                <a:moveTo>
                  <a:pt x="0" y="77723"/>
                </a:moveTo>
                <a:lnTo>
                  <a:pt x="0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8361" y="2290572"/>
            <a:ext cx="0" cy="1700783"/>
          </a:xfrm>
          <a:custGeom>
            <a:avLst/>
            <a:gdLst/>
            <a:ahLst/>
            <a:cxnLst/>
            <a:rect l="l" t="t" r="r" b="b"/>
            <a:pathLst>
              <a:path h="1700783">
                <a:moveTo>
                  <a:pt x="0" y="1700783"/>
                </a:moveTo>
                <a:lnTo>
                  <a:pt x="0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6976" y="2459735"/>
            <a:ext cx="640079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33571" y="2084832"/>
            <a:ext cx="0" cy="352044"/>
          </a:xfrm>
          <a:custGeom>
            <a:avLst/>
            <a:gdLst/>
            <a:ahLst/>
            <a:cxnLst/>
            <a:rect l="l" t="t" r="r" b="b"/>
            <a:pathLst>
              <a:path h="352044">
                <a:moveTo>
                  <a:pt x="0" y="352044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0500" y="2395727"/>
            <a:ext cx="0" cy="1184148"/>
          </a:xfrm>
          <a:custGeom>
            <a:avLst/>
            <a:gdLst/>
            <a:ahLst/>
            <a:cxnLst/>
            <a:rect l="l" t="t" r="r" b="b"/>
            <a:pathLst>
              <a:path h="1184148">
                <a:moveTo>
                  <a:pt x="0" y="1184148"/>
                </a:moveTo>
                <a:lnTo>
                  <a:pt x="0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7941" y="228600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571500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05471" y="2327148"/>
            <a:ext cx="0" cy="379475"/>
          </a:xfrm>
          <a:custGeom>
            <a:avLst/>
            <a:gdLst/>
            <a:ahLst/>
            <a:cxnLst/>
            <a:rect l="l" t="t" r="r" b="b"/>
            <a:pathLst>
              <a:path h="379475">
                <a:moveTo>
                  <a:pt x="0" y="379475"/>
                </a:moveTo>
                <a:lnTo>
                  <a:pt x="0" y="0"/>
                </a:lnTo>
              </a:path>
            </a:pathLst>
          </a:custGeom>
          <a:ln w="914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8485" y="2510027"/>
            <a:ext cx="0" cy="1796796"/>
          </a:xfrm>
          <a:custGeom>
            <a:avLst/>
            <a:gdLst/>
            <a:ahLst/>
            <a:cxnLst/>
            <a:rect l="l" t="t" r="r" b="b"/>
            <a:pathLst>
              <a:path h="1796796">
                <a:moveTo>
                  <a:pt x="0" y="1796796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8696" y="2574035"/>
            <a:ext cx="832103" cy="0"/>
          </a:xfrm>
          <a:custGeom>
            <a:avLst/>
            <a:gdLst/>
            <a:ahLst/>
            <a:cxnLst/>
            <a:rect l="l" t="t" r="r" b="b"/>
            <a:pathLst>
              <a:path w="832103">
                <a:moveTo>
                  <a:pt x="0" y="0"/>
                </a:moveTo>
                <a:lnTo>
                  <a:pt x="832103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0800" y="2574035"/>
            <a:ext cx="146303" cy="0"/>
          </a:xfrm>
          <a:custGeom>
            <a:avLst/>
            <a:gdLst/>
            <a:ahLst/>
            <a:cxnLst/>
            <a:rect l="l" t="t" r="r" b="b"/>
            <a:pathLst>
              <a:path w="146303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24243" y="2574035"/>
            <a:ext cx="150875" cy="0"/>
          </a:xfrm>
          <a:custGeom>
            <a:avLst/>
            <a:gdLst/>
            <a:ahLst/>
            <a:cxnLst/>
            <a:rect l="l" t="t" r="r" b="b"/>
            <a:pathLst>
              <a:path w="150875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9000" y="2459735"/>
            <a:ext cx="0" cy="224027"/>
          </a:xfrm>
          <a:custGeom>
            <a:avLst/>
            <a:gdLst/>
            <a:ahLst/>
            <a:cxnLst/>
            <a:rect l="l" t="t" r="r" b="b"/>
            <a:pathLst>
              <a:path h="224027">
                <a:moveTo>
                  <a:pt x="0" y="224027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3228" y="2683764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457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2411" y="2560320"/>
            <a:ext cx="0" cy="539496"/>
          </a:xfrm>
          <a:custGeom>
            <a:avLst/>
            <a:gdLst/>
            <a:ahLst/>
            <a:cxnLst/>
            <a:rect l="l" t="t" r="r" b="b"/>
            <a:pathLst>
              <a:path h="539496">
                <a:moveTo>
                  <a:pt x="0" y="539495"/>
                </a:moveTo>
                <a:lnTo>
                  <a:pt x="0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7658" y="2592323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73151"/>
                </a:moveTo>
                <a:lnTo>
                  <a:pt x="0" y="0"/>
                </a:lnTo>
              </a:path>
            </a:pathLst>
          </a:custGeom>
          <a:ln w="36576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24243" y="2683764"/>
            <a:ext cx="146303" cy="0"/>
          </a:xfrm>
          <a:custGeom>
            <a:avLst/>
            <a:gdLst/>
            <a:ahLst/>
            <a:cxnLst/>
            <a:rect l="l" t="t" r="r" b="b"/>
            <a:pathLst>
              <a:path w="146303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65976" y="2683764"/>
            <a:ext cx="137159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98564" y="2683764"/>
            <a:ext cx="1348739" cy="0"/>
          </a:xfrm>
          <a:custGeom>
            <a:avLst/>
            <a:gdLst/>
            <a:ahLst/>
            <a:cxnLst/>
            <a:rect l="l" t="t" r="r" b="b"/>
            <a:pathLst>
              <a:path w="1348739">
                <a:moveTo>
                  <a:pt x="0" y="0"/>
                </a:moveTo>
                <a:lnTo>
                  <a:pt x="1348739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19088" y="2660904"/>
            <a:ext cx="0" cy="1810512"/>
          </a:xfrm>
          <a:custGeom>
            <a:avLst/>
            <a:gdLst/>
            <a:ahLst/>
            <a:cxnLst/>
            <a:rect l="l" t="t" r="r" b="b"/>
            <a:pathLst>
              <a:path h="1810512">
                <a:moveTo>
                  <a:pt x="0" y="1810512"/>
                </a:moveTo>
                <a:lnTo>
                  <a:pt x="0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8614" y="2720339"/>
            <a:ext cx="0" cy="77724"/>
          </a:xfrm>
          <a:custGeom>
            <a:avLst/>
            <a:gdLst/>
            <a:ahLst/>
            <a:cxnLst/>
            <a:rect l="l" t="t" r="r" b="b"/>
            <a:pathLst>
              <a:path h="77724">
                <a:moveTo>
                  <a:pt x="0" y="77724"/>
                </a:moveTo>
                <a:lnTo>
                  <a:pt x="0" y="0"/>
                </a:lnTo>
              </a:path>
            </a:pathLst>
          </a:custGeom>
          <a:ln w="32004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82411" y="306323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460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59552" y="3296411"/>
            <a:ext cx="461772" cy="0"/>
          </a:xfrm>
          <a:custGeom>
            <a:avLst/>
            <a:gdLst/>
            <a:ahLst/>
            <a:cxnLst/>
            <a:rect l="l" t="t" r="r" b="b"/>
            <a:pathLst>
              <a:path w="461772">
                <a:moveTo>
                  <a:pt x="0" y="0"/>
                </a:moveTo>
                <a:lnTo>
                  <a:pt x="461772" y="0"/>
                </a:lnTo>
              </a:path>
            </a:pathLst>
          </a:custGeom>
          <a:ln w="457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98464" y="3296411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6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57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3388" y="3296411"/>
            <a:ext cx="269747" cy="0"/>
          </a:xfrm>
          <a:custGeom>
            <a:avLst/>
            <a:gdLst/>
            <a:ahLst/>
            <a:cxnLst/>
            <a:rect l="l" t="t" r="r" b="b"/>
            <a:pathLst>
              <a:path w="269747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98564" y="3296411"/>
            <a:ext cx="137159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39645" y="2084832"/>
            <a:ext cx="0" cy="3081528"/>
          </a:xfrm>
          <a:custGeom>
            <a:avLst/>
            <a:gdLst/>
            <a:ahLst/>
            <a:cxnLst/>
            <a:rect l="l" t="t" r="r" b="b"/>
            <a:pathLst>
              <a:path h="3081528">
                <a:moveTo>
                  <a:pt x="0" y="3081528"/>
                </a:moveTo>
                <a:lnTo>
                  <a:pt x="0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53228" y="3406140"/>
            <a:ext cx="324612" cy="0"/>
          </a:xfrm>
          <a:custGeom>
            <a:avLst/>
            <a:gdLst/>
            <a:ahLst/>
            <a:cxnLst/>
            <a:rect l="l" t="t" r="r" b="b"/>
            <a:pathLst>
              <a:path w="324612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82411" y="3273552"/>
            <a:ext cx="0" cy="1421892"/>
          </a:xfrm>
          <a:custGeom>
            <a:avLst/>
            <a:gdLst/>
            <a:ahLst/>
            <a:cxnLst/>
            <a:rect l="l" t="t" r="r" b="b"/>
            <a:pathLst>
              <a:path h="1421892">
                <a:moveTo>
                  <a:pt x="0" y="1421892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05421" y="3319271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73151"/>
                </a:moveTo>
                <a:lnTo>
                  <a:pt x="0" y="0"/>
                </a:lnTo>
              </a:path>
            </a:pathLst>
          </a:custGeom>
          <a:ln w="45720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12280" y="3383279"/>
            <a:ext cx="0" cy="978408"/>
          </a:xfrm>
          <a:custGeom>
            <a:avLst/>
            <a:gdLst/>
            <a:ahLst/>
            <a:cxnLst/>
            <a:rect l="l" t="t" r="r" b="b"/>
            <a:pathLst>
              <a:path h="978408">
                <a:moveTo>
                  <a:pt x="0" y="978408"/>
                </a:moveTo>
                <a:lnTo>
                  <a:pt x="0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59552" y="3968496"/>
            <a:ext cx="461772" cy="0"/>
          </a:xfrm>
          <a:custGeom>
            <a:avLst/>
            <a:gdLst/>
            <a:ahLst/>
            <a:cxnLst/>
            <a:rect l="l" t="t" r="r" b="b"/>
            <a:pathLst>
              <a:path w="461772">
                <a:moveTo>
                  <a:pt x="0" y="0"/>
                </a:moveTo>
                <a:lnTo>
                  <a:pt x="461772" y="0"/>
                </a:lnTo>
              </a:path>
            </a:pathLst>
          </a:custGeom>
          <a:ln w="4572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98464" y="3968496"/>
            <a:ext cx="539495" cy="0"/>
          </a:xfrm>
          <a:custGeom>
            <a:avLst/>
            <a:gdLst/>
            <a:ahLst/>
            <a:cxnLst/>
            <a:rect l="l" t="t" r="r" b="b"/>
            <a:pathLst>
              <a:path w="539496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33388" y="3968496"/>
            <a:ext cx="132587" cy="0"/>
          </a:xfrm>
          <a:custGeom>
            <a:avLst/>
            <a:gdLst/>
            <a:ahLst/>
            <a:cxnLst/>
            <a:rect l="l" t="t" r="r" b="b"/>
            <a:pathLst>
              <a:path w="132587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65976" y="3968496"/>
            <a:ext cx="260603" cy="0"/>
          </a:xfrm>
          <a:custGeom>
            <a:avLst/>
            <a:gdLst/>
            <a:ahLst/>
            <a:cxnLst/>
            <a:rect l="l" t="t" r="r" b="b"/>
            <a:pathLst>
              <a:path w="260603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22007" y="3968496"/>
            <a:ext cx="269748" cy="0"/>
          </a:xfrm>
          <a:custGeom>
            <a:avLst/>
            <a:gdLst/>
            <a:ahLst/>
            <a:cxnLst/>
            <a:rect l="l" t="t" r="r" b="b"/>
            <a:pathLst>
              <a:path w="269748">
                <a:moveTo>
                  <a:pt x="0" y="0"/>
                </a:moveTo>
                <a:lnTo>
                  <a:pt x="269748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87183" y="3968496"/>
            <a:ext cx="283464" cy="0"/>
          </a:xfrm>
          <a:custGeom>
            <a:avLst/>
            <a:gdLst/>
            <a:ahLst/>
            <a:cxnLst/>
            <a:rect l="l" t="t" r="r" b="b"/>
            <a:pathLst>
              <a:path w="283464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11496" y="4190238"/>
            <a:ext cx="347471" cy="0"/>
          </a:xfrm>
          <a:custGeom>
            <a:avLst/>
            <a:gdLst/>
            <a:ahLst/>
            <a:cxnLst/>
            <a:rect l="l" t="t" r="r" b="b"/>
            <a:pathLst>
              <a:path w="347471">
                <a:moveTo>
                  <a:pt x="0" y="0"/>
                </a:moveTo>
                <a:lnTo>
                  <a:pt x="347471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8614" y="4027932"/>
            <a:ext cx="0" cy="178307"/>
          </a:xfrm>
          <a:custGeom>
            <a:avLst/>
            <a:gdLst/>
            <a:ahLst/>
            <a:cxnLst/>
            <a:rect l="l" t="t" r="r" b="b"/>
            <a:pathLst>
              <a:path h="178307">
                <a:moveTo>
                  <a:pt x="0" y="178307"/>
                </a:moveTo>
                <a:lnTo>
                  <a:pt x="0" y="0"/>
                </a:lnTo>
              </a:path>
            </a:pathLst>
          </a:custGeom>
          <a:ln w="2743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2411" y="4160520"/>
            <a:ext cx="0" cy="498347"/>
          </a:xfrm>
          <a:custGeom>
            <a:avLst/>
            <a:gdLst/>
            <a:ahLst/>
            <a:cxnLst/>
            <a:rect l="l" t="t" r="r" b="b"/>
            <a:pathLst>
              <a:path h="498347">
                <a:moveTo>
                  <a:pt x="0" y="498347"/>
                </a:moveTo>
                <a:lnTo>
                  <a:pt x="0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05471" y="4151376"/>
            <a:ext cx="0" cy="297179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297179"/>
                </a:moveTo>
                <a:lnTo>
                  <a:pt x="0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12280" y="4325111"/>
            <a:ext cx="0" cy="123443"/>
          </a:xfrm>
          <a:custGeom>
            <a:avLst/>
            <a:gdLst/>
            <a:ahLst/>
            <a:cxnLst/>
            <a:rect l="l" t="t" r="r" b="b"/>
            <a:pathLst>
              <a:path h="123443">
                <a:moveTo>
                  <a:pt x="0" y="123443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12179" y="444855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20"/>
                </a:moveTo>
                <a:lnTo>
                  <a:pt x="0" y="0"/>
                </a:lnTo>
              </a:path>
            </a:pathLst>
          </a:custGeom>
          <a:ln w="54864">
            <a:solidFill>
              <a:srgbClr val="0F0F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00800" y="444855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20"/>
                </a:moveTo>
                <a:lnTo>
                  <a:pt x="0" y="0"/>
                </a:lnTo>
              </a:path>
            </a:pathLst>
          </a:custGeom>
          <a:ln w="50292">
            <a:solidFill>
              <a:srgbClr val="0F0C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03135" y="4448555"/>
            <a:ext cx="0" cy="164592"/>
          </a:xfrm>
          <a:custGeom>
            <a:avLst/>
            <a:gdLst/>
            <a:ahLst/>
            <a:cxnLst/>
            <a:rect l="l" t="t" r="r" b="b"/>
            <a:pathLst>
              <a:path h="164592">
                <a:moveTo>
                  <a:pt x="0" y="164592"/>
                </a:moveTo>
                <a:lnTo>
                  <a:pt x="0" y="0"/>
                </a:lnTo>
              </a:path>
            </a:pathLst>
          </a:custGeom>
          <a:ln w="54864">
            <a:solidFill>
              <a:srgbClr val="0F0F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91756" y="444855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20"/>
                </a:moveTo>
                <a:lnTo>
                  <a:pt x="0" y="0"/>
                </a:lnTo>
              </a:path>
            </a:pathLst>
          </a:custGeom>
          <a:ln w="59436">
            <a:solidFill>
              <a:srgbClr val="0F0F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75553" y="4654296"/>
            <a:ext cx="0" cy="150875"/>
          </a:xfrm>
          <a:custGeom>
            <a:avLst/>
            <a:gdLst/>
            <a:ahLst/>
            <a:cxnLst/>
            <a:rect l="l" t="t" r="r" b="b"/>
            <a:pathLst>
              <a:path h="150875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59552" y="4786884"/>
            <a:ext cx="978407" cy="0"/>
          </a:xfrm>
          <a:custGeom>
            <a:avLst/>
            <a:gdLst/>
            <a:ahLst/>
            <a:cxnLst/>
            <a:rect l="l" t="t" r="r" b="b"/>
            <a:pathLst>
              <a:path w="978407">
                <a:moveTo>
                  <a:pt x="0" y="0"/>
                </a:moveTo>
                <a:lnTo>
                  <a:pt x="978407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28182" y="4654296"/>
            <a:ext cx="0" cy="155448"/>
          </a:xfrm>
          <a:custGeom>
            <a:avLst/>
            <a:gdLst/>
            <a:ahLst/>
            <a:cxnLst/>
            <a:rect l="l" t="t" r="r" b="b"/>
            <a:pathLst>
              <a:path h="155448">
                <a:moveTo>
                  <a:pt x="0" y="155448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19088" y="4617720"/>
            <a:ext cx="0" cy="192024"/>
          </a:xfrm>
          <a:custGeom>
            <a:avLst/>
            <a:gdLst/>
            <a:ahLst/>
            <a:cxnLst/>
            <a:rect l="l" t="t" r="r" b="b"/>
            <a:pathLst>
              <a:path h="192024">
                <a:moveTo>
                  <a:pt x="0" y="192024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33388" y="4786884"/>
            <a:ext cx="132587" cy="0"/>
          </a:xfrm>
          <a:custGeom>
            <a:avLst/>
            <a:gdLst/>
            <a:ahLst/>
            <a:cxnLst/>
            <a:rect l="l" t="t" r="r" b="b"/>
            <a:pathLst>
              <a:path w="132587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65976" y="4786884"/>
            <a:ext cx="534924" cy="0"/>
          </a:xfrm>
          <a:custGeom>
            <a:avLst/>
            <a:gdLst/>
            <a:ahLst/>
            <a:cxnLst/>
            <a:rect l="l" t="t" r="r" b="b"/>
            <a:pathLst>
              <a:path w="534924">
                <a:moveTo>
                  <a:pt x="0" y="0"/>
                </a:moveTo>
                <a:lnTo>
                  <a:pt x="534924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12280" y="4617720"/>
            <a:ext cx="0" cy="192024"/>
          </a:xfrm>
          <a:custGeom>
            <a:avLst/>
            <a:gdLst/>
            <a:ahLst/>
            <a:cxnLst/>
            <a:rect l="l" t="t" r="r" b="b"/>
            <a:pathLst>
              <a:path h="192024">
                <a:moveTo>
                  <a:pt x="0" y="192024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05471" y="4654296"/>
            <a:ext cx="0" cy="155448"/>
          </a:xfrm>
          <a:custGeom>
            <a:avLst/>
            <a:gdLst/>
            <a:ahLst/>
            <a:cxnLst/>
            <a:rect l="l" t="t" r="r" b="b"/>
            <a:pathLst>
              <a:path h="155448">
                <a:moveTo>
                  <a:pt x="0" y="155448"/>
                </a:moveTo>
                <a:lnTo>
                  <a:pt x="0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75553" y="4764023"/>
            <a:ext cx="0" cy="315467"/>
          </a:xfrm>
          <a:custGeom>
            <a:avLst/>
            <a:gdLst/>
            <a:ahLst/>
            <a:cxnLst/>
            <a:rect l="l" t="t" r="r" b="b"/>
            <a:pathLst>
              <a:path h="315467">
                <a:moveTo>
                  <a:pt x="0" y="315467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16752" y="4800600"/>
            <a:ext cx="0" cy="82296"/>
          </a:xfrm>
          <a:custGeom>
            <a:avLst/>
            <a:gdLst/>
            <a:ahLst/>
            <a:cxnLst/>
            <a:rect l="l" t="t" r="r" b="b"/>
            <a:pathLst>
              <a:path h="82296">
                <a:moveTo>
                  <a:pt x="0" y="82296"/>
                </a:moveTo>
                <a:lnTo>
                  <a:pt x="0" y="0"/>
                </a:lnTo>
              </a:path>
            </a:pathLst>
          </a:custGeom>
          <a:ln w="32004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05371" y="4805171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73151"/>
                </a:moveTo>
                <a:lnTo>
                  <a:pt x="0" y="0"/>
                </a:lnTo>
              </a:path>
            </a:pathLst>
          </a:custGeom>
          <a:ln w="32004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05421" y="4805171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73151"/>
                </a:moveTo>
                <a:lnTo>
                  <a:pt x="0" y="0"/>
                </a:lnTo>
              </a:path>
            </a:pathLst>
          </a:custGeom>
          <a:ln w="41148">
            <a:solidFill>
              <a:srgbClr val="181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82411" y="4878323"/>
            <a:ext cx="0" cy="288036"/>
          </a:xfrm>
          <a:custGeom>
            <a:avLst/>
            <a:gdLst/>
            <a:ahLst/>
            <a:cxnLst/>
            <a:rect l="l" t="t" r="r" b="b"/>
            <a:pathLst>
              <a:path h="288036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28216" y="5159502"/>
            <a:ext cx="1536192" cy="0"/>
          </a:xfrm>
          <a:custGeom>
            <a:avLst/>
            <a:gdLst/>
            <a:ahLst/>
            <a:cxnLst/>
            <a:rect l="l" t="t" r="r" b="b"/>
            <a:pathLst>
              <a:path w="1536192">
                <a:moveTo>
                  <a:pt x="0" y="0"/>
                </a:moveTo>
                <a:lnTo>
                  <a:pt x="1536192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70763" y="126631"/>
            <a:ext cx="816165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80" dirty="0" smtClean="0">
                <a:latin typeface="Arial"/>
                <a:cs typeface="Arial"/>
              </a:rPr>
              <a:t>11-24 </a:t>
            </a:r>
            <a:r>
              <a:rPr sz="1750" b="1" spc="-165" dirty="0" smtClean="0">
                <a:latin typeface="Arial"/>
                <a:cs typeface="Arial"/>
              </a:rPr>
              <a:t> </a:t>
            </a:r>
            <a:r>
              <a:rPr sz="1750" b="1" spc="-90" dirty="0" smtClean="0">
                <a:latin typeface="Arial"/>
                <a:cs typeface="Arial"/>
              </a:rPr>
              <a:t>A</a:t>
            </a:r>
            <a:r>
              <a:rPr sz="1750" b="1" spc="-10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stepper</a:t>
            </a:r>
            <a:r>
              <a:rPr sz="1750" spc="229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motor</a:t>
            </a:r>
            <a:r>
              <a:rPr sz="1750" spc="10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interfaced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to</a:t>
            </a:r>
            <a:r>
              <a:rPr sz="1750" spc="55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the</a:t>
            </a:r>
            <a:r>
              <a:rPr sz="1750" spc="55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82C55.</a:t>
            </a:r>
            <a:r>
              <a:rPr sz="1750" spc="135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This</a:t>
            </a:r>
            <a:r>
              <a:rPr sz="1750" spc="16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illustration</a:t>
            </a:r>
            <a:r>
              <a:rPr sz="1750" spc="12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does</a:t>
            </a:r>
            <a:r>
              <a:rPr sz="1750" spc="110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not</a:t>
            </a:r>
            <a:r>
              <a:rPr sz="1750" spc="5" dirty="0" smtClean="0">
                <a:latin typeface="Arial"/>
                <a:cs typeface="Arial"/>
              </a:rPr>
              <a:t> </a:t>
            </a:r>
            <a:r>
              <a:rPr sz="1750" spc="-15" dirty="0" smtClean="0">
                <a:latin typeface="Arial"/>
                <a:cs typeface="Arial"/>
              </a:rPr>
              <a:t>show</a:t>
            </a:r>
            <a:r>
              <a:rPr sz="1750" spc="145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the</a:t>
            </a:r>
            <a:r>
              <a:rPr sz="1750" spc="105" dirty="0" smtClean="0">
                <a:latin typeface="Arial"/>
                <a:cs typeface="Arial"/>
              </a:rPr>
              <a:t> </a:t>
            </a:r>
            <a:r>
              <a:rPr sz="1750" spc="-30" dirty="0" smtClean="0">
                <a:latin typeface="Arial"/>
                <a:cs typeface="Arial"/>
              </a:rPr>
              <a:t>decoder.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63588" y="1533397"/>
            <a:ext cx="69786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0" dirty="0" smtClean="0">
                <a:solidFill>
                  <a:srgbClr val="444444"/>
                </a:solidFill>
                <a:latin typeface="Arial"/>
                <a:cs typeface="Arial"/>
              </a:rPr>
              <a:t>Motor</a:t>
            </a:r>
            <a:r>
              <a:rPr sz="850" spc="-8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565656"/>
                </a:solidFill>
                <a:latin typeface="Arial"/>
                <a:cs typeface="Arial"/>
              </a:rPr>
              <a:t>stepper</a:t>
            </a:r>
            <a:endParaRPr sz="8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27595" y="1499870"/>
            <a:ext cx="655955" cy="866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650" spc="1820" dirty="0" smtClean="0">
                <a:solidFill>
                  <a:srgbClr val="444444"/>
                </a:solidFill>
                <a:latin typeface="Arial"/>
                <a:cs typeface="Arial"/>
              </a:rPr>
              <a:t>0</a:t>
            </a:r>
            <a:endParaRPr sz="56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797811" y="1921255"/>
            <a:ext cx="14478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solidFill>
                  <a:srgbClr val="565656"/>
                </a:solidFill>
                <a:latin typeface="Times New Roman"/>
                <a:cs typeface="Times New Roman"/>
              </a:rPr>
              <a:t>Ul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17167" y="2077720"/>
            <a:ext cx="186690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20"/>
              </a:lnSpc>
            </a:pPr>
            <a:r>
              <a:rPr sz="1100" spc="-95" dirty="0" smtClean="0">
                <a:solidFill>
                  <a:srgbClr val="565656"/>
                </a:solidFill>
                <a:latin typeface="Courier New"/>
                <a:cs typeface="Courier New"/>
              </a:rPr>
              <a:t>DO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865"/>
              </a:lnSpc>
            </a:pPr>
            <a:r>
              <a:rPr sz="1100" spc="-100" dirty="0" smtClean="0">
                <a:solidFill>
                  <a:srgbClr val="444444"/>
                </a:solidFill>
                <a:latin typeface="Courier New"/>
                <a:cs typeface="Courier New"/>
              </a:rPr>
              <a:t>01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65"/>
              </a:lnSpc>
            </a:pPr>
            <a:r>
              <a:rPr sz="1100" spc="-30" dirty="0" smtClean="0">
                <a:solidFill>
                  <a:srgbClr val="444444"/>
                </a:solidFill>
                <a:latin typeface="Courier New"/>
                <a:cs typeface="Courier New"/>
              </a:rPr>
              <a:t>02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797811" y="2103120"/>
            <a:ext cx="186690" cy="600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40"/>
              </a:lnSpc>
            </a:pPr>
            <a:r>
              <a:rPr sz="900" spc="60" dirty="0" smtClean="0">
                <a:solidFill>
                  <a:srgbClr val="565656"/>
                </a:solidFill>
                <a:latin typeface="Arial"/>
                <a:cs typeface="Arial"/>
              </a:rPr>
              <a:t>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19"/>
              </a:lnSpc>
            </a:pPr>
            <a:r>
              <a:rPr sz="900" spc="-20" dirty="0" smtClean="0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sz="900" spc="-140" dirty="0" smtClean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76767"/>
                </a:solidFill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sz="1100" spc="-30" dirty="0" smtClean="0">
                <a:solidFill>
                  <a:srgbClr val="444444"/>
                </a:solidFill>
                <a:latin typeface="Courier New"/>
                <a:cs typeface="Courier New"/>
              </a:rPr>
              <a:t>02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00"/>
              </a:lnSpc>
            </a:pPr>
            <a:r>
              <a:rPr sz="1100" spc="-40" dirty="0" smtClean="0">
                <a:solidFill>
                  <a:srgbClr val="444444"/>
                </a:solidFill>
                <a:latin typeface="Courier New"/>
                <a:cs typeface="Courier New"/>
              </a:rPr>
              <a:t>03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40"/>
              </a:lnSpc>
            </a:pPr>
            <a:r>
              <a:rPr sz="1000" spc="-100" dirty="0" smtClean="0">
                <a:solidFill>
                  <a:srgbClr val="444444"/>
                </a:solidFill>
                <a:latin typeface="Times New Roman"/>
                <a:cs typeface="Times New Roman"/>
              </a:rPr>
              <a:t>D4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968244" y="2073147"/>
            <a:ext cx="247015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80" dirty="0" smtClean="0">
                <a:solidFill>
                  <a:srgbClr val="444444"/>
                </a:solidFill>
                <a:latin typeface="Courier New"/>
                <a:cs typeface="Courier New"/>
              </a:rPr>
              <a:t>PAO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93440" y="2056384"/>
            <a:ext cx="8064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972816" y="2187447"/>
            <a:ext cx="241935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20"/>
              </a:lnSpc>
            </a:pPr>
            <a:r>
              <a:rPr sz="1100" spc="-135" dirty="0" smtClean="0">
                <a:solidFill>
                  <a:srgbClr val="444444"/>
                </a:solidFill>
                <a:latin typeface="Courier New"/>
                <a:cs typeface="Courier New"/>
              </a:rPr>
              <a:t>PAt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30"/>
              </a:lnSpc>
            </a:pPr>
            <a:r>
              <a:rPr sz="1100" spc="-95" dirty="0" smtClean="0">
                <a:solidFill>
                  <a:srgbClr val="565656"/>
                </a:solidFill>
                <a:latin typeface="Courier New"/>
                <a:cs typeface="Courier New"/>
              </a:rPr>
              <a:t>PA2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217167" y="2420620"/>
            <a:ext cx="183515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0" dirty="0" smtClean="0">
                <a:solidFill>
                  <a:srgbClr val="444444"/>
                </a:solidFill>
                <a:latin typeface="Courier New"/>
                <a:cs typeface="Courier New"/>
              </a:rPr>
              <a:t>03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68244" y="2411476"/>
            <a:ext cx="254635" cy="290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</a:pPr>
            <a:r>
              <a:rPr sz="1100" spc="-60" dirty="0" smtClean="0">
                <a:solidFill>
                  <a:srgbClr val="444444"/>
                </a:solidFill>
                <a:latin typeface="Courier New"/>
                <a:cs typeface="Courier New"/>
              </a:rPr>
              <a:t>PA3</a:t>
            </a:r>
            <a:endParaRPr sz="1100">
              <a:latin typeface="Courier New"/>
              <a:cs typeface="Courier New"/>
            </a:endParaRPr>
          </a:p>
          <a:p>
            <a:pPr marL="17145">
              <a:lnSpc>
                <a:spcPts val="910"/>
              </a:lnSpc>
            </a:pPr>
            <a:r>
              <a:rPr sz="1100" spc="-95" dirty="0" smtClean="0">
                <a:solidFill>
                  <a:srgbClr val="565656"/>
                </a:solidFill>
                <a:latin typeface="Courier New"/>
                <a:cs typeface="Courier New"/>
              </a:rPr>
              <a:t>PA4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17167" y="2533903"/>
            <a:ext cx="15621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0" dirty="0" smtClean="0">
                <a:solidFill>
                  <a:srgbClr val="444444"/>
                </a:solidFill>
                <a:latin typeface="Times New Roman"/>
                <a:cs typeface="Times New Roman"/>
              </a:rPr>
              <a:t>D4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217167" y="2640076"/>
            <a:ext cx="18669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</a:pPr>
            <a:r>
              <a:rPr sz="1100" spc="-40" dirty="0" smtClean="0">
                <a:solidFill>
                  <a:srgbClr val="444444"/>
                </a:solidFill>
                <a:latin typeface="Courier New"/>
                <a:cs typeface="Courier New"/>
              </a:rPr>
              <a:t>05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844"/>
              </a:lnSpc>
            </a:pPr>
            <a:r>
              <a:rPr sz="1100" spc="-50" dirty="0" smtClean="0">
                <a:solidFill>
                  <a:srgbClr val="565656"/>
                </a:solidFill>
                <a:latin typeface="Courier New"/>
                <a:cs typeface="Courier New"/>
              </a:rPr>
              <a:t>06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65"/>
              </a:lnSpc>
            </a:pPr>
            <a:r>
              <a:rPr sz="1100" spc="-30" dirty="0" smtClean="0">
                <a:solidFill>
                  <a:srgbClr val="444444"/>
                </a:solidFill>
                <a:latin typeface="Courier New"/>
                <a:cs typeface="Courier New"/>
              </a:rPr>
              <a:t>07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88667" y="2640076"/>
            <a:ext cx="208279" cy="793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ts val="1220"/>
              </a:lnSpc>
            </a:pPr>
            <a:r>
              <a:rPr sz="1100" spc="-40" dirty="0" smtClean="0">
                <a:solidFill>
                  <a:srgbClr val="444444"/>
                </a:solidFill>
                <a:latin typeface="Courier New"/>
                <a:cs typeface="Courier New"/>
              </a:rPr>
              <a:t>05</a:t>
            </a:r>
            <a:endParaRPr sz="1100">
              <a:latin typeface="Courier New"/>
              <a:cs typeface="Courier New"/>
            </a:endParaRPr>
          </a:p>
          <a:p>
            <a:pPr marL="21590">
              <a:lnSpc>
                <a:spcPts val="850"/>
              </a:lnSpc>
            </a:pPr>
            <a:r>
              <a:rPr sz="1000" spc="-75" dirty="0" smtClean="0">
                <a:solidFill>
                  <a:srgbClr val="444444"/>
                </a:solidFill>
                <a:latin typeface="Times New Roman"/>
                <a:cs typeface="Times New Roman"/>
              </a:rPr>
              <a:t>D6</a:t>
            </a:r>
            <a:endParaRPr sz="1000">
              <a:latin typeface="Times New Roman"/>
              <a:cs typeface="Times New Roman"/>
            </a:endParaRPr>
          </a:p>
          <a:p>
            <a:pPr marL="21590">
              <a:lnSpc>
                <a:spcPts val="975"/>
              </a:lnSpc>
            </a:pPr>
            <a:r>
              <a:rPr sz="1100" spc="-30" dirty="0" smtClean="0">
                <a:solidFill>
                  <a:srgbClr val="444444"/>
                </a:solidFill>
                <a:latin typeface="Courier New"/>
                <a:cs typeface="Courier New"/>
              </a:rPr>
              <a:t>07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18"/>
              </a:spcBef>
            </a:pPr>
            <a:endParaRPr sz="850"/>
          </a:p>
          <a:p>
            <a:pPr marL="21590">
              <a:lnSpc>
                <a:spcPts val="1165"/>
              </a:lnSpc>
            </a:pPr>
            <a:r>
              <a:rPr sz="1000" spc="-125" dirty="0" smtClean="0">
                <a:solidFill>
                  <a:srgbClr val="444444"/>
                </a:solidFill>
                <a:latin typeface="Times New Roman"/>
                <a:cs typeface="Times New Roman"/>
              </a:rPr>
              <a:t>AD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990"/>
              </a:lnSpc>
            </a:pPr>
            <a:r>
              <a:rPr sz="1100" spc="55" dirty="0" smtClean="0">
                <a:solidFill>
                  <a:srgbClr val="444444"/>
                </a:solidFill>
                <a:latin typeface="Courier New"/>
                <a:cs typeface="Courier New"/>
              </a:rPr>
              <a:t>WR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72816" y="2630932"/>
            <a:ext cx="244475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90" dirty="0" smtClean="0">
                <a:solidFill>
                  <a:srgbClr val="444444"/>
                </a:solidFill>
                <a:latin typeface="Courier New"/>
                <a:cs typeface="Courier New"/>
              </a:rPr>
              <a:t>PAS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24292" y="2632964"/>
            <a:ext cx="236854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85" dirty="0" smtClean="0">
                <a:solidFill>
                  <a:srgbClr val="444444"/>
                </a:solidFill>
                <a:latin typeface="Courier New"/>
                <a:cs typeface="Courier New"/>
              </a:rPr>
              <a:t>12</a:t>
            </a:r>
            <a:r>
              <a:rPr sz="1100" spc="-535" dirty="0" smtClean="0">
                <a:solidFill>
                  <a:srgbClr val="444444"/>
                </a:solidFill>
                <a:latin typeface="Courier New"/>
                <a:cs typeface="Courier New"/>
              </a:rPr>
              <a:t> </a:t>
            </a:r>
            <a:r>
              <a:rPr sz="1300" spc="-65" dirty="0" smtClean="0">
                <a:solidFill>
                  <a:srgbClr val="343434"/>
                </a:solidFill>
                <a:latin typeface="Times New Roman"/>
                <a:cs typeface="Times New Roman"/>
              </a:rPr>
              <a:t>v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72816" y="2740659"/>
            <a:ext cx="249554" cy="299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-75" dirty="0" smtClean="0">
                <a:solidFill>
                  <a:srgbClr val="565656"/>
                </a:solidFill>
                <a:latin typeface="Courier New"/>
                <a:cs typeface="Courier New"/>
              </a:rPr>
              <a:t>PA6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44"/>
              </a:lnSpc>
            </a:pPr>
            <a:r>
              <a:rPr sz="1100" spc="-80" dirty="0" smtClean="0">
                <a:solidFill>
                  <a:srgbClr val="444444"/>
                </a:solidFill>
                <a:latin typeface="Courier New"/>
                <a:cs typeface="Courier New"/>
              </a:rPr>
              <a:t>PA7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52575" y="3133852"/>
            <a:ext cx="337185" cy="299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">
              <a:lnSpc>
                <a:spcPts val="1240"/>
              </a:lnSpc>
            </a:pPr>
            <a:r>
              <a:rPr sz="1100" spc="-95" dirty="0" smtClean="0">
                <a:solidFill>
                  <a:srgbClr val="565656"/>
                </a:solidFill>
                <a:latin typeface="Courier New"/>
                <a:cs typeface="Courier New"/>
              </a:rPr>
              <a:t>IOWC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44"/>
              </a:lnSpc>
            </a:pPr>
            <a:r>
              <a:rPr sz="1100" spc="-270" dirty="0" smtClean="0">
                <a:solidFill>
                  <a:srgbClr val="959595"/>
                </a:solidFill>
                <a:latin typeface="Courier New"/>
                <a:cs typeface="Courier New"/>
              </a:rPr>
              <a:t>•</a:t>
            </a:r>
            <a:r>
              <a:rPr sz="1100" spc="-155" dirty="0" smtClean="0">
                <a:solidFill>
                  <a:srgbClr val="565656"/>
                </a:solidFill>
                <a:latin typeface="Courier New"/>
                <a:cs typeface="Courier New"/>
              </a:rPr>
              <a:t>IORC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972816" y="3133852"/>
            <a:ext cx="242570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90" dirty="0" smtClean="0">
                <a:solidFill>
                  <a:srgbClr val="565656"/>
                </a:solidFill>
                <a:latin typeface="Courier New"/>
                <a:cs typeface="Courier New"/>
              </a:rPr>
              <a:t>P</a:t>
            </a:r>
            <a:r>
              <a:rPr sz="1100" spc="-125" dirty="0" smtClean="0">
                <a:solidFill>
                  <a:srgbClr val="343434"/>
                </a:solidFill>
                <a:latin typeface="Courier New"/>
                <a:cs typeface="Courier New"/>
              </a:rPr>
              <a:t>B</a:t>
            </a:r>
            <a:r>
              <a:rPr sz="1100" spc="-70" dirty="0" smtClean="0">
                <a:solidFill>
                  <a:srgbClr val="565656"/>
                </a:solidFill>
                <a:latin typeface="Courier New"/>
                <a:cs typeface="Courier New"/>
              </a:rPr>
              <a:t>O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972816" y="3315253"/>
            <a:ext cx="247015" cy="232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62700"/>
              </a:lnSpc>
            </a:pPr>
            <a:r>
              <a:rPr sz="1100" spc="-120" dirty="0" smtClean="0">
                <a:solidFill>
                  <a:srgbClr val="444444"/>
                </a:solidFill>
                <a:latin typeface="Courier New"/>
                <a:cs typeface="Courier New"/>
              </a:rPr>
              <a:t>PBI </a:t>
            </a:r>
            <a:r>
              <a:rPr sz="1100" spc="-80" dirty="0" smtClean="0">
                <a:solidFill>
                  <a:srgbClr val="444444"/>
                </a:solidFill>
                <a:latin typeface="Courier New"/>
                <a:cs typeface="Courier New"/>
              </a:rPr>
              <a:t>PB2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93139" y="3362452"/>
            <a:ext cx="394335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220">
              <a:lnSpc>
                <a:spcPts val="1220"/>
              </a:lnSpc>
            </a:pPr>
            <a:r>
              <a:rPr sz="1100" spc="-130" dirty="0" smtClean="0">
                <a:solidFill>
                  <a:srgbClr val="444444"/>
                </a:solidFill>
                <a:latin typeface="Courier New"/>
                <a:cs typeface="Courier New"/>
              </a:rPr>
              <a:t>AO</a:t>
            </a:r>
            <a:endParaRPr sz="1100">
              <a:latin typeface="Courier New"/>
              <a:cs typeface="Courier New"/>
            </a:endParaRPr>
          </a:p>
          <a:p>
            <a:pPr marL="12700" marR="12700" indent="223520">
              <a:lnSpc>
                <a:spcPct val="65500"/>
              </a:lnSpc>
              <a:spcBef>
                <a:spcPts val="60"/>
              </a:spcBef>
            </a:pPr>
            <a:r>
              <a:rPr sz="1100" spc="-175" dirty="0" smtClean="0">
                <a:solidFill>
                  <a:srgbClr val="444444"/>
                </a:solidFill>
                <a:latin typeface="Courier New"/>
                <a:cs typeface="Courier New"/>
              </a:rPr>
              <a:t>At </a:t>
            </a:r>
            <a:r>
              <a:rPr sz="1100" spc="-80" dirty="0" smtClean="0">
                <a:solidFill>
                  <a:srgbClr val="444444"/>
                </a:solidFill>
                <a:latin typeface="Courier New"/>
                <a:cs typeface="Courier New"/>
              </a:rPr>
              <a:t>RESET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788667" y="3362452"/>
            <a:ext cx="172720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20"/>
              </a:lnSpc>
            </a:pPr>
            <a:r>
              <a:rPr sz="1100" spc="-55" dirty="0" smtClean="0">
                <a:solidFill>
                  <a:srgbClr val="343434"/>
                </a:solidFill>
                <a:latin typeface="Courier New"/>
                <a:cs typeface="Courier New"/>
              </a:rPr>
              <a:t>A</a:t>
            </a:r>
            <a:r>
              <a:rPr sz="1100" spc="-114" dirty="0" smtClean="0">
                <a:solidFill>
                  <a:srgbClr val="565656"/>
                </a:solidFill>
                <a:latin typeface="Courier New"/>
                <a:cs typeface="Courier New"/>
              </a:rPr>
              <a:t>O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30"/>
              </a:lnSpc>
            </a:pPr>
            <a:r>
              <a:rPr sz="1100" spc="-175" dirty="0" smtClean="0">
                <a:solidFill>
                  <a:srgbClr val="444444"/>
                </a:solidFill>
                <a:latin typeface="Courier New"/>
                <a:cs typeface="Courier New"/>
              </a:rPr>
              <a:t>At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972816" y="3530015"/>
            <a:ext cx="249554" cy="351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65500"/>
              </a:lnSpc>
            </a:pPr>
            <a:r>
              <a:rPr sz="1100" spc="-75" dirty="0" smtClean="0">
                <a:solidFill>
                  <a:srgbClr val="565656"/>
                </a:solidFill>
                <a:latin typeface="Courier New"/>
                <a:cs typeface="Courier New"/>
              </a:rPr>
              <a:t>PB3 </a:t>
            </a:r>
            <a:r>
              <a:rPr sz="1100" spc="-95" dirty="0" smtClean="0">
                <a:solidFill>
                  <a:srgbClr val="444444"/>
                </a:solidFill>
                <a:latin typeface="Courier New"/>
                <a:cs typeface="Courier New"/>
              </a:rPr>
              <a:t>PB4 </a:t>
            </a:r>
            <a:r>
              <a:rPr sz="1100" spc="-75" dirty="0" smtClean="0">
                <a:solidFill>
                  <a:srgbClr val="444444"/>
                </a:solidFill>
                <a:latin typeface="Courier New"/>
                <a:cs typeface="Courier New"/>
              </a:rPr>
              <a:t>PBS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797811" y="3581907"/>
            <a:ext cx="399415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 smtClean="0">
                <a:solidFill>
                  <a:srgbClr val="343434"/>
                </a:solidFill>
                <a:latin typeface="Courier New"/>
                <a:cs typeface="Courier New"/>
              </a:rPr>
              <a:t>R</a:t>
            </a:r>
            <a:r>
              <a:rPr sz="1100" spc="-90" dirty="0" smtClean="0">
                <a:solidFill>
                  <a:srgbClr val="565656"/>
                </a:solidFill>
                <a:latin typeface="Courier New"/>
                <a:cs typeface="Courier New"/>
              </a:rPr>
              <a:t>ESET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788667" y="3649979"/>
            <a:ext cx="21082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75" dirty="0" smtClean="0">
                <a:solidFill>
                  <a:srgbClr val="565656"/>
                </a:solidFill>
                <a:latin typeface="Courier New"/>
                <a:cs typeface="Courier New"/>
              </a:rPr>
              <a:t>cs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963672" y="3873037"/>
            <a:ext cx="258445" cy="5022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>
              <a:lnSpc>
                <a:spcPct val="62700"/>
              </a:lnSpc>
            </a:pPr>
            <a:r>
              <a:rPr sz="1100" spc="-75" dirty="0" smtClean="0">
                <a:solidFill>
                  <a:srgbClr val="444444"/>
                </a:solidFill>
                <a:latin typeface="Courier New"/>
                <a:cs typeface="Courier New"/>
              </a:rPr>
              <a:t>PB6 </a:t>
            </a:r>
            <a:r>
              <a:rPr sz="1100" spc="-80" dirty="0" smtClean="0">
                <a:solidFill>
                  <a:srgbClr val="444444"/>
                </a:solidFill>
                <a:latin typeface="Courier New"/>
                <a:cs typeface="Courier New"/>
              </a:rPr>
              <a:t>PB7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100" spc="-70" dirty="0" smtClean="0">
                <a:solidFill>
                  <a:srgbClr val="444444"/>
                </a:solidFill>
                <a:latin typeface="Courier New"/>
                <a:cs typeface="Courier New"/>
              </a:rPr>
              <a:t>PCO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855211" y="4185411"/>
            <a:ext cx="254000" cy="189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100" u="sng" dirty="0" smtClean="0">
                <a:solidFill>
                  <a:srgbClr val="444444"/>
                </a:solidFill>
                <a:latin typeface="Courier New"/>
                <a:cs typeface="Courier New"/>
              </a:rPr>
              <a:t> 	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963672" y="4357547"/>
            <a:ext cx="254635" cy="241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445">
              <a:lnSpc>
                <a:spcPct val="65500"/>
              </a:lnSpc>
            </a:pPr>
            <a:r>
              <a:rPr sz="1100" spc="-110" dirty="0" smtClean="0">
                <a:solidFill>
                  <a:srgbClr val="444444"/>
                </a:solidFill>
                <a:latin typeface="Courier New"/>
                <a:cs typeface="Courier New"/>
              </a:rPr>
              <a:t>PCI </a:t>
            </a:r>
            <a:r>
              <a:rPr sz="1100" spc="-60" dirty="0" smtClean="0">
                <a:solidFill>
                  <a:srgbClr val="444444"/>
                </a:solidFill>
                <a:latin typeface="Courier New"/>
                <a:cs typeface="Courier New"/>
              </a:rPr>
              <a:t>PC2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963672" y="4581575"/>
            <a:ext cx="259715" cy="351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65500"/>
              </a:lnSpc>
            </a:pPr>
            <a:r>
              <a:rPr sz="1100" spc="-50" dirty="0" smtClean="0">
                <a:solidFill>
                  <a:srgbClr val="565656"/>
                </a:solidFill>
                <a:latin typeface="Courier New"/>
                <a:cs typeface="Courier New"/>
              </a:rPr>
              <a:t>PC3 </a:t>
            </a:r>
            <a:r>
              <a:rPr sz="1100" spc="-70" dirty="0" smtClean="0">
                <a:solidFill>
                  <a:srgbClr val="444444"/>
                </a:solidFill>
                <a:latin typeface="Courier New"/>
                <a:cs typeface="Courier New"/>
              </a:rPr>
              <a:t>PC4 </a:t>
            </a:r>
            <a:r>
              <a:rPr sz="1100" spc="-50" dirty="0" smtClean="0">
                <a:solidFill>
                  <a:srgbClr val="565656"/>
                </a:solidFill>
                <a:latin typeface="Courier New"/>
                <a:cs typeface="Courier New"/>
              </a:rPr>
              <a:t>PCS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963672" y="4857495"/>
            <a:ext cx="259715" cy="299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-50" dirty="0" smtClean="0">
                <a:solidFill>
                  <a:srgbClr val="444444"/>
                </a:solidFill>
                <a:latin typeface="Courier New"/>
                <a:cs typeface="Courier New"/>
              </a:rPr>
              <a:t>PC6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944"/>
              </a:lnSpc>
            </a:pPr>
            <a:r>
              <a:rPr sz="1100" spc="-50" dirty="0" smtClean="0">
                <a:solidFill>
                  <a:srgbClr val="565656"/>
                </a:solidFill>
                <a:latin typeface="Courier New"/>
                <a:cs typeface="Courier New"/>
              </a:rPr>
              <a:t>PC7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788667" y="5177282"/>
            <a:ext cx="35623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 smtClean="0">
                <a:solidFill>
                  <a:srgbClr val="565656"/>
                </a:solidFill>
                <a:latin typeface="Arial"/>
                <a:cs typeface="Arial"/>
              </a:rPr>
              <a:t>82C55</a:t>
            </a:r>
            <a:endParaRPr sz="8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83228" y="5177282"/>
            <a:ext cx="97663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565656"/>
                </a:solidFill>
                <a:latin typeface="Arial"/>
                <a:cs typeface="Arial"/>
              </a:rPr>
              <a:t>Not</a:t>
            </a:r>
            <a:r>
              <a:rPr sz="850" spc="15" dirty="0" smtClean="0">
                <a:solidFill>
                  <a:srgbClr val="565656"/>
                </a:solidFill>
                <a:latin typeface="Arial"/>
                <a:cs typeface="Arial"/>
              </a:rPr>
              <a:t>e</a:t>
            </a:r>
            <a:r>
              <a:rPr sz="850" spc="155" dirty="0" smtClean="0">
                <a:solidFill>
                  <a:srgbClr val="959595"/>
                </a:solidFill>
                <a:latin typeface="Arial"/>
                <a:cs typeface="Arial"/>
              </a:rPr>
              <a:t>:</a:t>
            </a:r>
            <a:r>
              <a:rPr sz="850" spc="-165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850" spc="204" dirty="0" smtClean="0">
                <a:solidFill>
                  <a:srgbClr val="959595"/>
                </a:solidFill>
                <a:latin typeface="Arial"/>
                <a:cs typeface="Arial"/>
              </a:rPr>
              <a:t>•</a:t>
            </a:r>
            <a:r>
              <a:rPr sz="850" spc="-1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850" spc="65" dirty="0" smtClean="0">
                <a:solidFill>
                  <a:srgbClr val="959595"/>
                </a:solidFill>
                <a:latin typeface="Arial"/>
                <a:cs typeface="Arial"/>
              </a:rPr>
              <a:t>=</a:t>
            </a:r>
            <a:r>
              <a:rPr sz="850" spc="-9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565656"/>
                </a:solidFill>
                <a:latin typeface="Arial"/>
                <a:cs typeface="Arial"/>
              </a:rPr>
              <a:t>active</a:t>
            </a:r>
            <a:r>
              <a:rPr sz="850" spc="-5" dirty="0" smtClean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850" spc="-15" dirty="0" smtClean="0">
                <a:solidFill>
                  <a:srgbClr val="444444"/>
                </a:solidFill>
                <a:latin typeface="Arial"/>
                <a:cs typeface="Arial"/>
              </a:rPr>
              <a:t>tow</a:t>
            </a:r>
            <a:endParaRPr sz="8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542279" y="5074920"/>
            <a:ext cx="971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 smtClean="0">
                <a:solidFill>
                  <a:srgbClr val="676767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E0C0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E0C0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CFCFCF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CFCFCF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latin typeface="Arial"/>
                <a:cs typeface="Arial"/>
              </a:rPr>
              <a:t>a</a:t>
            </a:r>
            <a:r>
              <a:rPr sz="800" i="1" spc="100" dirty="0" smtClean="0"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latin typeface="Arial"/>
                <a:cs typeface="Arial"/>
              </a:rPr>
              <a:t>P</a:t>
            </a:r>
            <a:r>
              <a:rPr sz="800" i="1" spc="-70" dirty="0" smtClean="0"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latin typeface="Arial"/>
                <a:cs typeface="Arial"/>
              </a:rPr>
              <a:t>tium,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CFCFCF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Key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Matrix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Interface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44205" cy="4639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Keyb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var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ety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sizes,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sta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-key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QWE</a:t>
            </a:r>
            <a:r>
              <a:rPr sz="3200" spc="-6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TY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special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keybo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35915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matr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x with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switches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rts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of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10" dirty="0" smtClean="0">
                <a:latin typeface="Arial"/>
                <a:cs typeface="Arial"/>
              </a:rPr>
              <a:t>55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R="211454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wit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8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ix,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but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matrix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could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such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75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3111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510349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keys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 rows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colu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ns: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(R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W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ROW</a:t>
            </a:r>
            <a:r>
              <a:rPr sz="3150" spc="15" baseline="-25132" dirty="0" smtClean="0">
                <a:latin typeface="Arial"/>
                <a:cs typeface="Arial"/>
              </a:rPr>
              <a:t>3</a:t>
            </a:r>
            <a:r>
              <a:rPr sz="3200" spc="10" dirty="0" smtClean="0">
                <a:latin typeface="Arial"/>
                <a:cs typeface="Arial"/>
              </a:rPr>
              <a:t>)	(CO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150" spc="15" baseline="-25132" dirty="0" smtClean="0">
                <a:latin typeface="Arial"/>
                <a:cs typeface="Arial"/>
              </a:rPr>
              <a:t>3</a:t>
            </a:r>
            <a:r>
              <a:rPr sz="3200" spc="10" dirty="0" smtClean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1–2</a:t>
            </a:r>
            <a:r>
              <a:rPr sz="1800" b="1" spc="0" dirty="0" smtClean="0">
                <a:latin typeface="Arial"/>
                <a:cs typeface="Arial"/>
              </a:rPr>
              <a:t>5 </a:t>
            </a:r>
            <a:r>
              <a:rPr sz="1800" b="1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Symbol"/>
                <a:cs typeface="Symbol"/>
              </a:rPr>
              <a:t></a:t>
            </a:r>
            <a:r>
              <a:rPr sz="1800" spc="4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ke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ard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matrix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an </a:t>
            </a:r>
            <a:r>
              <a:rPr sz="1800" spc="-5" dirty="0" smtClean="0">
                <a:latin typeface="Arial"/>
                <a:cs typeface="Arial"/>
              </a:rPr>
              <a:t>808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82</a:t>
            </a:r>
            <a:r>
              <a:rPr sz="1800" spc="-5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5</a:t>
            </a:r>
            <a:r>
              <a:rPr sz="1800" spc="0" dirty="0" smtClean="0">
                <a:latin typeface="Arial"/>
                <a:cs typeface="Arial"/>
              </a:rPr>
              <a:t>5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914400"/>
            <a:ext cx="23622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954151"/>
            <a:ext cx="5473700" cy="4531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74041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82</a:t>
            </a:r>
            <a:r>
              <a:rPr sz="2800" spc="-3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5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ports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50</a:t>
            </a:r>
            <a:r>
              <a:rPr sz="2800" spc="-3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–53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 </a:t>
            </a:r>
            <a:r>
              <a:rPr sz="2800" spc="-15" dirty="0" smtClean="0">
                <a:latin typeface="Arial"/>
                <a:cs typeface="Arial"/>
              </a:rPr>
              <a:t>8088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progra</a:t>
            </a:r>
            <a:r>
              <a:rPr sz="2800" spc="-20" dirty="0" smtClean="0">
                <a:latin typeface="Arial"/>
                <a:cs typeface="Arial"/>
              </a:rPr>
              <a:t>mmed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R="740410" algn="ctr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ows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mmed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put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elect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lumn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8"/>
              </a:spcBef>
            </a:pPr>
            <a:endParaRPr sz="650"/>
          </a:p>
          <a:p>
            <a:pPr marL="299085" marR="12700" indent="-287020">
              <a:lnSpc>
                <a:spcPct val="999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wc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softwa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key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 keyboard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atrix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debo</a:t>
            </a:r>
            <a:r>
              <a:rPr sz="2800" spc="-25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nce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ey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stra</a:t>
            </a:r>
            <a:r>
              <a:rPr sz="2800" spc="-15" dirty="0" smtClean="0">
                <a:latin typeface="Arial"/>
                <a:cs typeface="Arial"/>
              </a:rPr>
              <a:t>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Fig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1–26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1</a:t>
            </a:r>
            <a:r>
              <a:rPr sz="1800" b="1" spc="-5" dirty="0" smtClean="0">
                <a:latin typeface="Arial"/>
                <a:cs typeface="Arial"/>
              </a:rPr>
              <a:t>1–2</a:t>
            </a:r>
            <a:r>
              <a:rPr sz="1800" b="1" spc="0" dirty="0" smtClean="0">
                <a:latin typeface="Arial"/>
                <a:cs typeface="Arial"/>
              </a:rPr>
              <a:t>6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flo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k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5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-sca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ning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914400"/>
            <a:ext cx="25146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7375" y="645921"/>
            <a:ext cx="5810885" cy="538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  <a:tab pos="1425575" algn="l"/>
              </a:tabLst>
            </a:pPr>
            <a:r>
              <a:rPr sz="2800" spc="-15" dirty="0" smtClean="0">
                <a:latin typeface="Arial"/>
                <a:cs typeface="Arial"/>
              </a:rPr>
              <a:t>keys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mal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 with </a:t>
            </a:r>
            <a:r>
              <a:rPr sz="2800" spc="-20" dirty="0" smtClean="0">
                <a:latin typeface="Arial"/>
                <a:cs typeface="Arial"/>
              </a:rPr>
              <a:t>a	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10–2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1339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ware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oce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ure 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SCAN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-15" dirty="0" smtClean="0">
                <a:latin typeface="Arial"/>
                <a:cs typeface="Arial"/>
              </a:rPr>
              <a:t> anothe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229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10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waste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52324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k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KEY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pp</a:t>
            </a:r>
            <a:r>
              <a:rPr sz="2800" spc="-15" dirty="0" smtClean="0">
                <a:latin typeface="Arial"/>
                <a:cs typeface="Arial"/>
              </a:rPr>
              <a:t>ears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20" dirty="0" smtClean="0">
                <a:latin typeface="Arial"/>
                <a:cs typeface="Arial"/>
              </a:rPr>
              <a:t> Exam</a:t>
            </a:r>
            <a:r>
              <a:rPr sz="2800" spc="-15" dirty="0" smtClean="0">
                <a:latin typeface="Arial"/>
                <a:cs typeface="Arial"/>
              </a:rPr>
              <a:t>ple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15" dirty="0" smtClean="0">
                <a:latin typeface="Arial"/>
                <a:cs typeface="Arial"/>
              </a:rPr>
              <a:t>1–17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97790" indent="-287020" algn="just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KEY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" dirty="0" smtClean="0">
                <a:latin typeface="Arial"/>
                <a:cs typeface="Arial"/>
              </a:rPr>
              <a:t> 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5" dirty="0" smtClean="0">
                <a:latin typeface="Arial"/>
                <a:cs typeface="Arial"/>
              </a:rPr>
              <a:t>dle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65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ix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8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ix.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8614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rtDe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at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 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445500" cy="4446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39116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se</a:t>
            </a:r>
            <a:r>
              <a:rPr sz="2800" spc="-10" dirty="0" smtClean="0">
                <a:latin typeface="Arial"/>
                <a:cs typeface="Arial"/>
              </a:rPr>
              <a:t>tt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nal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not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scan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(time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ns)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xceed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KHz.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486409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ge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5981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so,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FCC wi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without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ific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ste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 ca</a:t>
            </a:r>
            <a:r>
              <a:rPr sz="2800" spc="-20" dirty="0" smtClean="0">
                <a:latin typeface="Arial"/>
                <a:cs typeface="Arial"/>
              </a:rPr>
              <a:t>nn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sold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1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Strob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10" dirty="0" smtClean="0">
                <a:latin typeface="Arial"/>
                <a:cs typeface="Arial"/>
              </a:rPr>
              <a:t>I</a:t>
            </a:r>
            <a:r>
              <a:rPr sz="4000" b="1" spc="-25" dirty="0" smtClean="0">
                <a:latin typeface="Arial"/>
                <a:cs typeface="Arial"/>
              </a:rPr>
              <a:t>n</a:t>
            </a:r>
            <a:r>
              <a:rPr sz="4000" b="1" spc="-45" dirty="0" smtClean="0">
                <a:latin typeface="Arial"/>
                <a:cs typeface="Arial"/>
              </a:rPr>
              <a:t>p</a:t>
            </a:r>
            <a:r>
              <a:rPr sz="4000" b="1" spc="-20" dirty="0" smtClean="0">
                <a:latin typeface="Arial"/>
                <a:cs typeface="Arial"/>
              </a:rPr>
              <a:t>ut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00440" cy="4994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d/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evices.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76136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-15" dirty="0" smtClean="0">
                <a:latin typeface="Arial"/>
                <a:cs typeface="Arial"/>
              </a:rPr>
              <a:t> un</a:t>
            </a:r>
            <a:r>
              <a:rPr sz="2800" spc="-10" dirty="0" smtClean="0">
                <a:latin typeface="Arial"/>
                <a:cs typeface="Arial"/>
              </a:rPr>
              <a:t>til 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dy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3733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 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—n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shaking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help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15" dirty="0" smtClean="0">
                <a:latin typeface="Arial"/>
                <a:cs typeface="Arial"/>
              </a:rPr>
              <a:t>era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port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7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put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orts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8"/>
              </a:spcBef>
            </a:pPr>
            <a:endParaRPr sz="850"/>
          </a:p>
          <a:p>
            <a:pPr marL="355600" marR="12700" indent="-342900">
              <a:lnSpc>
                <a:spcPts val="382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1–2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both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por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structured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strob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604" y="950975"/>
            <a:ext cx="1805940" cy="2071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2352" y="950975"/>
            <a:ext cx="1673352" cy="185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376" y="3547871"/>
            <a:ext cx="3575304" cy="1399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2848" y="5084064"/>
            <a:ext cx="662939" cy="96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2391" y="5522976"/>
            <a:ext cx="1257300" cy="118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500" y="2992373"/>
            <a:ext cx="891539" cy="0"/>
          </a:xfrm>
          <a:custGeom>
            <a:avLst/>
            <a:gdLst/>
            <a:ahLst/>
            <a:cxnLst/>
            <a:rect l="l" t="t" r="r" b="b"/>
            <a:pathLst>
              <a:path w="891539">
                <a:moveTo>
                  <a:pt x="0" y="0"/>
                </a:moveTo>
                <a:lnTo>
                  <a:pt x="891539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0883" y="3547871"/>
            <a:ext cx="493776" cy="0"/>
          </a:xfrm>
          <a:custGeom>
            <a:avLst/>
            <a:gdLst/>
            <a:ahLst/>
            <a:cxnLst/>
            <a:rect l="l" t="t" r="r" b="b"/>
            <a:pathLst>
              <a:path w="493776">
                <a:moveTo>
                  <a:pt x="0" y="0"/>
                </a:moveTo>
                <a:lnTo>
                  <a:pt x="493776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7520" y="5287517"/>
            <a:ext cx="1092708" cy="0"/>
          </a:xfrm>
          <a:custGeom>
            <a:avLst/>
            <a:gdLst/>
            <a:ahLst/>
            <a:cxnLst/>
            <a:rect l="l" t="t" r="r" b="b"/>
            <a:pathLst>
              <a:path w="1092707">
                <a:moveTo>
                  <a:pt x="0" y="0"/>
                </a:moveTo>
                <a:lnTo>
                  <a:pt x="1092708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8194" y="4700015"/>
            <a:ext cx="0" cy="736092"/>
          </a:xfrm>
          <a:custGeom>
            <a:avLst/>
            <a:gdLst/>
            <a:ahLst/>
            <a:cxnLst/>
            <a:rect l="l" t="t" r="r" b="b"/>
            <a:pathLst>
              <a:path h="736092">
                <a:moveTo>
                  <a:pt x="0" y="736092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7326" y="4933188"/>
            <a:ext cx="0" cy="516636"/>
          </a:xfrm>
          <a:custGeom>
            <a:avLst/>
            <a:gdLst/>
            <a:ahLst/>
            <a:cxnLst/>
            <a:rect l="l" t="t" r="r" b="b"/>
            <a:pathLst>
              <a:path h="516636">
                <a:moveTo>
                  <a:pt x="0" y="516636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17520" y="5058917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0763" y="126631"/>
            <a:ext cx="841756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  <a:tabLst>
                <a:tab pos="153035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11-27	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Strobed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input</a:t>
            </a:r>
            <a:r>
              <a:rPr sz="1750" b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operation</a:t>
            </a:r>
            <a:r>
              <a:rPr sz="1750" b="1" spc="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mode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0" dirty="0" smtClean="0">
                <a:solidFill>
                  <a:srgbClr val="010101"/>
                </a:solidFill>
                <a:latin typeface="Arial"/>
                <a:cs typeface="Arial"/>
              </a:rPr>
              <a:t>1) </a:t>
            </a:r>
            <a:r>
              <a:rPr sz="1750" b="1" spc="-12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" dirty="0" smtClean="0">
                <a:solidFill>
                  <a:srgbClr val="010101"/>
                </a:solidFill>
                <a:latin typeface="Arial"/>
                <a:cs typeface="Arial"/>
              </a:rPr>
              <a:t>82C55.</a:t>
            </a:r>
            <a:r>
              <a:rPr sz="17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Internal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structure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timing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diagram.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9159" y="1748282"/>
            <a:ext cx="861694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490" dirty="0" smtClean="0">
                <a:solidFill>
                  <a:srgbClr val="484848"/>
                </a:solidFill>
                <a:latin typeface="Arial"/>
                <a:cs typeface="Arial"/>
              </a:rPr>
              <a:t>t</a:t>
            </a:r>
            <a:r>
              <a:rPr sz="800" b="1" spc="415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800" b="1" spc="1330" dirty="0" smtClean="0">
                <a:solidFill>
                  <a:srgbClr val="626262"/>
                </a:solidFill>
                <a:latin typeface="Arial"/>
                <a:cs typeface="Arial"/>
              </a:rPr>
              <a:t>--</a:t>
            </a:r>
            <a:r>
              <a:rPr sz="800" b="1" spc="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850" b="1" spc="-50" dirty="0" smtClean="0">
                <a:solidFill>
                  <a:srgbClr val="484848"/>
                </a:solidFill>
                <a:latin typeface="Arial"/>
                <a:cs typeface="Arial"/>
              </a:rPr>
              <a:t>STB</a:t>
            </a:r>
            <a:endParaRPr sz="8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850" b="1" spc="204" dirty="0" smtClean="0">
                <a:solidFill>
                  <a:srgbClr val="484848"/>
                </a:solidFill>
                <a:latin typeface="Times New Roman"/>
                <a:cs typeface="Times New Roman"/>
              </a:rPr>
              <a:t>1-</a:t>
            </a:r>
            <a:r>
              <a:rPr sz="850" b="1" spc="25" dirty="0" smtClean="0">
                <a:solidFill>
                  <a:srgbClr val="484848"/>
                </a:solidFill>
                <a:latin typeface="Times New Roman"/>
                <a:cs typeface="Times New Roman"/>
              </a:rPr>
              <a:t>-</a:t>
            </a:r>
            <a:r>
              <a:rPr sz="850" b="1" spc="755" dirty="0" smtClean="0">
                <a:solidFill>
                  <a:srgbClr val="1A1A1A"/>
                </a:solidFill>
                <a:latin typeface="Times New Roman"/>
                <a:cs typeface="Times New Roman"/>
              </a:rPr>
              <a:t>--- </a:t>
            </a:r>
            <a:r>
              <a:rPr sz="850" b="1" spc="85" dirty="0" smtClean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100" b="1" spc="-105" dirty="0" smtClean="0">
                <a:solidFill>
                  <a:srgbClr val="343434"/>
                </a:solidFill>
                <a:latin typeface="Times New Roman"/>
                <a:cs typeface="Times New Roman"/>
              </a:rPr>
              <a:t>mF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3848" y="3144520"/>
            <a:ext cx="30353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355" dirty="0" smtClean="0">
                <a:solidFill>
                  <a:srgbClr val="484848"/>
                </a:solidFill>
                <a:latin typeface="Times New Roman"/>
                <a:cs typeface="Times New Roman"/>
              </a:rPr>
              <a:t>·</a:t>
            </a:r>
            <a:r>
              <a:rPr sz="800" spc="40" dirty="0" smtClean="0">
                <a:solidFill>
                  <a:srgbClr val="626262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7508" y="3388614"/>
            <a:ext cx="224154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295" dirty="0" smtClean="0">
                <a:solidFill>
                  <a:srgbClr val="343434"/>
                </a:solidFill>
                <a:latin typeface="Times New Roman"/>
                <a:cs typeface="Times New Roman"/>
              </a:rPr>
              <a:t>_,....</a:t>
            </a:r>
            <a:r>
              <a:rPr sz="1650" spc="-315" dirty="0" smtClean="0">
                <a:solidFill>
                  <a:srgbClr val="343434"/>
                </a:solidFill>
                <a:latin typeface="Times New Roman"/>
                <a:cs typeface="Times New Roman"/>
              </a:rPr>
              <a:t>-</a:t>
            </a:r>
            <a:r>
              <a:rPr sz="1650" spc="-360" dirty="0" smtClean="0">
                <a:solidFill>
                  <a:srgbClr val="1A1A1A"/>
                </a:solidFill>
                <a:latin typeface="Times New Roman"/>
                <a:cs typeface="Times New Roman"/>
              </a:rPr>
              <a:t>-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4123" y="3388614"/>
            <a:ext cx="271526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25" dirty="0" smtClean="0">
                <a:solidFill>
                  <a:srgbClr val="484848"/>
                </a:solidFill>
                <a:latin typeface="Times New Roman"/>
                <a:cs typeface="Times New Roman"/>
              </a:rPr>
              <a:t>---</a:t>
            </a:r>
            <a:r>
              <a:rPr sz="1650" spc="-120" dirty="0" smtClean="0">
                <a:solidFill>
                  <a:srgbClr val="484848"/>
                </a:solidFill>
                <a:latin typeface="Times New Roman"/>
                <a:cs typeface="Times New Roman"/>
              </a:rPr>
              <a:t>-</a:t>
            </a:r>
            <a:r>
              <a:rPr sz="1650" spc="685" dirty="0" smtClean="0">
                <a:solidFill>
                  <a:srgbClr val="626262"/>
                </a:solidFill>
                <a:latin typeface="Times New Roman"/>
                <a:cs typeface="Times New Roman"/>
              </a:rPr>
              <a:t>-</a:t>
            </a:r>
            <a:r>
              <a:rPr sz="1650" spc="440" dirty="0" smtClean="0">
                <a:solidFill>
                  <a:srgbClr val="626262"/>
                </a:solidFill>
                <a:latin typeface="Times New Roman"/>
                <a:cs typeface="Times New Roman"/>
              </a:rPr>
              <a:t>-</a:t>
            </a:r>
            <a:r>
              <a:rPr sz="1650" spc="-250" dirty="0" smtClean="0">
                <a:solidFill>
                  <a:srgbClr val="484848"/>
                </a:solidFill>
                <a:latin typeface="Times New Roman"/>
                <a:cs typeface="Times New Roman"/>
              </a:rPr>
              <a:t>--</a:t>
            </a:r>
            <a:r>
              <a:rPr sz="1650" spc="-295" dirty="0" smtClean="0">
                <a:solidFill>
                  <a:srgbClr val="484848"/>
                </a:solidFill>
                <a:latin typeface="Times New Roman"/>
                <a:cs typeface="Times New Roman"/>
              </a:rPr>
              <a:t>-</a:t>
            </a:r>
            <a:r>
              <a:rPr sz="1650" spc="200" dirty="0" smtClean="0">
                <a:solidFill>
                  <a:srgbClr val="626262"/>
                </a:solidFill>
                <a:latin typeface="Times New Roman"/>
                <a:cs typeface="Times New Roman"/>
              </a:rPr>
              <a:t>-</a:t>
            </a:r>
            <a:r>
              <a:rPr sz="1650" spc="-235" dirty="0" smtClean="0">
                <a:solidFill>
                  <a:srgbClr val="484848"/>
                </a:solidFill>
                <a:latin typeface="Times New Roman"/>
                <a:cs typeface="Times New Roman"/>
              </a:rPr>
              <a:t>--</a:t>
            </a:r>
            <a:r>
              <a:rPr sz="1650" spc="-365" dirty="0" smtClean="0">
                <a:solidFill>
                  <a:srgbClr val="484848"/>
                </a:solidFill>
                <a:latin typeface="Times New Roman"/>
                <a:cs typeface="Times New Roman"/>
              </a:rPr>
              <a:t>·</a:t>
            </a:r>
            <a:r>
              <a:rPr sz="1650" spc="-340" dirty="0" smtClean="0">
                <a:solidFill>
                  <a:srgbClr val="626262"/>
                </a:solidFill>
                <a:latin typeface="Times New Roman"/>
                <a:cs typeface="Times New Roman"/>
              </a:rPr>
              <a:t>-</a:t>
            </a:r>
            <a:r>
              <a:rPr sz="1650" spc="325" dirty="0" smtClean="0">
                <a:solidFill>
                  <a:srgbClr val="343434"/>
                </a:solidFill>
                <a:latin typeface="Times New Roman"/>
                <a:cs typeface="Times New Roman"/>
              </a:rPr>
              <a:t>·</a:t>
            </a:r>
            <a:r>
              <a:rPr sz="1650" spc="-70" dirty="0" smtClean="0">
                <a:solidFill>
                  <a:srgbClr val="343434"/>
                </a:solidFill>
                <a:latin typeface="Times New Roman"/>
                <a:cs typeface="Times New Roman"/>
              </a:rPr>
              <a:t>-</a:t>
            </a:r>
            <a:r>
              <a:rPr sz="1650" spc="819" dirty="0" smtClean="0">
                <a:solidFill>
                  <a:srgbClr val="626262"/>
                </a:solidFill>
                <a:latin typeface="Times New Roman"/>
                <a:cs typeface="Times New Roman"/>
              </a:rPr>
              <a:t>-------</a:t>
            </a:r>
            <a:r>
              <a:rPr sz="1650" spc="555" dirty="0" smtClean="0">
                <a:solidFill>
                  <a:srgbClr val="626262"/>
                </a:solidFill>
                <a:latin typeface="Times New Roman"/>
                <a:cs typeface="Times New Roman"/>
              </a:rPr>
              <a:t>-</a:t>
            </a:r>
            <a:r>
              <a:rPr sz="1650" spc="1620" dirty="0" smtClean="0">
                <a:solidFill>
                  <a:srgbClr val="484848"/>
                </a:solidFill>
                <a:latin typeface="Times New Roman"/>
                <a:cs typeface="Times New Roman"/>
              </a:rPr>
              <a:t>-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27579" y="3980433"/>
            <a:ext cx="1113155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03605" algn="l"/>
              </a:tabLst>
            </a:pPr>
            <a:r>
              <a:rPr sz="950" b="1" spc="-35" dirty="0" smtClean="0">
                <a:solidFill>
                  <a:srgbClr val="343434"/>
                </a:solidFill>
                <a:latin typeface="Times New Roman"/>
                <a:cs typeface="Times New Roman"/>
              </a:rPr>
              <a:t>lBF </a:t>
            </a:r>
            <a:r>
              <a:rPr sz="950" b="1" spc="8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950" b="1" u="sng" spc="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	</a:t>
            </a:r>
            <a:r>
              <a:rPr sz="950" u="sng" spc="0" dirty="0" smtClean="0">
                <a:solidFill>
                  <a:srgbClr val="484848"/>
                </a:solidFill>
                <a:latin typeface="Times New Roman"/>
                <a:cs typeface="Times New Roman"/>
              </a:rPr>
              <a:t>    </a:t>
            </a:r>
            <a:r>
              <a:rPr sz="950" u="sng" spc="15" dirty="0" smtClean="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sz="950" spc="60" dirty="0" smtClean="0">
                <a:solidFill>
                  <a:srgbClr val="484848"/>
                </a:solidFill>
                <a:latin typeface="Times New Roman"/>
                <a:cs typeface="Times New Roman"/>
              </a:rPr>
              <a:t>,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5283" y="4247642"/>
            <a:ext cx="1779905" cy="487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25" b="1" spc="52" baseline="64327" dirty="0" smtClean="0">
                <a:solidFill>
                  <a:srgbClr val="484848"/>
                </a:solidFill>
                <a:latin typeface="Arial"/>
                <a:cs typeface="Arial"/>
              </a:rPr>
              <a:t>INllt </a:t>
            </a:r>
            <a:r>
              <a:rPr sz="1425" b="1" spc="112" baseline="64327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2950" spc="-1045" dirty="0" smtClean="0">
                <a:solidFill>
                  <a:srgbClr val="626262"/>
                </a:solidFill>
                <a:latin typeface="Courier New"/>
                <a:cs typeface="Courier New"/>
              </a:rPr>
              <a:t>------</a:t>
            </a:r>
            <a:r>
              <a:rPr sz="2950" spc="-1015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2950" spc="-550" dirty="0" smtClean="0">
                <a:solidFill>
                  <a:srgbClr val="484848"/>
                </a:solidFill>
                <a:latin typeface="Courier New"/>
                <a:cs typeface="Courier New"/>
              </a:rPr>
              <a:t>-----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65323" y="4594859"/>
            <a:ext cx="275590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235" dirty="0" smtClean="0">
                <a:solidFill>
                  <a:srgbClr val="D1D1D1"/>
                </a:solidFill>
                <a:latin typeface="Arial"/>
                <a:cs typeface="Arial"/>
              </a:rPr>
              <a:t>·</a:t>
            </a:r>
            <a:r>
              <a:rPr sz="900" b="1" spc="1075" dirty="0" smtClean="0">
                <a:solidFill>
                  <a:srgbClr val="626262"/>
                </a:solidFill>
                <a:latin typeface="Arial"/>
                <a:cs typeface="Arial"/>
              </a:rPr>
              <a:t>--</a:t>
            </a:r>
            <a:r>
              <a:rPr sz="900" b="1" spc="825" dirty="0" smtClean="0">
                <a:solidFill>
                  <a:srgbClr val="626262"/>
                </a:solidFill>
                <a:latin typeface="Arial"/>
                <a:cs typeface="Arial"/>
              </a:rPr>
              <a:t>-</a:t>
            </a:r>
            <a:r>
              <a:rPr sz="900" b="1" spc="830" dirty="0" smtClean="0">
                <a:solidFill>
                  <a:srgbClr val="484848"/>
                </a:solidFill>
                <a:latin typeface="Arial"/>
                <a:cs typeface="Arial"/>
              </a:rPr>
              <a:t>-----if--</a:t>
            </a:r>
            <a:r>
              <a:rPr sz="900" b="1" spc="695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900" b="1" spc="740" dirty="0" smtClean="0">
                <a:solidFill>
                  <a:srgbClr val="626262"/>
                </a:solidFill>
                <a:latin typeface="Arial"/>
                <a:cs typeface="Arial"/>
              </a:rPr>
              <a:t>-</a:t>
            </a:r>
            <a:r>
              <a:rPr sz="900" b="1" spc="2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900" b="1" spc="-15" dirty="0" smtClean="0">
                <a:solidFill>
                  <a:srgbClr val="626262"/>
                </a:solidFill>
                <a:latin typeface="Arial"/>
                <a:cs typeface="Arial"/>
              </a:rPr>
              <a:t>-</a:t>
            </a:r>
            <a:r>
              <a:rPr sz="900" b="1" spc="-15" dirty="0" smtClean="0">
                <a:solidFill>
                  <a:srgbClr val="484848"/>
                </a:solidFill>
                <a:latin typeface="Arial"/>
                <a:cs typeface="Arial"/>
              </a:rPr>
              <a:t>--</a:t>
            </a:r>
            <a:r>
              <a:rPr sz="900" b="1" spc="-55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900" b="1" spc="165" dirty="0" smtClean="0">
                <a:solidFill>
                  <a:srgbClr val="626262"/>
                </a:solidFill>
                <a:latin typeface="Arial"/>
                <a:cs typeface="Arial"/>
              </a:rPr>
              <a:t>--</a:t>
            </a:r>
            <a:r>
              <a:rPr sz="900" b="1" spc="90" dirty="0" smtClean="0">
                <a:solidFill>
                  <a:srgbClr val="626262"/>
                </a:solidFill>
                <a:latin typeface="Arial"/>
                <a:cs typeface="Arial"/>
              </a:rPr>
              <a:t>-</a:t>
            </a:r>
            <a:r>
              <a:rPr sz="900" b="1" spc="-40" dirty="0" smtClean="0">
                <a:solidFill>
                  <a:srgbClr val="484848"/>
                </a:solidFill>
                <a:latin typeface="Arial"/>
                <a:cs typeface="Arial"/>
              </a:rPr>
              <a:t>-</a:t>
            </a:r>
            <a:r>
              <a:rPr sz="900" b="1" spc="1005" dirty="0" smtClean="0">
                <a:solidFill>
                  <a:srgbClr val="626262"/>
                </a:solidFill>
                <a:latin typeface="Arial"/>
                <a:cs typeface="Arial"/>
              </a:rPr>
              <a:t>-</a:t>
            </a:r>
            <a:r>
              <a:rPr sz="900" b="1" spc="170" dirty="0" smtClean="0">
                <a:solidFill>
                  <a:srgbClr val="484848"/>
                </a:solidFill>
                <a:latin typeface="Arial"/>
                <a:cs typeface="Arial"/>
              </a:rPr>
              <a:t>--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1435" y="5472683"/>
            <a:ext cx="1334135" cy="430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30" dirty="0" smtClean="0">
                <a:solidFill>
                  <a:srgbClr val="484848"/>
                </a:solidFill>
                <a:latin typeface="Times New Roman"/>
                <a:cs typeface="Times New Roman"/>
              </a:rPr>
              <a:t>DID</a:t>
            </a:r>
            <a:r>
              <a:rPr sz="900" b="1" spc="-65" dirty="0" smtClean="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sz="850" b="1" spc="-75" dirty="0" smtClean="0">
                <a:solidFill>
                  <a:srgbClr val="484848"/>
                </a:solidFill>
                <a:latin typeface="Arial"/>
                <a:cs typeface="Arial"/>
              </a:rPr>
              <a:t>sii"'bed</a:t>
            </a:r>
            <a:r>
              <a:rPr sz="850" b="1" spc="-8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50" b="1" spc="-15" dirty="0" smtClean="0">
                <a:solidFill>
                  <a:srgbClr val="626262"/>
                </a:solidFill>
                <a:latin typeface="Arial"/>
                <a:cs typeface="Arial"/>
              </a:rPr>
              <a:t>•</a:t>
            </a:r>
            <a:r>
              <a:rPr sz="850" b="1" spc="-13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50" b="1" spc="30" dirty="0" smtClean="0">
                <a:solidFill>
                  <a:srgbClr val="484848"/>
                </a:solidFill>
                <a:latin typeface="Arial"/>
                <a:cs typeface="Arial"/>
              </a:rPr>
              <a:t>m</a:t>
            </a:r>
            <a:r>
              <a:rPr sz="850" b="1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00" b="1" spc="30" dirty="0" smtClean="0">
                <a:solidFill>
                  <a:srgbClr val="343434"/>
                </a:solidFill>
                <a:latin typeface="Times New Roman"/>
                <a:cs typeface="Times New Roman"/>
              </a:rPr>
              <a:t>pon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R="12700" algn="r">
              <a:lnSpc>
                <a:spcPct val="100000"/>
              </a:lnSpc>
            </a:pPr>
            <a:r>
              <a:rPr sz="800" b="1" spc="25" dirty="0" smtClean="0">
                <a:solidFill>
                  <a:srgbClr val="484848"/>
                </a:solidFill>
                <a:latin typeface="Times New Roman"/>
                <a:cs typeface="Times New Roman"/>
              </a:rPr>
              <a:t>(</a:t>
            </a:r>
            <a:r>
              <a:rPr sz="800" b="1" spc="-25" dirty="0" smtClean="0">
                <a:solidFill>
                  <a:srgbClr val="484848"/>
                </a:solidFill>
                <a:latin typeface="Times New Roman"/>
                <a:cs typeface="Times New Roman"/>
              </a:rPr>
              <a:t>b</a:t>
            </a:r>
            <a:r>
              <a:rPr sz="800" b="1" spc="25" dirty="0" smtClean="0">
                <a:solidFill>
                  <a:srgbClr val="626262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8484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Sig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Definitions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for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Strobed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Input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561" y="1671066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1640204"/>
            <a:ext cx="8420100" cy="41770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STB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strobe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ch, which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the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to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83"/>
              </a:spcBef>
              <a:buClr>
                <a:srgbClr val="0D4000"/>
              </a:buClr>
              <a:buFont typeface="Arial"/>
              <a:buChar char="•"/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IBF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Input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buffer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full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INTR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9645" y="1963673"/>
            <a:ext cx="699516" cy="0"/>
          </a:xfrm>
          <a:custGeom>
            <a:avLst/>
            <a:gdLst/>
            <a:ahLst/>
            <a:cxnLst/>
            <a:rect l="l" t="t" r="r" b="b"/>
            <a:pathLst>
              <a:path w="699516">
                <a:moveTo>
                  <a:pt x="0" y="0"/>
                </a:moveTo>
                <a:lnTo>
                  <a:pt x="699516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947653"/>
            <a:ext cx="8466455" cy="4537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Interrupt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requ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ests 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t.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1 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STB 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tur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 Cl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•"/>
            </a:pPr>
            <a:endParaRPr sz="95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58419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INTE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"/>
              </a:spcBef>
            </a:pPr>
            <a:endParaRPr sz="1300"/>
          </a:p>
          <a:p>
            <a:pPr marL="401320" marR="158750" lvl="1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401320" algn="l"/>
              </a:tabLst>
            </a:pPr>
            <a:r>
              <a:rPr sz="3200" b="1" dirty="0" smtClean="0">
                <a:latin typeface="Arial"/>
                <a:cs typeface="Arial"/>
              </a:rPr>
              <a:t>Interrupt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enabl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igna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5" dirty="0" smtClean="0">
                <a:latin typeface="Arial"/>
                <a:cs typeface="Arial"/>
              </a:rPr>
              <a:t>neithe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inpu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5" dirty="0" smtClean="0">
                <a:latin typeface="Arial"/>
                <a:cs typeface="Arial"/>
              </a:rPr>
              <a:t> nor output</a:t>
            </a:r>
            <a:r>
              <a:rPr sz="3200" spc="0" dirty="0" smtClean="0">
                <a:latin typeface="Arial"/>
                <a:cs typeface="Arial"/>
              </a:rPr>
              <a:t>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 interna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 bi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5" dirty="0" smtClean="0">
                <a:latin typeface="Arial"/>
                <a:cs typeface="Arial"/>
              </a:rPr>
              <a:t> prog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amme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v</a:t>
            </a:r>
            <a:r>
              <a:rPr sz="3200" spc="-5" dirty="0" smtClean="0">
                <a:latin typeface="Arial"/>
                <a:cs typeface="Arial"/>
              </a:rPr>
              <a:t>ia </a:t>
            </a:r>
            <a:r>
              <a:rPr sz="3200" spc="0" dirty="0" smtClean="0">
                <a:latin typeface="Arial"/>
                <a:cs typeface="Arial"/>
              </a:rPr>
              <a:t>port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5" dirty="0" smtClean="0">
                <a:latin typeface="Arial"/>
                <a:cs typeface="Arial"/>
              </a:rPr>
              <a:t>C</a:t>
            </a:r>
            <a:r>
              <a:rPr sz="3150" spc="15" baseline="-25132" dirty="0" smtClean="0">
                <a:latin typeface="Arial"/>
                <a:cs typeface="Arial"/>
              </a:rPr>
              <a:t>4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A) 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150" spc="15" baseline="-25132" dirty="0" smtClean="0">
                <a:latin typeface="Arial"/>
                <a:cs typeface="Arial"/>
              </a:rPr>
              <a:t>2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positi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30131</Words>
  <Application>Microsoft Office PowerPoint</Application>
  <PresentationFormat>On-screen Show (4:3)</PresentationFormat>
  <Paragraphs>4649</Paragraphs>
  <Slides>228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228</vt:i4>
      </vt:variant>
    </vt:vector>
  </HeadingPairs>
  <TitlesOfParts>
    <vt:vector size="229" baseType="lpstr">
      <vt:lpstr>Office Theme</vt:lpstr>
      <vt:lpstr>PowerPoint Presentation</vt:lpstr>
      <vt:lpstr>PowerPoint Presentation</vt:lpstr>
      <vt:lpstr>Introduction</vt:lpstr>
      <vt:lpstr>Chapter Objectives</vt:lpstr>
      <vt:lpstr>Chapter Objectives</vt:lpstr>
      <vt:lpstr>Chapter Objectives</vt:lpstr>
      <vt:lpstr>PowerPoint Presentation</vt:lpstr>
      <vt:lpstr>The I/O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Isolated and Memory-Mapped I/O</vt:lpstr>
      <vt:lpstr>Isolated I/O</vt:lpstr>
      <vt:lpstr>PowerPoint Presentation</vt:lpstr>
      <vt:lpstr>Figure 11–1  The memory and I/O maps for the 8086/8088 microprocessors. (a)</vt:lpstr>
      <vt:lpstr>PowerPoint Presentation</vt:lpstr>
      <vt:lpstr>Personal Computer I/O Map</vt:lpstr>
      <vt:lpstr>Basic Input and Output Interfaces</vt:lpstr>
      <vt:lpstr>The Basic Input Interface</vt:lpstr>
      <vt:lpstr>PowerPoint Presentation</vt:lpstr>
      <vt:lpstr>PowerPoint Presentation</vt:lpstr>
      <vt:lpstr>The Basic Output Interface</vt:lpstr>
      <vt:lpstr>PowerPoint Presentation</vt:lpstr>
      <vt:lpstr>PowerPoint Presentation</vt:lpstr>
      <vt:lpstr>Handshaking</vt:lpstr>
      <vt:lpstr>PowerPoint Presentation</vt:lpstr>
      <vt:lpstr>PowerPoint Presentation</vt:lpstr>
      <vt:lpstr>PowerPoint Presentation</vt:lpstr>
      <vt:lpstr>Input Devices</vt:lpstr>
      <vt:lpstr>PowerPoint Presentation</vt:lpstr>
      <vt:lpstr>PowerPoint Presentation</vt:lpstr>
      <vt:lpstr>PowerPoint Presentation</vt:lpstr>
      <vt:lpstr>PowerPoint Presentation</vt:lpstr>
      <vt:lpstr>Output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11–9  A DC motor interfaced to a system by using a Darlington-pair.</vt:lpstr>
      <vt:lpstr>PowerPoint Presentation</vt:lpstr>
      <vt:lpstr>Decoding 8-Bit I/O Port Addresses</vt:lpstr>
      <vt:lpstr>PowerPoint Presentation</vt:lpstr>
      <vt:lpstr>PowerPoint Presentation</vt:lpstr>
      <vt:lpstr>PowerPoint Presentation</vt:lpstr>
      <vt:lpstr>Decoding 16-Bit I/O Port Addresses</vt:lpstr>
      <vt:lpstr>PowerPoint Presentation</vt:lpstr>
      <vt:lpstr>8- and 16-Bit Wide I/O Ports</vt:lpstr>
      <vt:lpstr>PowerPoint Presentation</vt:lpstr>
      <vt:lpstr>PowerPoint Presentation</vt:lpstr>
      <vt:lpstr>Figure 11–14  An I/O port decoder that selects ports 40H and 41H for output data.</vt:lpstr>
      <vt:lpstr>PowerPoint Presentation</vt:lpstr>
      <vt:lpstr>PowerPoint Presentation</vt:lpstr>
      <vt:lpstr>32-Bit-Wide I/O Ports</vt:lpstr>
      <vt:lpstr>Figure 11–16  A 32-bit-wide port decoded at 70H through 73H for the 80486DX microprocessor.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Description of the 82C55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Programming the 82C55</vt:lpstr>
      <vt:lpstr>Figure 11–20  The command byte of the command register in the 82C55. (a) Programs ports A, B, and C. (b) Sets or resets the bit indicated in the select a bit field.</vt:lpstr>
      <vt:lpstr>PowerPoint Presentation</vt:lpstr>
      <vt:lpstr>Mode 0 Operation</vt:lpstr>
      <vt:lpstr>Figure 11–21  An 8-digit LED display interfaced to the 8088 microprocessor through</vt:lpstr>
      <vt:lpstr>PowerPoint Presentation</vt:lpstr>
      <vt:lpstr>PowerPoint Presentation</vt:lpstr>
      <vt:lpstr>An LCD Display Interfaced to the 82C55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Stepper Motor Interfaced to the 82C55.</vt:lpstr>
      <vt:lpstr>PowerPoint Presentation</vt:lpstr>
      <vt:lpstr>PowerPoint Presentation</vt:lpstr>
      <vt:lpstr>PowerPoint Presentation</vt:lpstr>
      <vt:lpstr>PowerPoint Presentation</vt:lpstr>
      <vt:lpstr>Key Matrix Interface</vt:lpstr>
      <vt:lpstr>Figure 11–25  A 4  4 keyboard matrix connected to an 8088 microprocessor through the 82C55 PIA.</vt:lpstr>
      <vt:lpstr>Figure 11–26  The flowchart of a keyboard-scanning procedure.</vt:lpstr>
      <vt:lpstr>PowerPoint Presentation</vt:lpstr>
      <vt:lpstr>Mode 1 Strobed Input</vt:lpstr>
      <vt:lpstr>PowerPoint Presentation</vt:lpstr>
      <vt:lpstr>Signal Definitions for Mode 1 Strobed Input</vt:lpstr>
      <vt:lpstr>INTR</vt:lpstr>
      <vt:lpstr>PC7, PC6</vt:lpstr>
      <vt:lpstr>Strobed Input Example</vt:lpstr>
      <vt:lpstr>PowerPoint Presentation</vt:lpstr>
      <vt:lpstr>Mode 1 Strobed Output</vt:lpstr>
      <vt:lpstr>PowerPoint Presentation</vt:lpstr>
      <vt:lpstr>Signal Definitions for Mode 1 Strobed Output</vt:lpstr>
      <vt:lpstr>PowerPoint Presentation</vt:lpstr>
      <vt:lpstr>INTE</vt:lpstr>
      <vt:lpstr>Strobed Output Example</vt:lpstr>
      <vt:lpstr>PowerPoint Presentation</vt:lpstr>
      <vt:lpstr>Mode 2 Bidirectional Operation</vt:lpstr>
      <vt:lpstr>PowerPoint Presentation</vt:lpstr>
      <vt:lpstr>Signal Definitions for Bidirectional Mode 2</vt:lpstr>
      <vt:lpstr>PowerPoint Presentation</vt:lpstr>
      <vt:lpstr>PowerPoint Presentation</vt:lpstr>
      <vt:lpstr>PowerPoint Presentation</vt:lpstr>
      <vt:lpstr>The Bidirectional Bus</vt:lpstr>
      <vt:lpstr>PowerPoint Presentation</vt:lpstr>
      <vt:lpstr>PowerPoint Presentation</vt:lpstr>
      <vt:lpstr>82C55 Mode Summary</vt:lpstr>
      <vt:lpstr>PowerPoint Presentation</vt:lpstr>
      <vt:lpstr>The Serial EEPROM Interface</vt:lpstr>
      <vt:lpstr>Chapter 10, Figure 10–23  A serial EEPROM interface.</vt:lpstr>
      <vt:lpstr>PowerPoint Presentation</vt:lpstr>
      <vt:lpstr>PowerPoint Presentation</vt:lpstr>
      <vt:lpstr>PowerPoint Presentation</vt:lpstr>
      <vt:lpstr>PowerPoint Presentation</vt:lpstr>
      <vt:lpstr>8254 Functional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Programming the 8254</vt:lpstr>
      <vt:lpstr>PowerPoint Presentation</vt:lpstr>
      <vt:lpstr>PowerPoint Presentation</vt:lpstr>
      <vt:lpstr>Modes of Operation</vt:lpstr>
      <vt:lpstr>Mode 0</vt:lpstr>
      <vt:lpstr>Mode 1</vt:lpstr>
      <vt:lpstr>Mode 2</vt:lpstr>
      <vt:lpstr>Mode 3</vt:lpstr>
      <vt:lpstr>Mode 4</vt:lpstr>
      <vt:lpstr>Mode 5</vt:lpstr>
      <vt:lpstr>Generating a Waveform with the 8254</vt:lpstr>
      <vt:lpstr>PowerPoint Presentation</vt:lpstr>
      <vt:lpstr>PowerPoint Presentation</vt:lpstr>
      <vt:lpstr>Reading a Counter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 Motor Speed and Direction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Asynchronous Serial Data</vt:lpstr>
      <vt:lpstr>PowerPoint Presentation</vt:lpstr>
      <vt:lpstr>16550 Functional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BAUDOUT</vt:lpstr>
      <vt:lpstr>CS0, CS1, CS2</vt:lpstr>
      <vt:lpstr>D0–D7</vt:lpstr>
      <vt:lpstr>PowerPoint Presentation</vt:lpstr>
      <vt:lpstr>DDIS</vt:lpstr>
      <vt:lpstr>PowerPoint Presentation</vt:lpstr>
      <vt:lpstr>RD, RD</vt:lpstr>
      <vt:lpstr>SIN, SOUT</vt:lpstr>
      <vt:lpstr>WR, WR</vt:lpstr>
      <vt:lpstr>Programming the 16550</vt:lpstr>
      <vt:lpstr>Initializing the 16550</vt:lpstr>
      <vt:lpstr>PowerPoint Presentation</vt:lpstr>
      <vt:lpstr>PowerPoint Presentation</vt:lpstr>
      <vt:lpstr>Programming the Baud Rate</vt:lpstr>
      <vt:lpstr>Sample Initialization</vt:lpstr>
      <vt:lpstr>PowerPoint Presentation</vt:lpstr>
      <vt:lpstr>PowerPoint Presentation</vt:lpstr>
      <vt:lpstr>PowerPoint Presentation</vt:lpstr>
      <vt:lpstr>PowerPoint Presentation</vt:lpstr>
      <vt:lpstr>Sending Serial Data</vt:lpstr>
      <vt:lpstr>PowerPoint Presentation</vt:lpstr>
      <vt:lpstr>Receiving Serial Data</vt:lpstr>
      <vt:lpstr>UART Errors</vt:lpstr>
      <vt:lpstr>PowerPoint Presentation</vt:lpstr>
      <vt:lpstr>11–6 ANALOG-TO-DIGITAL (ADC) &amp; DIGITAL-TO-ANALOG (DAC)</vt:lpstr>
      <vt:lpstr>The DAC0830 Digital-to-Analog Converter</vt:lpstr>
      <vt:lpstr>PowerPoint Presentation</vt:lpstr>
      <vt:lpstr>PowerPoint Presentation</vt:lpstr>
      <vt:lpstr>PowerPoint Presentation</vt:lpstr>
      <vt:lpstr>Internal Structure of the DAC0830</vt:lpstr>
      <vt:lpstr>PowerPoint Presentation</vt:lpstr>
      <vt:lpstr>PowerPoint Presentation</vt:lpstr>
      <vt:lpstr>Connecting the DAC0830 to the Microprocessor.</vt:lpstr>
      <vt:lpstr>PowerPoint Presentation</vt:lpstr>
      <vt:lpstr>The ADC080X Analog-to-Digital Converter</vt:lpstr>
      <vt:lpstr>PowerPoint Presentation</vt:lpstr>
      <vt:lpstr>PowerPoint Presentation</vt:lpstr>
      <vt:lpstr>PowerPoint Presentation</vt:lpstr>
      <vt:lpstr>The Analog Input Signal</vt:lpstr>
      <vt:lpstr>PowerPoint Presentation</vt:lpstr>
      <vt:lpstr>Generating the Clock Signal</vt:lpstr>
      <vt:lpstr>PowerPoint Presentation</vt:lpstr>
      <vt:lpstr>Connecting the ADC0804 to the Microprocessor</vt:lpstr>
      <vt:lpstr>PowerPoint Presentation</vt:lpstr>
      <vt:lpstr>Using the ADC0804 and the DAC0830</vt:lpstr>
      <vt:lpstr>PowerPoint Presentation</vt:lpstr>
      <vt:lpstr>PowerPoint Presentation</vt:lpstr>
      <vt:lpstr>PowerPoint Presentation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Karen Bretz</dc:creator>
  <cp:lastModifiedBy>Ahmed</cp:lastModifiedBy>
  <cp:revision>1</cp:revision>
  <dcterms:created xsi:type="dcterms:W3CDTF">2018-11-14T13:36:27Z</dcterms:created>
  <dcterms:modified xsi:type="dcterms:W3CDTF">2018-11-14T21:38:37Z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2016-03-17T00:00:00Z</vt:filetime>
  </property>
  <property fmtid="{D5CDD505-2E9C-101B-9397-08002B2CF9AE}" pid="3" name="LastSaved">
    <vt:filetime>2018-11-14T00:00:00Z</vt:filetime>
  </property>
</Properties>
</file>